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6" r:id="rId2"/>
    <p:sldId id="262" r:id="rId3"/>
    <p:sldId id="257" r:id="rId4"/>
    <p:sldId id="258" r:id="rId5"/>
    <p:sldId id="259" r:id="rId6"/>
    <p:sldId id="260"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76"/>
    <p:restoredTop sz="94672"/>
  </p:normalViewPr>
  <p:slideViewPr>
    <p:cSldViewPr snapToGrid="0" snapToObjects="1">
      <p:cViewPr varScale="1">
        <p:scale>
          <a:sx n="99" d="100"/>
          <a:sy n="99" d="100"/>
        </p:scale>
        <p:origin x="5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7/18/21</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896820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7/18/21</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697955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7/18/21</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950751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7/18/21</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644386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7/18/21</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04371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7/18/21</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494538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7/18/21</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279655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7/18/21</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751720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7/18/21</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215793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7/18/21</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707539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7/18/21</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587020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7/18/21</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355501411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24" r:id="rId6"/>
    <p:sldLayoutId id="2147483719" r:id="rId7"/>
    <p:sldLayoutId id="2147483720" r:id="rId8"/>
    <p:sldLayoutId id="2147483721" r:id="rId9"/>
    <p:sldLayoutId id="2147483723" r:id="rId10"/>
    <p:sldLayoutId id="2147483722"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descr="Raspberries at a farmer's market">
            <a:extLst>
              <a:ext uri="{FF2B5EF4-FFF2-40B4-BE49-F238E27FC236}">
                <a16:creationId xmlns:a16="http://schemas.microsoft.com/office/drawing/2014/main" id="{4C4D2476-A1F5-42C5-902F-51564D6EA270}"/>
              </a:ext>
            </a:extLst>
          </p:cNvPr>
          <p:cNvPicPr>
            <a:picLocks noChangeAspect="1"/>
          </p:cNvPicPr>
          <p:nvPr/>
        </p:nvPicPr>
        <p:blipFill rotWithShape="1">
          <a:blip r:embed="rId2">
            <a:alphaModFix amt="40000"/>
          </a:blip>
          <a:srcRect t="15393" r="-1" b="-1"/>
          <a:stretch/>
        </p:blipFill>
        <p:spPr>
          <a:xfrm>
            <a:off x="-28" y="29894"/>
            <a:ext cx="12188932" cy="6857990"/>
          </a:xfrm>
          <a:prstGeom prst="rect">
            <a:avLst/>
          </a:prstGeom>
        </p:spPr>
      </p:pic>
      <p:sp>
        <p:nvSpPr>
          <p:cNvPr id="2" name="Title 1">
            <a:extLst>
              <a:ext uri="{FF2B5EF4-FFF2-40B4-BE49-F238E27FC236}">
                <a16:creationId xmlns:a16="http://schemas.microsoft.com/office/drawing/2014/main" id="{51D8D876-2FCE-E540-91A9-3A17B8ABA455}"/>
              </a:ext>
            </a:extLst>
          </p:cNvPr>
          <p:cNvSpPr>
            <a:spLocks noGrp="1"/>
          </p:cNvSpPr>
          <p:nvPr>
            <p:ph type="ctrTitle"/>
          </p:nvPr>
        </p:nvSpPr>
        <p:spPr>
          <a:xfrm>
            <a:off x="1549200" y="565520"/>
            <a:ext cx="9090476" cy="1467372"/>
          </a:xfrm>
        </p:spPr>
        <p:txBody>
          <a:bodyPr anchor="b">
            <a:normAutofit/>
          </a:bodyPr>
          <a:lstStyle/>
          <a:p>
            <a:pPr algn="ctr"/>
            <a:r>
              <a:rPr lang="en-US" sz="7200" dirty="0">
                <a:solidFill>
                  <a:srgbClr val="FFFFFF"/>
                </a:solidFill>
              </a:rPr>
              <a:t>ABC Supermarkets</a:t>
            </a:r>
          </a:p>
        </p:txBody>
      </p:sp>
      <p:sp>
        <p:nvSpPr>
          <p:cNvPr id="3" name="Subtitle 2">
            <a:extLst>
              <a:ext uri="{FF2B5EF4-FFF2-40B4-BE49-F238E27FC236}">
                <a16:creationId xmlns:a16="http://schemas.microsoft.com/office/drawing/2014/main" id="{26939FC9-017C-A447-8BCC-3782332B807A}"/>
              </a:ext>
            </a:extLst>
          </p:cNvPr>
          <p:cNvSpPr>
            <a:spLocks noGrp="1"/>
          </p:cNvSpPr>
          <p:nvPr>
            <p:ph type="subTitle" idx="1"/>
          </p:nvPr>
        </p:nvSpPr>
        <p:spPr>
          <a:xfrm>
            <a:off x="2998990" y="2917306"/>
            <a:ext cx="6190895" cy="2367731"/>
          </a:xfrm>
        </p:spPr>
        <p:txBody>
          <a:bodyPr anchor="t">
            <a:normAutofit/>
          </a:bodyPr>
          <a:lstStyle/>
          <a:p>
            <a:pPr algn="ctr"/>
            <a:r>
              <a:rPr lang="en-US" sz="4000" dirty="0">
                <a:solidFill>
                  <a:srgbClr val="FFFFFF"/>
                </a:solidFill>
              </a:rPr>
              <a:t>Store Sales Analysis</a:t>
            </a:r>
          </a:p>
          <a:p>
            <a:pPr algn="ctr"/>
            <a:endParaRPr lang="en-US" dirty="0">
              <a:solidFill>
                <a:srgbClr val="FFFFFF"/>
              </a:solidFill>
            </a:endParaRPr>
          </a:p>
          <a:p>
            <a:pPr algn="ctr"/>
            <a:r>
              <a:rPr lang="en-US" dirty="0">
                <a:solidFill>
                  <a:srgbClr val="FFFFFF"/>
                </a:solidFill>
              </a:rPr>
              <a:t>Provided by</a:t>
            </a:r>
          </a:p>
          <a:p>
            <a:pPr algn="ctr"/>
            <a:r>
              <a:rPr lang="en-US" dirty="0">
                <a:solidFill>
                  <a:srgbClr val="FFFFFF"/>
                </a:solidFill>
              </a:rPr>
              <a:t>Data Science Institute</a:t>
            </a:r>
          </a:p>
        </p:txBody>
      </p:sp>
      <p:sp>
        <p:nvSpPr>
          <p:cNvPr id="11" name="Freeform: Shape 10">
            <a:extLst>
              <a:ext uri="{FF2B5EF4-FFF2-40B4-BE49-F238E27FC236}">
                <a16:creationId xmlns:a16="http://schemas.microsoft.com/office/drawing/2014/main" id="{25A2CBEC-4F23-437D-9D03-9968C9B79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94120" y="-1094120"/>
            <a:ext cx="1085312" cy="327355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08356" y="3533292"/>
            <a:ext cx="972241" cy="45718"/>
            <a:chOff x="4886325" y="3371754"/>
            <a:chExt cx="2418492" cy="113728"/>
          </a:xfrm>
          <a:solidFill>
            <a:schemeClr val="accent1"/>
          </a:solidFill>
        </p:grpSpPr>
        <p:sp>
          <p:nvSpPr>
            <p:cNvPr id="14"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5"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p:nvSpPr>
          <p:cNvPr id="21" name="Freeform: Shape 20">
            <a:extLst>
              <a:ext uri="{FF2B5EF4-FFF2-40B4-BE49-F238E27FC236}">
                <a16:creationId xmlns:a16="http://schemas.microsoft.com/office/drawing/2014/main" id="{6264A856-A4F6-4068-9AC3-7B38A00DA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3" name="Group 22">
            <a:extLst>
              <a:ext uri="{FF2B5EF4-FFF2-40B4-BE49-F238E27FC236}">
                <a16:creationId xmlns:a16="http://schemas.microsoft.com/office/drawing/2014/main" id="{C2983E8C-44FB-463B-B6B0-B53E96ACCD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4" name="Freeform: Shape 23">
              <a:extLst>
                <a:ext uri="{FF2B5EF4-FFF2-40B4-BE49-F238E27FC236}">
                  <a16:creationId xmlns:a16="http://schemas.microsoft.com/office/drawing/2014/main" id="{16AD7FCC-3422-42C3-A2AD-69ADFEA6E3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C4ECA670-C540-4DCE-8F03-EC843D518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7ECB6083-DDE0-460C-987E-E645876302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Graphic 12">
              <a:extLst>
                <a:ext uri="{FF2B5EF4-FFF2-40B4-BE49-F238E27FC236}">
                  <a16:creationId xmlns:a16="http://schemas.microsoft.com/office/drawing/2014/main" id="{378004C4-6786-473C-BB2A-AAA6EF115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455376B6-DAB5-4A34-A8BE-15DE02CAF5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EC2A85A1-668E-48DF-A484-FADE64BE6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6D16C5EE-54EB-4800-8860-E622EEDE84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7120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descr="Raspberries at a farmer's market">
            <a:extLst>
              <a:ext uri="{FF2B5EF4-FFF2-40B4-BE49-F238E27FC236}">
                <a16:creationId xmlns:a16="http://schemas.microsoft.com/office/drawing/2014/main" id="{4C4D2476-A1F5-42C5-902F-51564D6EA270}"/>
              </a:ext>
            </a:extLst>
          </p:cNvPr>
          <p:cNvPicPr>
            <a:picLocks noChangeAspect="1"/>
          </p:cNvPicPr>
          <p:nvPr/>
        </p:nvPicPr>
        <p:blipFill rotWithShape="1">
          <a:blip r:embed="rId2">
            <a:alphaModFix amt="40000"/>
          </a:blip>
          <a:srcRect t="15393" r="-1" b="-1"/>
          <a:stretch/>
        </p:blipFill>
        <p:spPr>
          <a:xfrm>
            <a:off x="-28" y="373497"/>
            <a:ext cx="12188932" cy="6857990"/>
          </a:xfrm>
          <a:prstGeom prst="rect">
            <a:avLst/>
          </a:prstGeom>
        </p:spPr>
      </p:pic>
      <p:sp>
        <p:nvSpPr>
          <p:cNvPr id="2" name="Title 1">
            <a:extLst>
              <a:ext uri="{FF2B5EF4-FFF2-40B4-BE49-F238E27FC236}">
                <a16:creationId xmlns:a16="http://schemas.microsoft.com/office/drawing/2014/main" id="{51D8D876-2FCE-E540-91A9-3A17B8ABA455}"/>
              </a:ext>
            </a:extLst>
          </p:cNvPr>
          <p:cNvSpPr>
            <a:spLocks noGrp="1"/>
          </p:cNvSpPr>
          <p:nvPr>
            <p:ph type="ctrTitle"/>
          </p:nvPr>
        </p:nvSpPr>
        <p:spPr>
          <a:xfrm>
            <a:off x="1549200" y="2039996"/>
            <a:ext cx="9090476" cy="2292439"/>
          </a:xfrm>
        </p:spPr>
        <p:txBody>
          <a:bodyPr anchor="b">
            <a:normAutofit fontScale="90000"/>
          </a:bodyPr>
          <a:lstStyle/>
          <a:p>
            <a:pPr algn="ctr"/>
            <a:r>
              <a:rPr lang="en-US" sz="2400" dirty="0">
                <a:solidFill>
                  <a:srgbClr val="FFFFFF"/>
                </a:solidFill>
              </a:rPr>
              <a:t>The Data Science Institute was asked to review certain data provided to us and present out findings</a:t>
            </a:r>
            <a:br>
              <a:rPr lang="en-US" sz="2400" dirty="0">
                <a:solidFill>
                  <a:srgbClr val="FFFFFF"/>
                </a:solidFill>
              </a:rPr>
            </a:br>
            <a:br>
              <a:rPr lang="en-US" sz="2400" dirty="0">
                <a:solidFill>
                  <a:srgbClr val="FFFFFF"/>
                </a:solidFill>
              </a:rPr>
            </a:br>
            <a:r>
              <a:rPr lang="en-US" sz="2400" dirty="0">
                <a:solidFill>
                  <a:srgbClr val="FFFFFF"/>
                </a:solidFill>
              </a:rPr>
              <a:t>We analyzed the data to determine patterns in  sales and to provide executive summary  feedback to management</a:t>
            </a:r>
            <a:br>
              <a:rPr lang="en-US" sz="2400" dirty="0">
                <a:solidFill>
                  <a:srgbClr val="FFFFFF"/>
                </a:solidFill>
              </a:rPr>
            </a:br>
            <a:br>
              <a:rPr lang="en-US" sz="2400" dirty="0">
                <a:solidFill>
                  <a:srgbClr val="FFFFFF"/>
                </a:solidFill>
              </a:rPr>
            </a:br>
            <a:br>
              <a:rPr lang="en-US" sz="2400" dirty="0">
                <a:solidFill>
                  <a:srgbClr val="FFFFFF"/>
                </a:solidFill>
              </a:rPr>
            </a:br>
            <a:endParaRPr lang="en-US" sz="2400" dirty="0">
              <a:solidFill>
                <a:srgbClr val="FFFFFF"/>
              </a:solidFill>
            </a:endParaRPr>
          </a:p>
        </p:txBody>
      </p:sp>
      <p:sp>
        <p:nvSpPr>
          <p:cNvPr id="11" name="Freeform: Shape 10">
            <a:extLst>
              <a:ext uri="{FF2B5EF4-FFF2-40B4-BE49-F238E27FC236}">
                <a16:creationId xmlns:a16="http://schemas.microsoft.com/office/drawing/2014/main" id="{25A2CBEC-4F23-437D-9D03-9968C9B79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94120" y="-1094120"/>
            <a:ext cx="1085312" cy="327355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08356" y="3533292"/>
            <a:ext cx="972241" cy="45718"/>
            <a:chOff x="4886325" y="3371754"/>
            <a:chExt cx="2418492" cy="113728"/>
          </a:xfrm>
          <a:solidFill>
            <a:schemeClr val="accent1"/>
          </a:solidFill>
        </p:grpSpPr>
        <p:sp>
          <p:nvSpPr>
            <p:cNvPr id="14"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5"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p:nvSpPr>
          <p:cNvPr id="21" name="Freeform: Shape 20">
            <a:extLst>
              <a:ext uri="{FF2B5EF4-FFF2-40B4-BE49-F238E27FC236}">
                <a16:creationId xmlns:a16="http://schemas.microsoft.com/office/drawing/2014/main" id="{6264A856-A4F6-4068-9AC3-7B38A00DA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3" name="Group 22">
            <a:extLst>
              <a:ext uri="{FF2B5EF4-FFF2-40B4-BE49-F238E27FC236}">
                <a16:creationId xmlns:a16="http://schemas.microsoft.com/office/drawing/2014/main" id="{C2983E8C-44FB-463B-B6B0-B53E96ACCD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4" name="Freeform: Shape 23">
              <a:extLst>
                <a:ext uri="{FF2B5EF4-FFF2-40B4-BE49-F238E27FC236}">
                  <a16:creationId xmlns:a16="http://schemas.microsoft.com/office/drawing/2014/main" id="{16AD7FCC-3422-42C3-A2AD-69ADFEA6E3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C4ECA670-C540-4DCE-8F03-EC843D518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7ECB6083-DDE0-460C-987E-E645876302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Graphic 12">
              <a:extLst>
                <a:ext uri="{FF2B5EF4-FFF2-40B4-BE49-F238E27FC236}">
                  <a16:creationId xmlns:a16="http://schemas.microsoft.com/office/drawing/2014/main" id="{378004C4-6786-473C-BB2A-AAA6EF115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455376B6-DAB5-4A34-A8BE-15DE02CAF5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EC2A85A1-668E-48DF-A484-FADE64BE6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6D16C5EE-54EB-4800-8860-E622EEDE84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185351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3" name="Group 12">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4" name="Freeform: Shape 13">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Freeform: Shape 14">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 name="Freeform: Shape 15">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7"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8"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9"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Freeform: Shape 21">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4"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10569"/>
            <a:ext cx="972241" cy="45718"/>
            <a:chOff x="4886325" y="3371754"/>
            <a:chExt cx="2418492" cy="113728"/>
          </a:xfrm>
          <a:solidFill>
            <a:schemeClr val="accent1"/>
          </a:solidFill>
        </p:grpSpPr>
        <p:sp>
          <p:nvSpPr>
            <p:cNvPr id="25" name="Graphic 78">
              <a:extLst>
                <a:ext uri="{FF2B5EF4-FFF2-40B4-BE49-F238E27FC236}">
                  <a16:creationId xmlns:a16="http://schemas.microsoft.com/office/drawing/2014/main" id="{41DF3078-C636-4776-A616-D5BF3BC28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6" name="Graphic 78">
              <a:extLst>
                <a:ext uri="{FF2B5EF4-FFF2-40B4-BE49-F238E27FC236}">
                  <a16:creationId xmlns:a16="http://schemas.microsoft.com/office/drawing/2014/main" id="{0D1A27FA-1310-4BC3-A071-1566746B2F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7" name="Graphic 78">
                <a:extLst>
                  <a:ext uri="{FF2B5EF4-FFF2-40B4-BE49-F238E27FC236}">
                    <a16:creationId xmlns:a16="http://schemas.microsoft.com/office/drawing/2014/main" id="{99ACB9EB-84FE-4B33-9EF9-4EC7DAC2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826E5EFB-0EF9-4DB8-99CB-5DD72009D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9" name="Graphic 78">
                <a:extLst>
                  <a:ext uri="{FF2B5EF4-FFF2-40B4-BE49-F238E27FC236}">
                    <a16:creationId xmlns:a16="http://schemas.microsoft.com/office/drawing/2014/main" id="{86238E12-0689-4123-8B2E-E1CCFCC4C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0" name="Graphic 78">
                <a:extLst>
                  <a:ext uri="{FF2B5EF4-FFF2-40B4-BE49-F238E27FC236}">
                    <a16:creationId xmlns:a16="http://schemas.microsoft.com/office/drawing/2014/main" id="{8538CF67-A00E-4955-A447-001BE02E7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2" name="Rectangle 31">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F25786A7-3159-1E4D-B0CA-18262B7881A8}"/>
              </a:ext>
            </a:extLst>
          </p:cNvPr>
          <p:cNvSpPr>
            <a:spLocks noGrp="1"/>
          </p:cNvSpPr>
          <p:nvPr>
            <p:ph type="title"/>
          </p:nvPr>
        </p:nvSpPr>
        <p:spPr>
          <a:xfrm>
            <a:off x="251220" y="218608"/>
            <a:ext cx="4991554" cy="839458"/>
          </a:xfrm>
        </p:spPr>
        <p:txBody>
          <a:bodyPr vert="horz" lIns="91440" tIns="45720" rIns="91440" bIns="45720" rtlCol="0" anchor="b">
            <a:normAutofit/>
          </a:bodyPr>
          <a:lstStyle/>
          <a:p>
            <a:r>
              <a:rPr lang="en-US" dirty="0"/>
              <a:t>Sales by outlet &amp; type</a:t>
            </a:r>
          </a:p>
        </p:txBody>
      </p:sp>
      <p:sp>
        <p:nvSpPr>
          <p:cNvPr id="34" name="Freeform: Shape 33">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6"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37"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8"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9"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0"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1"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2"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 name="Text Placeholder 3">
            <a:extLst>
              <a:ext uri="{FF2B5EF4-FFF2-40B4-BE49-F238E27FC236}">
                <a16:creationId xmlns:a16="http://schemas.microsoft.com/office/drawing/2014/main" id="{931FD7C0-020D-3C4A-B7BA-7A24C7157A1E}"/>
              </a:ext>
            </a:extLst>
          </p:cNvPr>
          <p:cNvSpPr>
            <a:spLocks noGrp="1"/>
          </p:cNvSpPr>
          <p:nvPr>
            <p:ph type="body" sz="half" idx="2"/>
          </p:nvPr>
        </p:nvSpPr>
        <p:spPr>
          <a:xfrm>
            <a:off x="329789" y="1406468"/>
            <a:ext cx="4834415" cy="5110241"/>
          </a:xfrm>
        </p:spPr>
        <p:txBody>
          <a:bodyPr vert="horz" lIns="91440" tIns="45720" rIns="91440" bIns="45720" rtlCol="0">
            <a:normAutofit fontScale="92500" lnSpcReduction="20000"/>
          </a:bodyPr>
          <a:lstStyle/>
          <a:p>
            <a:endParaRPr lang="en-US" dirty="0"/>
          </a:p>
          <a:p>
            <a:pPr marL="342900" indent="-342900">
              <a:buFont typeface="Arial" panose="020B0604020202020204" pitchFamily="34" charset="0"/>
              <a:buChar char="•"/>
            </a:pPr>
            <a:r>
              <a:rPr lang="en-US" b="1" i="1" u="sng" dirty="0">
                <a:solidFill>
                  <a:srgbClr val="0070C0"/>
                </a:solidFill>
              </a:rPr>
              <a:t>Outlet 27 </a:t>
            </a:r>
          </a:p>
          <a:p>
            <a:pPr marL="800100" lvl="1" indent="-342900">
              <a:buFont typeface="Arial" panose="020B0604020202020204" pitchFamily="34" charset="0"/>
              <a:buChar char="•"/>
            </a:pPr>
            <a:r>
              <a:rPr lang="en-US" dirty="0"/>
              <a:t>19%</a:t>
            </a:r>
          </a:p>
          <a:p>
            <a:pPr marL="800100" lvl="1" indent="-342900">
              <a:buFont typeface="Arial" panose="020B0604020202020204" pitchFamily="34" charset="0"/>
              <a:buChar char="•"/>
            </a:pPr>
            <a:r>
              <a:rPr lang="en-US" dirty="0"/>
              <a:t>Supermarket Type 3</a:t>
            </a:r>
          </a:p>
          <a:p>
            <a:pPr marL="342900" indent="-342900">
              <a:buFont typeface="Arial" panose="020B0604020202020204" pitchFamily="34" charset="0"/>
              <a:buChar char="•"/>
            </a:pPr>
            <a:r>
              <a:rPr lang="en-US" b="1" i="1" u="sng" dirty="0">
                <a:solidFill>
                  <a:srgbClr val="0070C0"/>
                </a:solidFill>
              </a:rPr>
              <a:t>Outlet 18 </a:t>
            </a:r>
          </a:p>
          <a:p>
            <a:pPr marL="800100" lvl="1" indent="-342900">
              <a:buFont typeface="Arial" panose="020B0604020202020204" pitchFamily="34" charset="0"/>
              <a:buChar char="•"/>
            </a:pPr>
            <a:r>
              <a:rPr lang="en-US" dirty="0"/>
              <a:t>10%</a:t>
            </a:r>
          </a:p>
          <a:p>
            <a:pPr marL="800100" lvl="1" indent="-342900">
              <a:buFont typeface="Arial" panose="020B0604020202020204" pitchFamily="34" charset="0"/>
              <a:buChar char="•"/>
            </a:pPr>
            <a:r>
              <a:rPr lang="en-US" dirty="0"/>
              <a:t>Supermarket Type 2</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b="1" i="1" u="sng" dirty="0">
                <a:solidFill>
                  <a:srgbClr val="0070C0"/>
                </a:solidFill>
              </a:rPr>
              <a:t>Outlets 13,17,35,45,46,49 </a:t>
            </a:r>
            <a:r>
              <a:rPr lang="en-US" dirty="0"/>
              <a:t>– (69% or total)</a:t>
            </a:r>
          </a:p>
          <a:p>
            <a:pPr marL="800100" lvl="1" indent="-342900">
              <a:buFont typeface="Arial" panose="020B0604020202020204" pitchFamily="34" charset="0"/>
              <a:buChar char="•"/>
            </a:pPr>
            <a:r>
              <a:rPr lang="en-US" dirty="0"/>
              <a:t>11% each</a:t>
            </a:r>
          </a:p>
          <a:p>
            <a:pPr marL="800100" lvl="1" indent="-342900">
              <a:buFont typeface="Arial" panose="020B0604020202020204" pitchFamily="34" charset="0"/>
              <a:buChar char="•"/>
            </a:pPr>
            <a:r>
              <a:rPr lang="en-US" dirty="0"/>
              <a:t>Supermarket type 1</a:t>
            </a:r>
          </a:p>
          <a:p>
            <a:endParaRPr lang="en-US" dirty="0"/>
          </a:p>
          <a:p>
            <a:pPr marL="342900" indent="-342900">
              <a:buFont typeface="Arial" panose="020B0604020202020204" pitchFamily="34" charset="0"/>
              <a:buChar char="•"/>
            </a:pPr>
            <a:r>
              <a:rPr lang="en-US" b="1" dirty="0">
                <a:solidFill>
                  <a:srgbClr val="0070C0"/>
                </a:solidFill>
              </a:rPr>
              <a:t>Outlets – 10, 19  </a:t>
            </a:r>
          </a:p>
          <a:p>
            <a:pPr marL="800100" lvl="1" indent="-342900">
              <a:buFont typeface="Arial" panose="020B0604020202020204" pitchFamily="34" charset="0"/>
              <a:buChar char="•"/>
            </a:pPr>
            <a:r>
              <a:rPr lang="en-US" dirty="0"/>
              <a:t>1% each</a:t>
            </a:r>
          </a:p>
          <a:p>
            <a:pPr marL="800100" lvl="1" indent="-342900">
              <a:buFont typeface="Arial" panose="020B0604020202020204" pitchFamily="34" charset="0"/>
              <a:buChar char="•"/>
            </a:pPr>
            <a:r>
              <a:rPr lang="en-US" dirty="0"/>
              <a:t>Grocery		</a:t>
            </a:r>
          </a:p>
        </p:txBody>
      </p:sp>
      <p:pic>
        <p:nvPicPr>
          <p:cNvPr id="6" name="Content Placeholder 5" descr="Chart, bar chart, histogram&#10;&#10;Description automatically generated">
            <a:extLst>
              <a:ext uri="{FF2B5EF4-FFF2-40B4-BE49-F238E27FC236}">
                <a16:creationId xmlns:a16="http://schemas.microsoft.com/office/drawing/2014/main" id="{505F6594-F9F4-A545-A5C6-3B11BD6FC5A8}"/>
              </a:ext>
            </a:extLst>
          </p:cNvPr>
          <p:cNvPicPr>
            <a:picLocks noGrp="1" noChangeAspect="1"/>
          </p:cNvPicPr>
          <p:nvPr>
            <p:ph idx="1"/>
          </p:nvPr>
        </p:nvPicPr>
        <p:blipFill>
          <a:blip r:embed="rId2"/>
          <a:stretch>
            <a:fillRect/>
          </a:stretch>
        </p:blipFill>
        <p:spPr>
          <a:xfrm>
            <a:off x="5396436" y="192627"/>
            <a:ext cx="6623428" cy="5226933"/>
          </a:xfrm>
          <a:prstGeom prst="rect">
            <a:avLst/>
          </a:prstGeom>
        </p:spPr>
      </p:pic>
      <p:sp>
        <p:nvSpPr>
          <p:cNvPr id="44" name="Freeform: Shape 43">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6" name="Group 45">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47" name="Freeform: Shape 46">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8" name="Freeform: Shape 47">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9" name="Freeform: Shape 48">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0"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1"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2"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408637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3" name="Group 12">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4" name="Freeform: Shape 13">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Freeform: Shape 14">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 name="Freeform: Shape 15">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7"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8"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9"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Freeform: Shape 21">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4"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10569"/>
            <a:ext cx="972241" cy="45718"/>
            <a:chOff x="4886325" y="3371754"/>
            <a:chExt cx="2418492" cy="113728"/>
          </a:xfrm>
          <a:solidFill>
            <a:schemeClr val="accent1"/>
          </a:solidFill>
        </p:grpSpPr>
        <p:sp>
          <p:nvSpPr>
            <p:cNvPr id="25" name="Graphic 78">
              <a:extLst>
                <a:ext uri="{FF2B5EF4-FFF2-40B4-BE49-F238E27FC236}">
                  <a16:creationId xmlns:a16="http://schemas.microsoft.com/office/drawing/2014/main" id="{41DF3078-C636-4776-A616-D5BF3BC28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6" name="Graphic 78">
              <a:extLst>
                <a:ext uri="{FF2B5EF4-FFF2-40B4-BE49-F238E27FC236}">
                  <a16:creationId xmlns:a16="http://schemas.microsoft.com/office/drawing/2014/main" id="{0D1A27FA-1310-4BC3-A071-1566746B2F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7" name="Graphic 78">
                <a:extLst>
                  <a:ext uri="{FF2B5EF4-FFF2-40B4-BE49-F238E27FC236}">
                    <a16:creationId xmlns:a16="http://schemas.microsoft.com/office/drawing/2014/main" id="{99ACB9EB-84FE-4B33-9EF9-4EC7DAC2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826E5EFB-0EF9-4DB8-99CB-5DD72009D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9" name="Graphic 78">
                <a:extLst>
                  <a:ext uri="{FF2B5EF4-FFF2-40B4-BE49-F238E27FC236}">
                    <a16:creationId xmlns:a16="http://schemas.microsoft.com/office/drawing/2014/main" id="{86238E12-0689-4123-8B2E-E1CCFCC4C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0" name="Graphic 78">
                <a:extLst>
                  <a:ext uri="{FF2B5EF4-FFF2-40B4-BE49-F238E27FC236}">
                    <a16:creationId xmlns:a16="http://schemas.microsoft.com/office/drawing/2014/main" id="{8538CF67-A00E-4955-A447-001BE02E7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2" name="Rectangle 31">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C804E632-D3C7-2A41-A0F6-5E8524A5DB52}"/>
              </a:ext>
            </a:extLst>
          </p:cNvPr>
          <p:cNvSpPr>
            <a:spLocks noGrp="1"/>
          </p:cNvSpPr>
          <p:nvPr>
            <p:ph type="title"/>
          </p:nvPr>
        </p:nvSpPr>
        <p:spPr>
          <a:xfrm>
            <a:off x="540294" y="186919"/>
            <a:ext cx="4663649" cy="957599"/>
          </a:xfrm>
        </p:spPr>
        <p:txBody>
          <a:bodyPr vert="horz" lIns="91440" tIns="45720" rIns="91440" bIns="45720" rtlCol="0" anchor="b">
            <a:normAutofit/>
          </a:bodyPr>
          <a:lstStyle/>
          <a:p>
            <a:r>
              <a:rPr lang="en-US" dirty="0"/>
              <a:t>Sales by item type</a:t>
            </a:r>
          </a:p>
        </p:txBody>
      </p:sp>
      <p:sp>
        <p:nvSpPr>
          <p:cNvPr id="34" name="Freeform: Shape 33">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6"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37"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8"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9"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0"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1"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2"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 name="Text Placeholder 3">
            <a:extLst>
              <a:ext uri="{FF2B5EF4-FFF2-40B4-BE49-F238E27FC236}">
                <a16:creationId xmlns:a16="http://schemas.microsoft.com/office/drawing/2014/main" id="{3E2B4DD6-CDD1-4848-967C-D521B11106E7}"/>
              </a:ext>
            </a:extLst>
          </p:cNvPr>
          <p:cNvSpPr>
            <a:spLocks noGrp="1"/>
          </p:cNvSpPr>
          <p:nvPr>
            <p:ph type="body" sz="half" idx="2"/>
          </p:nvPr>
        </p:nvSpPr>
        <p:spPr>
          <a:xfrm>
            <a:off x="440859" y="1791748"/>
            <a:ext cx="4663649" cy="3274503"/>
          </a:xfrm>
        </p:spPr>
        <p:txBody>
          <a:bodyPr vert="horz" lIns="91440" tIns="45720" rIns="91440" bIns="45720" rtlCol="0">
            <a:normAutofit/>
          </a:bodyPr>
          <a:lstStyle/>
          <a:p>
            <a:r>
              <a:rPr lang="en-US" dirty="0"/>
              <a:t>Largest Categories – account for 51% of sales:</a:t>
            </a:r>
          </a:p>
          <a:p>
            <a:endParaRPr lang="en-US" dirty="0"/>
          </a:p>
          <a:p>
            <a:r>
              <a:rPr lang="en-US" dirty="0"/>
              <a:t>Fruits &amp; Vegetables – 	15%</a:t>
            </a:r>
          </a:p>
          <a:p>
            <a:r>
              <a:rPr lang="en-US" dirty="0"/>
              <a:t>Snacks			15%</a:t>
            </a:r>
          </a:p>
          <a:p>
            <a:r>
              <a:rPr lang="en-US" dirty="0"/>
              <a:t>Household		11%</a:t>
            </a:r>
          </a:p>
          <a:p>
            <a:r>
              <a:rPr lang="en-US" dirty="0"/>
              <a:t>Frozen Foods		10%	</a:t>
            </a:r>
          </a:p>
          <a:p>
            <a:endParaRPr lang="en-US" dirty="0"/>
          </a:p>
        </p:txBody>
      </p:sp>
      <p:pic>
        <p:nvPicPr>
          <p:cNvPr id="6" name="Content Placeholder 5" descr="Chart, bar chart&#10;&#10;Description automatically generated">
            <a:extLst>
              <a:ext uri="{FF2B5EF4-FFF2-40B4-BE49-F238E27FC236}">
                <a16:creationId xmlns:a16="http://schemas.microsoft.com/office/drawing/2014/main" id="{D2212FA4-B67F-924D-A4B1-D5220483B925}"/>
              </a:ext>
            </a:extLst>
          </p:cNvPr>
          <p:cNvPicPr>
            <a:picLocks noGrp="1" noChangeAspect="1"/>
          </p:cNvPicPr>
          <p:nvPr>
            <p:ph idx="1"/>
          </p:nvPr>
        </p:nvPicPr>
        <p:blipFill>
          <a:blip r:embed="rId2"/>
          <a:stretch>
            <a:fillRect/>
          </a:stretch>
        </p:blipFill>
        <p:spPr>
          <a:xfrm>
            <a:off x="5514424" y="186919"/>
            <a:ext cx="6536382" cy="5161978"/>
          </a:xfrm>
          <a:prstGeom prst="rect">
            <a:avLst/>
          </a:prstGeom>
        </p:spPr>
      </p:pic>
      <p:sp>
        <p:nvSpPr>
          <p:cNvPr id="44" name="Freeform: Shape 43">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6" name="Group 45">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47" name="Freeform: Shape 46">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8" name="Freeform: Shape 47">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9" name="Freeform: Shape 48">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0"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1"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2"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74808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3" name="Group 12">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4" name="Freeform: Shape 13">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Freeform: Shape 14">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 name="Freeform: Shape 15">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7"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8"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9"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Freeform: Shape 21">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4"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10569"/>
            <a:ext cx="972241" cy="45718"/>
            <a:chOff x="4886325" y="3371754"/>
            <a:chExt cx="2418492" cy="113728"/>
          </a:xfrm>
          <a:solidFill>
            <a:schemeClr val="accent1"/>
          </a:solidFill>
        </p:grpSpPr>
        <p:sp>
          <p:nvSpPr>
            <p:cNvPr id="25" name="Graphic 78">
              <a:extLst>
                <a:ext uri="{FF2B5EF4-FFF2-40B4-BE49-F238E27FC236}">
                  <a16:creationId xmlns:a16="http://schemas.microsoft.com/office/drawing/2014/main" id="{41DF3078-C636-4776-A616-D5BF3BC28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6" name="Graphic 78">
              <a:extLst>
                <a:ext uri="{FF2B5EF4-FFF2-40B4-BE49-F238E27FC236}">
                  <a16:creationId xmlns:a16="http://schemas.microsoft.com/office/drawing/2014/main" id="{0D1A27FA-1310-4BC3-A071-1566746B2F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7" name="Graphic 78">
                <a:extLst>
                  <a:ext uri="{FF2B5EF4-FFF2-40B4-BE49-F238E27FC236}">
                    <a16:creationId xmlns:a16="http://schemas.microsoft.com/office/drawing/2014/main" id="{99ACB9EB-84FE-4B33-9EF9-4EC7DAC2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826E5EFB-0EF9-4DB8-99CB-5DD72009D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9" name="Graphic 78">
                <a:extLst>
                  <a:ext uri="{FF2B5EF4-FFF2-40B4-BE49-F238E27FC236}">
                    <a16:creationId xmlns:a16="http://schemas.microsoft.com/office/drawing/2014/main" id="{86238E12-0689-4123-8B2E-E1CCFCC4C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0" name="Graphic 78">
                <a:extLst>
                  <a:ext uri="{FF2B5EF4-FFF2-40B4-BE49-F238E27FC236}">
                    <a16:creationId xmlns:a16="http://schemas.microsoft.com/office/drawing/2014/main" id="{8538CF67-A00E-4955-A447-001BE02E7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2" name="Rectangle 31">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C804E632-D3C7-2A41-A0F6-5E8524A5DB52}"/>
              </a:ext>
            </a:extLst>
          </p:cNvPr>
          <p:cNvSpPr>
            <a:spLocks noGrp="1"/>
          </p:cNvSpPr>
          <p:nvPr>
            <p:ph type="title"/>
          </p:nvPr>
        </p:nvSpPr>
        <p:spPr>
          <a:xfrm>
            <a:off x="540294" y="210622"/>
            <a:ext cx="4663649" cy="716657"/>
          </a:xfrm>
        </p:spPr>
        <p:txBody>
          <a:bodyPr vert="horz" lIns="91440" tIns="45720" rIns="91440" bIns="45720" rtlCol="0" anchor="b">
            <a:normAutofit/>
          </a:bodyPr>
          <a:lstStyle/>
          <a:p>
            <a:r>
              <a:rPr lang="en-US" sz="2400" dirty="0"/>
              <a:t>Sales – low fat vs regular</a:t>
            </a:r>
          </a:p>
        </p:txBody>
      </p:sp>
      <p:sp>
        <p:nvSpPr>
          <p:cNvPr id="34" name="Freeform: Shape 33">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6"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37"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8"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9"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0"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1"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2"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 name="Text Placeholder 3">
            <a:extLst>
              <a:ext uri="{FF2B5EF4-FFF2-40B4-BE49-F238E27FC236}">
                <a16:creationId xmlns:a16="http://schemas.microsoft.com/office/drawing/2014/main" id="{3E2B4DD6-CDD1-4848-967C-D521B11106E7}"/>
              </a:ext>
            </a:extLst>
          </p:cNvPr>
          <p:cNvSpPr>
            <a:spLocks noGrp="1"/>
          </p:cNvSpPr>
          <p:nvPr>
            <p:ph type="body" sz="half" idx="2"/>
          </p:nvPr>
        </p:nvSpPr>
        <p:spPr>
          <a:xfrm>
            <a:off x="546842" y="1227211"/>
            <a:ext cx="4663649" cy="4962855"/>
          </a:xfrm>
        </p:spPr>
        <p:txBody>
          <a:bodyPr vert="horz" lIns="91440" tIns="45720" rIns="91440" bIns="45720" rtlCol="0">
            <a:normAutofit/>
          </a:bodyPr>
          <a:lstStyle/>
          <a:p>
            <a:endParaRPr lang="en-US" dirty="0"/>
          </a:p>
          <a:p>
            <a:r>
              <a:rPr lang="en-US" dirty="0"/>
              <a:t>Low Fat 		64%</a:t>
            </a:r>
          </a:p>
          <a:p>
            <a:r>
              <a:rPr lang="en-US" dirty="0"/>
              <a:t>Regular			36%</a:t>
            </a:r>
          </a:p>
          <a:p>
            <a:endParaRPr lang="en-US" dirty="0"/>
          </a:p>
          <a:p>
            <a:r>
              <a:rPr lang="en-US" dirty="0"/>
              <a:t>However, it was noticed that the categories of household and health &amp; hygiene are included. In removing these categories.</a:t>
            </a:r>
          </a:p>
          <a:p>
            <a:endParaRPr lang="en-US" dirty="0"/>
          </a:p>
          <a:p>
            <a:r>
              <a:rPr lang="en-US" dirty="0"/>
              <a:t>Low Fat 		57%</a:t>
            </a:r>
          </a:p>
          <a:p>
            <a:r>
              <a:rPr lang="en-US" dirty="0"/>
              <a:t>Regular			43%</a:t>
            </a:r>
          </a:p>
        </p:txBody>
      </p:sp>
      <p:sp>
        <p:nvSpPr>
          <p:cNvPr id="44" name="Freeform: Shape 43">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6" name="Group 45">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47" name="Freeform: Shape 46">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8" name="Freeform: Shape 47">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9" name="Freeform: Shape 48">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0"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1"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2"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8" name="Content Placeholder 7" descr="Chart, bar chart&#10;&#10;Description automatically generated">
            <a:extLst>
              <a:ext uri="{FF2B5EF4-FFF2-40B4-BE49-F238E27FC236}">
                <a16:creationId xmlns:a16="http://schemas.microsoft.com/office/drawing/2014/main" id="{0C879471-C3EE-F64F-8F83-E3E413F7E5BA}"/>
              </a:ext>
            </a:extLst>
          </p:cNvPr>
          <p:cNvPicPr>
            <a:picLocks noGrp="1" noChangeAspect="1"/>
          </p:cNvPicPr>
          <p:nvPr>
            <p:ph idx="1"/>
          </p:nvPr>
        </p:nvPicPr>
        <p:blipFill>
          <a:blip r:embed="rId2"/>
          <a:stretch>
            <a:fillRect/>
          </a:stretch>
        </p:blipFill>
        <p:spPr>
          <a:xfrm>
            <a:off x="5607098" y="414647"/>
            <a:ext cx="6467558" cy="4742419"/>
          </a:xfrm>
        </p:spPr>
      </p:pic>
    </p:spTree>
    <p:extLst>
      <p:ext uri="{BB962C8B-B14F-4D97-AF65-F5344CB8AC3E}">
        <p14:creationId xmlns:p14="http://schemas.microsoft.com/office/powerpoint/2010/main" val="3844261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3" name="Group 12">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4" name="Freeform: Shape 13">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Freeform: Shape 14">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 name="Freeform: Shape 15">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7"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8"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9"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Freeform: Shape 21">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4"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10569"/>
            <a:ext cx="972241" cy="45718"/>
            <a:chOff x="4886325" y="3371754"/>
            <a:chExt cx="2418492" cy="113728"/>
          </a:xfrm>
          <a:solidFill>
            <a:schemeClr val="accent1"/>
          </a:solidFill>
        </p:grpSpPr>
        <p:sp>
          <p:nvSpPr>
            <p:cNvPr id="25" name="Graphic 78">
              <a:extLst>
                <a:ext uri="{FF2B5EF4-FFF2-40B4-BE49-F238E27FC236}">
                  <a16:creationId xmlns:a16="http://schemas.microsoft.com/office/drawing/2014/main" id="{41DF3078-C636-4776-A616-D5BF3BC28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6" name="Graphic 78">
              <a:extLst>
                <a:ext uri="{FF2B5EF4-FFF2-40B4-BE49-F238E27FC236}">
                  <a16:creationId xmlns:a16="http://schemas.microsoft.com/office/drawing/2014/main" id="{0D1A27FA-1310-4BC3-A071-1566746B2F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7" name="Graphic 78">
                <a:extLst>
                  <a:ext uri="{FF2B5EF4-FFF2-40B4-BE49-F238E27FC236}">
                    <a16:creationId xmlns:a16="http://schemas.microsoft.com/office/drawing/2014/main" id="{99ACB9EB-84FE-4B33-9EF9-4EC7DAC2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826E5EFB-0EF9-4DB8-99CB-5DD72009D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9" name="Graphic 78">
                <a:extLst>
                  <a:ext uri="{FF2B5EF4-FFF2-40B4-BE49-F238E27FC236}">
                    <a16:creationId xmlns:a16="http://schemas.microsoft.com/office/drawing/2014/main" id="{86238E12-0689-4123-8B2E-E1CCFCC4C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0" name="Graphic 78">
                <a:extLst>
                  <a:ext uri="{FF2B5EF4-FFF2-40B4-BE49-F238E27FC236}">
                    <a16:creationId xmlns:a16="http://schemas.microsoft.com/office/drawing/2014/main" id="{8538CF67-A00E-4955-A447-001BE02E7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2" name="Rectangle 31">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C804E632-D3C7-2A41-A0F6-5E8524A5DB52}"/>
              </a:ext>
            </a:extLst>
          </p:cNvPr>
          <p:cNvSpPr>
            <a:spLocks noGrp="1"/>
          </p:cNvSpPr>
          <p:nvPr>
            <p:ph type="title"/>
          </p:nvPr>
        </p:nvSpPr>
        <p:spPr>
          <a:xfrm>
            <a:off x="627440" y="128362"/>
            <a:ext cx="4663649" cy="1455091"/>
          </a:xfrm>
        </p:spPr>
        <p:txBody>
          <a:bodyPr vert="horz" lIns="91440" tIns="45720" rIns="91440" bIns="45720" rtlCol="0" anchor="b">
            <a:normAutofit/>
          </a:bodyPr>
          <a:lstStyle/>
          <a:p>
            <a:r>
              <a:rPr lang="en-US" dirty="0"/>
              <a:t>Sales by item- top 40</a:t>
            </a:r>
          </a:p>
        </p:txBody>
      </p:sp>
      <p:sp>
        <p:nvSpPr>
          <p:cNvPr id="34" name="Freeform: Shape 33">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6"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37"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8"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9"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0"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1"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2"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 name="Text Placeholder 3">
            <a:extLst>
              <a:ext uri="{FF2B5EF4-FFF2-40B4-BE49-F238E27FC236}">
                <a16:creationId xmlns:a16="http://schemas.microsoft.com/office/drawing/2014/main" id="{3E2B4DD6-CDD1-4848-967C-D521B11106E7}"/>
              </a:ext>
            </a:extLst>
          </p:cNvPr>
          <p:cNvSpPr>
            <a:spLocks noGrp="1"/>
          </p:cNvSpPr>
          <p:nvPr>
            <p:ph type="body" sz="half" idx="2"/>
          </p:nvPr>
        </p:nvSpPr>
        <p:spPr>
          <a:xfrm>
            <a:off x="525717" y="2796427"/>
            <a:ext cx="4663649" cy="3274503"/>
          </a:xfrm>
        </p:spPr>
        <p:txBody>
          <a:bodyPr vert="horz" lIns="91440" tIns="45720" rIns="91440" bIns="45720" rtlCol="0">
            <a:normAutofit/>
          </a:bodyPr>
          <a:lstStyle/>
          <a:p>
            <a:pPr marL="342900" indent="-342900">
              <a:buFont typeface="Arial" panose="020B0604020202020204" pitchFamily="34" charset="0"/>
              <a:buChar char="•"/>
            </a:pPr>
            <a:r>
              <a:rPr lang="en-US" dirty="0"/>
              <a:t>The top 5 selling items only account for 1% of total sales</a:t>
            </a:r>
          </a:p>
          <a:p>
            <a:pPr marL="342900" indent="-342900">
              <a:buFont typeface="Arial" panose="020B0604020202020204" pitchFamily="34" charset="0"/>
              <a:buChar char="•"/>
            </a:pPr>
            <a:r>
              <a:rPr lang="en-US" dirty="0"/>
              <a:t>Top 40 items </a:t>
            </a:r>
          </a:p>
        </p:txBody>
      </p:sp>
      <p:sp>
        <p:nvSpPr>
          <p:cNvPr id="44" name="Freeform: Shape 43">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6" name="Group 45">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47" name="Freeform: Shape 46">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8" name="Freeform: Shape 47">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9" name="Freeform: Shape 48">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0"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1"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2"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Content Placeholder 6" descr="Chart, bar chart&#10;&#10;Description automatically generated">
            <a:extLst>
              <a:ext uri="{FF2B5EF4-FFF2-40B4-BE49-F238E27FC236}">
                <a16:creationId xmlns:a16="http://schemas.microsoft.com/office/drawing/2014/main" id="{C355D264-EE1E-8A45-9FEA-9FA5635F988D}"/>
              </a:ext>
            </a:extLst>
          </p:cNvPr>
          <p:cNvPicPr>
            <a:picLocks noGrp="1" noChangeAspect="1"/>
          </p:cNvPicPr>
          <p:nvPr>
            <p:ph idx="1"/>
          </p:nvPr>
        </p:nvPicPr>
        <p:blipFill>
          <a:blip r:embed="rId2"/>
          <a:stretch>
            <a:fillRect/>
          </a:stretch>
        </p:blipFill>
        <p:spPr>
          <a:xfrm>
            <a:off x="5392813" y="146007"/>
            <a:ext cx="6617456" cy="4927781"/>
          </a:xfrm>
        </p:spPr>
      </p:pic>
    </p:spTree>
    <p:extLst>
      <p:ext uri="{BB962C8B-B14F-4D97-AF65-F5344CB8AC3E}">
        <p14:creationId xmlns:p14="http://schemas.microsoft.com/office/powerpoint/2010/main" val="2237635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74D9D-A904-3844-AABC-FF39DFE5F18F}"/>
              </a:ext>
            </a:extLst>
          </p:cNvPr>
          <p:cNvSpPr>
            <a:spLocks noGrp="1"/>
          </p:cNvSpPr>
          <p:nvPr>
            <p:ph type="title"/>
          </p:nvPr>
        </p:nvSpPr>
        <p:spPr>
          <a:xfrm>
            <a:off x="525718" y="251139"/>
            <a:ext cx="10077556" cy="779172"/>
          </a:xfrm>
        </p:spPr>
        <p:txBody>
          <a:bodyPr>
            <a:normAutofit/>
          </a:bodyPr>
          <a:lstStyle/>
          <a:p>
            <a:pPr algn="ctr"/>
            <a:r>
              <a:rPr lang="en-US" sz="4000" dirty="0"/>
              <a:t>Recommendations</a:t>
            </a:r>
          </a:p>
        </p:txBody>
      </p:sp>
      <p:sp>
        <p:nvSpPr>
          <p:cNvPr id="4" name="TextBox 3">
            <a:extLst>
              <a:ext uri="{FF2B5EF4-FFF2-40B4-BE49-F238E27FC236}">
                <a16:creationId xmlns:a16="http://schemas.microsoft.com/office/drawing/2014/main" id="{15F8CD2F-9CF8-0F42-BACB-48524EF6CF9D}"/>
              </a:ext>
            </a:extLst>
          </p:cNvPr>
          <p:cNvSpPr txBox="1"/>
          <p:nvPr/>
        </p:nvSpPr>
        <p:spPr>
          <a:xfrm>
            <a:off x="525718" y="2653048"/>
            <a:ext cx="5411443" cy="3970318"/>
          </a:xfrm>
          <a:prstGeom prst="rect">
            <a:avLst/>
          </a:prstGeom>
          <a:noFill/>
        </p:spPr>
        <p:txBody>
          <a:bodyPr wrap="square" rtlCol="0">
            <a:spAutoFit/>
          </a:bodyPr>
          <a:lstStyle/>
          <a:p>
            <a:pPr marL="285750" indent="-285750">
              <a:buFont typeface="Arial" panose="020B0604020202020204" pitchFamily="34" charset="0"/>
              <a:buChar char="•"/>
            </a:pPr>
            <a:r>
              <a:rPr lang="en-US" dirty="0"/>
              <a:t>Multi year data should be provided so that trends can be identified in consumer purchasing patterns for year over year:</a:t>
            </a:r>
          </a:p>
          <a:p>
            <a:pPr marL="742950" lvl="1" indent="-285750">
              <a:buFont typeface="Arial" panose="020B0604020202020204" pitchFamily="34" charset="0"/>
              <a:buChar char="•"/>
            </a:pPr>
            <a:r>
              <a:rPr lang="en-US" dirty="0"/>
              <a:t>Outlet sales</a:t>
            </a:r>
          </a:p>
          <a:p>
            <a:pPr marL="742950" lvl="1" indent="-285750">
              <a:buFont typeface="Arial" panose="020B0604020202020204" pitchFamily="34" charset="0"/>
              <a:buChar char="•"/>
            </a:pPr>
            <a:r>
              <a:rPr lang="en-US" dirty="0"/>
              <a:t>Item sales</a:t>
            </a:r>
          </a:p>
          <a:p>
            <a:pPr marL="742950" lvl="1" indent="-285750">
              <a:buFont typeface="Arial" panose="020B0604020202020204" pitchFamily="34" charset="0"/>
              <a:buChar char="•"/>
            </a:pPr>
            <a:r>
              <a:rPr lang="en-US" dirty="0"/>
              <a:t>Trends in healthy product purchasing – Low Fat vs Regular</a:t>
            </a:r>
          </a:p>
          <a:p>
            <a:pPr lvl="1"/>
            <a:endParaRPr lang="en-US" dirty="0"/>
          </a:p>
          <a:p>
            <a:pPr marL="285750" indent="-285750">
              <a:buFont typeface="Arial" panose="020B0604020202020204" pitchFamily="34" charset="0"/>
              <a:buChar char="•"/>
            </a:pPr>
            <a:r>
              <a:rPr lang="en-US" dirty="0"/>
              <a:t>Item identifiers should be expanded to allow for post sales analysis</a:t>
            </a:r>
          </a:p>
          <a:p>
            <a:endParaRPr lang="en-US" dirty="0"/>
          </a:p>
          <a:p>
            <a:pPr marL="285750" indent="-285750">
              <a:buFont typeface="Arial" panose="020B0604020202020204" pitchFamily="34" charset="0"/>
              <a:buChar char="•"/>
            </a:pPr>
            <a:r>
              <a:rPr lang="en-US" dirty="0"/>
              <a:t>Item types should be expanded to allow for better analysis</a:t>
            </a:r>
          </a:p>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0EAAC44B-ABB0-DF44-AD41-3A48B9B94A8E}"/>
              </a:ext>
            </a:extLst>
          </p:cNvPr>
          <p:cNvSpPr txBox="1"/>
          <p:nvPr/>
        </p:nvSpPr>
        <p:spPr>
          <a:xfrm>
            <a:off x="7070501" y="2653048"/>
            <a:ext cx="4971245" cy="2031325"/>
          </a:xfrm>
          <a:prstGeom prst="rect">
            <a:avLst/>
          </a:prstGeom>
          <a:noFill/>
        </p:spPr>
        <p:txBody>
          <a:bodyPr wrap="square" rtlCol="0">
            <a:spAutoFit/>
          </a:bodyPr>
          <a:lstStyle/>
          <a:p>
            <a:pPr marL="285750" indent="-285750">
              <a:buFont typeface="Arial" panose="020B0604020202020204" pitchFamily="34" charset="0"/>
              <a:buChar char="•"/>
            </a:pPr>
            <a:r>
              <a:rPr lang="en-US" dirty="0"/>
              <a:t>Item Fat Content categories need to be reviewed.</a:t>
            </a:r>
          </a:p>
          <a:p>
            <a:pPr lvl="1"/>
            <a:r>
              <a:rPr lang="en-US" dirty="0"/>
              <a:t>Not all products fit into these categories. Inclusion makes the data analysis inaccurate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38543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descr="Raspberries at a farmer's market">
            <a:extLst>
              <a:ext uri="{FF2B5EF4-FFF2-40B4-BE49-F238E27FC236}">
                <a16:creationId xmlns:a16="http://schemas.microsoft.com/office/drawing/2014/main" id="{4C4D2476-A1F5-42C5-902F-51564D6EA270}"/>
              </a:ext>
            </a:extLst>
          </p:cNvPr>
          <p:cNvPicPr>
            <a:picLocks noChangeAspect="1"/>
          </p:cNvPicPr>
          <p:nvPr/>
        </p:nvPicPr>
        <p:blipFill rotWithShape="1">
          <a:blip r:embed="rId2">
            <a:alphaModFix amt="40000"/>
          </a:blip>
          <a:srcRect t="15393" r="-1" b="-1"/>
          <a:stretch/>
        </p:blipFill>
        <p:spPr>
          <a:xfrm>
            <a:off x="-28" y="373497"/>
            <a:ext cx="12188932" cy="6857990"/>
          </a:xfrm>
          <a:prstGeom prst="rect">
            <a:avLst/>
          </a:prstGeom>
        </p:spPr>
      </p:pic>
      <p:sp>
        <p:nvSpPr>
          <p:cNvPr id="2" name="Title 1">
            <a:extLst>
              <a:ext uri="{FF2B5EF4-FFF2-40B4-BE49-F238E27FC236}">
                <a16:creationId xmlns:a16="http://schemas.microsoft.com/office/drawing/2014/main" id="{51D8D876-2FCE-E540-91A9-3A17B8ABA455}"/>
              </a:ext>
            </a:extLst>
          </p:cNvPr>
          <p:cNvSpPr>
            <a:spLocks noGrp="1"/>
          </p:cNvSpPr>
          <p:nvPr>
            <p:ph type="ctrTitle"/>
          </p:nvPr>
        </p:nvSpPr>
        <p:spPr>
          <a:xfrm>
            <a:off x="1549200" y="2656272"/>
            <a:ext cx="9090476" cy="2292439"/>
          </a:xfrm>
        </p:spPr>
        <p:txBody>
          <a:bodyPr anchor="b">
            <a:normAutofit fontScale="90000"/>
          </a:bodyPr>
          <a:lstStyle/>
          <a:p>
            <a:pPr algn="ctr"/>
            <a:r>
              <a:rPr lang="en-US" sz="3600" dirty="0">
                <a:solidFill>
                  <a:srgbClr val="FFFFFF"/>
                </a:solidFill>
              </a:rPr>
              <a:t>The Data Science Institute thanks you for this opportunity.</a:t>
            </a:r>
            <a:br>
              <a:rPr lang="en-US" sz="3600" dirty="0">
                <a:solidFill>
                  <a:srgbClr val="FFFFFF"/>
                </a:solidFill>
              </a:rPr>
            </a:br>
            <a:br>
              <a:rPr lang="en-US" sz="3600" dirty="0">
                <a:solidFill>
                  <a:srgbClr val="FFFFFF"/>
                </a:solidFill>
              </a:rPr>
            </a:br>
            <a:br>
              <a:rPr lang="en-US" sz="3600" dirty="0">
                <a:solidFill>
                  <a:srgbClr val="FFFFFF"/>
                </a:solidFill>
              </a:rPr>
            </a:br>
            <a:br>
              <a:rPr lang="en-US" sz="3600" dirty="0">
                <a:solidFill>
                  <a:srgbClr val="FFFFFF"/>
                </a:solidFill>
              </a:rPr>
            </a:br>
            <a:r>
              <a:rPr lang="en-US" sz="3600" dirty="0">
                <a:solidFill>
                  <a:srgbClr val="FFFFFF"/>
                </a:solidFill>
              </a:rPr>
              <a:t>A full report will be </a:t>
            </a:r>
            <a:r>
              <a:rPr lang="en-US" sz="3600">
                <a:solidFill>
                  <a:srgbClr val="FFFFFF"/>
                </a:solidFill>
              </a:rPr>
              <a:t>sent separately.</a:t>
            </a:r>
            <a:br>
              <a:rPr lang="en-US" sz="2400" dirty="0">
                <a:solidFill>
                  <a:srgbClr val="FFFFFF"/>
                </a:solidFill>
              </a:rPr>
            </a:br>
            <a:endParaRPr lang="en-US" sz="2400" dirty="0">
              <a:solidFill>
                <a:srgbClr val="FFFFFF"/>
              </a:solidFill>
            </a:endParaRPr>
          </a:p>
        </p:txBody>
      </p:sp>
      <p:sp>
        <p:nvSpPr>
          <p:cNvPr id="11" name="Freeform: Shape 10">
            <a:extLst>
              <a:ext uri="{FF2B5EF4-FFF2-40B4-BE49-F238E27FC236}">
                <a16:creationId xmlns:a16="http://schemas.microsoft.com/office/drawing/2014/main" id="{25A2CBEC-4F23-437D-9D03-9968C9B79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94120" y="-1094120"/>
            <a:ext cx="1085312" cy="327355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08356" y="3533292"/>
            <a:ext cx="972241" cy="45718"/>
            <a:chOff x="4886325" y="3371754"/>
            <a:chExt cx="2418492" cy="113728"/>
          </a:xfrm>
          <a:solidFill>
            <a:schemeClr val="accent1"/>
          </a:solidFill>
        </p:grpSpPr>
        <p:sp>
          <p:nvSpPr>
            <p:cNvPr id="14"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5"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p:nvSpPr>
          <p:cNvPr id="21" name="Freeform: Shape 20">
            <a:extLst>
              <a:ext uri="{FF2B5EF4-FFF2-40B4-BE49-F238E27FC236}">
                <a16:creationId xmlns:a16="http://schemas.microsoft.com/office/drawing/2014/main" id="{6264A856-A4F6-4068-9AC3-7B38A00DA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3" name="Group 22">
            <a:extLst>
              <a:ext uri="{FF2B5EF4-FFF2-40B4-BE49-F238E27FC236}">
                <a16:creationId xmlns:a16="http://schemas.microsoft.com/office/drawing/2014/main" id="{C2983E8C-44FB-463B-B6B0-B53E96ACCD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4" name="Freeform: Shape 23">
              <a:extLst>
                <a:ext uri="{FF2B5EF4-FFF2-40B4-BE49-F238E27FC236}">
                  <a16:creationId xmlns:a16="http://schemas.microsoft.com/office/drawing/2014/main" id="{16AD7FCC-3422-42C3-A2AD-69ADFEA6E3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C4ECA670-C540-4DCE-8F03-EC843D518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7ECB6083-DDE0-460C-987E-E645876302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Graphic 12">
              <a:extLst>
                <a:ext uri="{FF2B5EF4-FFF2-40B4-BE49-F238E27FC236}">
                  <a16:creationId xmlns:a16="http://schemas.microsoft.com/office/drawing/2014/main" id="{378004C4-6786-473C-BB2A-AAA6EF115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455376B6-DAB5-4A34-A8BE-15DE02CAF5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EC2A85A1-668E-48DF-A484-FADE64BE6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6D16C5EE-54EB-4800-8860-E622EEDE84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946480197"/>
      </p:ext>
    </p:extLst>
  </p:cSld>
  <p:clrMapOvr>
    <a:masterClrMapping/>
  </p:clrMapOvr>
</p:sld>
</file>

<file path=ppt/theme/theme1.xml><?xml version="1.0" encoding="utf-8"?>
<a:theme xmlns:a="http://schemas.openxmlformats.org/drawingml/2006/main" name="RocaVTI">
  <a:themeElements>
    <a:clrScheme name="AnalogousFromLightSeed_2SEEDS">
      <a:dk1>
        <a:srgbClr val="000000"/>
      </a:dk1>
      <a:lt1>
        <a:srgbClr val="FFFFFF"/>
      </a:lt1>
      <a:dk2>
        <a:srgbClr val="22363D"/>
      </a:dk2>
      <a:lt2>
        <a:srgbClr val="E8E6E2"/>
      </a:lt2>
      <a:accent1>
        <a:srgbClr val="7F93BA"/>
      </a:accent1>
      <a:accent2>
        <a:srgbClr val="7AA9B7"/>
      </a:accent2>
      <a:accent3>
        <a:srgbClr val="9996C6"/>
      </a:accent3>
      <a:accent4>
        <a:srgbClr val="BA877F"/>
      </a:accent4>
      <a:accent5>
        <a:srgbClr val="BA9F7F"/>
      </a:accent5>
      <a:accent6>
        <a:srgbClr val="A8A673"/>
      </a:accent6>
      <a:hlink>
        <a:srgbClr val="94805A"/>
      </a:hlink>
      <a:folHlink>
        <a:srgbClr val="7F7F7F"/>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docProps/app.xml><?xml version="1.0" encoding="utf-8"?>
<Properties xmlns="http://schemas.openxmlformats.org/officeDocument/2006/extended-properties" xmlns:vt="http://schemas.openxmlformats.org/officeDocument/2006/docPropsVTypes">
  <TotalTime>888</TotalTime>
  <Words>309</Words>
  <Application>Microsoft Macintosh PowerPoint</Application>
  <PresentationFormat>Widescreen</PresentationFormat>
  <Paragraphs>53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Avenir Next LT Pro</vt:lpstr>
      <vt:lpstr>Avenir Next LT Pro Light</vt:lpstr>
      <vt:lpstr>Georgia Pro Semibold</vt:lpstr>
      <vt:lpstr>RocaVTI</vt:lpstr>
      <vt:lpstr>ABC Supermarkets</vt:lpstr>
      <vt:lpstr>The Data Science Institute was asked to review certain data provided to us and present out findings  We analyzed the data to determine patterns in  sales and to provide executive summary  feedback to management   </vt:lpstr>
      <vt:lpstr>Sales by outlet &amp; type</vt:lpstr>
      <vt:lpstr>Sales by item type</vt:lpstr>
      <vt:lpstr>Sales – low fat vs regular</vt:lpstr>
      <vt:lpstr>Sales by item- top 40</vt:lpstr>
      <vt:lpstr>Recommendations</vt:lpstr>
      <vt:lpstr>The Data Science Institute thanks you for this opportunity.    A full report will be sent separately.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Kolodny</dc:creator>
  <cp:lastModifiedBy>Adam Kolodny</cp:lastModifiedBy>
  <cp:revision>14</cp:revision>
  <dcterms:created xsi:type="dcterms:W3CDTF">2021-07-17T23:53:39Z</dcterms:created>
  <dcterms:modified xsi:type="dcterms:W3CDTF">2021-07-18T17:12:38Z</dcterms:modified>
</cp:coreProperties>
</file>