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12695A-F832-CC79-290E-F473FD3E7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443699-D76E-1069-4E1C-22818DFCD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47B27B-A732-EDCA-EC51-A824CF5E2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2D41-A28B-458A-9F92-6880A7AD1A87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37EEDC-DFDC-3B25-FF26-F72F76B34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1E6FF7-2EC3-C56B-8D8D-EAFC63DAB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93B1-99D1-4E40-BB51-47ABDB67FC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751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3BECF9-E068-7358-AC7B-D99E6986B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E5121F-C6FE-C0E3-10A3-D790BA69E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F87E31-7BD5-2C53-72CA-8A9AE3482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2D41-A28B-458A-9F92-6880A7AD1A87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D30A7F-A62D-2EB0-6E92-CB3C39926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82F803-2D0B-297C-1E59-B94F9CE6A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93B1-99D1-4E40-BB51-47ABDB67FC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102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E40D82-3638-32E0-F81B-B831046AB7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B645EB-DCF0-C9A8-6B7A-9C23E246A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AEAB7C-937E-A978-2F62-326094972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2D41-A28B-458A-9F92-6880A7AD1A87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6E2CD1-F41B-6953-26EA-7DD7F9ED1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A7095F-B10C-F91F-7BF0-C92A90FED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93B1-99D1-4E40-BB51-47ABDB67FC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953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91038-20B5-759C-6FAD-BAC4BC873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C09FDA-E66E-4066-E059-620E28B76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A61E4A-43E7-0C00-53BD-C0F8C82AE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2D41-A28B-458A-9F92-6880A7AD1A87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21CFD9-E474-881A-41A3-DC2317E28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65AA4-7E2C-1325-8591-F07400AAC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93B1-99D1-4E40-BB51-47ABDB67FC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551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C2B36-6789-6D89-7C0E-21CCBDC23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A741A8-B7CD-C12B-7F35-8F496A88E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A5885-92F3-4FCD-5818-42C926D15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2D41-A28B-458A-9F92-6880A7AD1A87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F6DD95-01A6-6F39-42D9-49022C1FA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B143F3-153D-7F9E-13E9-AEF5CB7F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93B1-99D1-4E40-BB51-47ABDB67FC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28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5A24E-4713-E756-38FB-3F4B16A14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AFE61-3D30-3547-C9CB-F81AE579B0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E94406-B28C-0DC9-0C0A-7725890EF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5F74FE-5D81-EDF8-A093-5681CC18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2D41-A28B-458A-9F92-6880A7AD1A87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E41B3B-C6AE-3C94-7A1C-D677E15E5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2CCDCC-56FA-576E-2BF3-2D5BDA8D4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93B1-99D1-4E40-BB51-47ABDB67FC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029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7119A2-5F40-7B5C-2001-5BB9DFB9A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280235-CA22-0AC9-22D0-EF6697082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C29587-920C-74A0-CC15-1A30D34DB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9272B8-B188-06BF-104F-F5DB9BD6C6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FB78EE-9191-F2C9-F71D-2E1CC7E3A2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0E2A20-1A8C-B955-E2F3-8043FCB86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2D41-A28B-458A-9F92-6880A7AD1A87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B166F0-FE75-07D5-1E84-A96CB0DC0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9B6C3B4-42A7-0410-23B4-11FEAB695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93B1-99D1-4E40-BB51-47ABDB67FC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51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0FB53-941E-BEA8-C2BE-C7DE0AC61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D748FE-28A9-CB00-1C2E-44499AEA1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2D41-A28B-458A-9F92-6880A7AD1A87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61EA74-399B-CB9B-1D2D-C8C37D564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C09945-A526-3704-C7B8-8C9349DAE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93B1-99D1-4E40-BB51-47ABDB67FC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283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2CF977-0DF1-8389-94BB-2F2082E9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2D41-A28B-458A-9F92-6880A7AD1A87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BF4120-88F0-0846-6B62-1E73EAD98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F79B7C-888C-496F-DA1B-9BFBC1B14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93B1-99D1-4E40-BB51-47ABDB67FC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897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916BC-3FDD-B074-64FD-E76CB8E6A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920758-BFA3-1D74-ADE8-2B2C8C3BE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EC7A5E-4E92-019C-A07D-57247A065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954313-5963-0A0A-1560-356E93F52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2D41-A28B-458A-9F92-6880A7AD1A87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BBC98B-1217-EBFB-85F8-435D5F8B8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8771A6-B9E7-7C13-FAF0-6789171B6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93B1-99D1-4E40-BB51-47ABDB67FC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022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F7188-35D4-74E8-AD48-5BE0C8BD9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3F2F31C-E31A-A5F4-3AC4-9CC223689D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AA248B-2180-BBB9-97BD-94EE281C2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D54BA9-659C-050D-AE40-276A1A4A4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2D41-A28B-458A-9F92-6880A7AD1A87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0BBCA7-CF48-B82B-6DA2-CF684EEBE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688F48-40FF-8DE8-621A-F39FF4A0E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93B1-99D1-4E40-BB51-47ABDB67FC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332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822D75-A69D-9B61-AB17-68260DB78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3156EE-BECB-B8A9-D5D5-0740728D4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2D4BFE-4392-F18D-2D11-33D36A0A6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C72D41-A28B-458A-9F92-6880A7AD1A87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FA32E5-837B-9A86-3F87-44898A6FE7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3D2D3C-648E-8E3B-70A5-7E65732F9C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A793B1-99D1-4E40-BB51-47ABDB67FC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57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8BC65A-B126-D261-7941-42E45160F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6000" dirty="0"/>
              <a:t>EULYNX Domain Knowledge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992058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2DAB080-5FD5-1332-ED3B-5FA4EB8CC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170" y="4470116"/>
            <a:ext cx="6373114" cy="20576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A6AA73-B1FF-0C14-C8FA-9CE50656E68C}"/>
              </a:ext>
            </a:extLst>
          </p:cNvPr>
          <p:cNvSpPr txBox="1"/>
          <p:nvPr/>
        </p:nvSpPr>
        <p:spPr>
          <a:xfrm>
            <a:off x="333716" y="1293757"/>
            <a:ext cx="5152940" cy="2041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spcAft>
                <a:spcPts val="800"/>
              </a:spcAft>
              <a:buNone/>
            </a:pP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Routes</a:t>
            </a:r>
            <a:r>
              <a:rPr lang="ko-KR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일반정의</a:t>
            </a:r>
          </a:p>
          <a:p>
            <a:pPr marL="342900" lvl="0" indent="-342900" latinLnBrk="1">
              <a:buFont typeface="Wingdings" panose="05000000000000000000" pitchFamily="2" charset="2"/>
              <a:buChar char=""/>
            </a:pPr>
            <a:r>
              <a:rPr lang="ko-KR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잠금</a:t>
            </a: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(Locking): </a:t>
            </a:r>
            <a:r>
              <a:rPr lang="ko-KR" altLang="ko-KR" sz="12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인터록킹</a:t>
            </a:r>
            <a:r>
              <a:rPr lang="ko-KR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시스템에서</a:t>
            </a: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경로의 다른 부분이나 구역에서 요소가 이동하는 것을 방지하는 관리 방식입니다</a:t>
            </a: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1">
              <a:buFont typeface="Wingdings" panose="05000000000000000000" pitchFamily="2" charset="2"/>
              <a:buChar char=""/>
            </a:pPr>
            <a:r>
              <a:rPr lang="ko-KR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모니터링</a:t>
            </a: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(Monitoring): </a:t>
            </a:r>
            <a:r>
              <a:rPr lang="ko-KR" altLang="ko-KR" sz="12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인터록킹</a:t>
            </a:r>
            <a:r>
              <a:rPr lang="ko-KR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시스템 과정으로</a:t>
            </a: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경로의 운행 허가 표시가 계속해서 조건을 충족하는지 점검하는 과정입니다</a:t>
            </a: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1">
              <a:buFont typeface="Wingdings" panose="05000000000000000000" pitchFamily="2" charset="2"/>
              <a:buChar char=""/>
            </a:pPr>
            <a:r>
              <a:rPr lang="ko-KR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해제</a:t>
            </a: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(Releasing): </a:t>
            </a:r>
            <a:r>
              <a:rPr lang="ko-KR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경로에서 요소를 잠금 해제하는 과정입니다</a:t>
            </a: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1">
              <a:buFont typeface="Wingdings" panose="05000000000000000000" pitchFamily="2" charset="2"/>
              <a:buChar char=""/>
            </a:pPr>
            <a:r>
              <a:rPr lang="ko-KR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취소</a:t>
            </a: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(Cancellation): </a:t>
            </a:r>
            <a:r>
              <a:rPr lang="ko-KR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신호기 </a:t>
            </a:r>
            <a:r>
              <a:rPr lang="ko-KR" altLang="ko-KR" sz="12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조작자</a:t>
            </a: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2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signaller</a:t>
            </a: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요청에 의해 경로 또는 경로의 일부를 취소하거나 무효화하는 것입니다</a:t>
            </a: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1">
              <a:spcAft>
                <a:spcPts val="800"/>
              </a:spcAft>
              <a:buFont typeface="Wingdings" panose="05000000000000000000" pitchFamily="2" charset="2"/>
              <a:buChar char=""/>
            </a:pPr>
            <a:r>
              <a:rPr lang="ko-KR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차단</a:t>
            </a: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(Blocking): </a:t>
            </a:r>
            <a:r>
              <a:rPr lang="ko-KR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차단된 요소나 구역으로 열차의 진입을 방지하거나 차단된 장비에 대한 보호를 제공하는 과정입니다</a:t>
            </a:r>
            <a:r>
              <a:rPr lang="en-US" altLang="ko-KR" sz="12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CB7FE4-86D8-3BC1-B891-5373700D2765}"/>
              </a:ext>
            </a:extLst>
          </p:cNvPr>
          <p:cNvSpPr txBox="1"/>
          <p:nvPr/>
        </p:nvSpPr>
        <p:spPr>
          <a:xfrm>
            <a:off x="5762284" y="645286"/>
            <a:ext cx="6096000" cy="3026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spcAft>
                <a:spcPts val="800"/>
              </a:spcAft>
              <a:buNone/>
            </a:pP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Routes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정의</a:t>
            </a:r>
          </a:p>
          <a:p>
            <a:pPr latinLnBrk="1">
              <a:spcAft>
                <a:spcPts val="800"/>
              </a:spcAft>
              <a:buNone/>
            </a:pP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**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경로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(Route)**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교통 이동을 위한 미리 정의된 경로입니다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경로는 다음을 포함할 수 있습니다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1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경로 본체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(Route body)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1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경로 본체에 대한 측면 보호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(Flank protection for the route body)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1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오버랩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(Overlap):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경로 출구 신호의 앞쪽에 정의된 선로 구간으로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열차가 신호를 무시하고 지나갈 경우 충돌 위험을 피하기 위해 이 구간을 비워두어야 합니다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1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오버랩에 대한 측면 보호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(Flank protection for the overlap)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latinLnBrk="1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경로 진입 신호 뒤의 경로 요소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(The route elements in rear of the route entry signal)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spcAft>
                <a:spcPts val="800"/>
              </a:spcAft>
            </a:pP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**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오버랩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(Overlap)**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 경로 출구 신호 앞에 정의된 선로 구간을 의미하며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신호를 지나쳐서 지나간 열차가 충돌하지 않도록 이 구간을 비워두는 것이 필수적입니다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47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C236C7-32C5-BBEC-23E2-20A0E70C29D2}"/>
              </a:ext>
            </a:extLst>
          </p:cNvPr>
          <p:cNvSpPr txBox="1"/>
          <p:nvPr/>
        </p:nvSpPr>
        <p:spPr>
          <a:xfrm>
            <a:off x="540774" y="419505"/>
            <a:ext cx="114349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200" b="1" dirty="0">
                <a:latin typeface="+mj-lt"/>
              </a:rPr>
              <a:t>경로의 일부로 간주되는 요소는 다음과 같습니다</a:t>
            </a:r>
            <a:r>
              <a:rPr lang="en-US" altLang="ko-KR" sz="1200" b="1" dirty="0">
                <a:latin typeface="+mj-lt"/>
              </a:rPr>
              <a:t>:</a:t>
            </a:r>
            <a:endParaRPr lang="ko-KR" altLang="en-US" sz="1200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lt"/>
              </a:rPr>
              <a:t>경로 진입 신호 </a:t>
            </a:r>
            <a:r>
              <a:rPr lang="en-US" altLang="ko-KR" sz="1200" dirty="0">
                <a:latin typeface="+mj-lt"/>
              </a:rPr>
              <a:t>(Route entry signal)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lt"/>
              </a:rPr>
              <a:t>경로 출구 신호 </a:t>
            </a:r>
            <a:r>
              <a:rPr lang="en-US" altLang="ko-KR" sz="1200" dirty="0">
                <a:latin typeface="+mj-lt"/>
              </a:rPr>
              <a:t>(Route exit signal)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lt"/>
              </a:rPr>
              <a:t>서브</a:t>
            </a:r>
            <a:r>
              <a:rPr lang="en-US" altLang="ko-KR" sz="1200" dirty="0">
                <a:latin typeface="+mj-lt"/>
              </a:rPr>
              <a:t>-</a:t>
            </a:r>
            <a:r>
              <a:rPr lang="ko-KR" altLang="en-US" sz="1200" dirty="0">
                <a:latin typeface="+mj-lt"/>
              </a:rPr>
              <a:t>경로 신호 </a:t>
            </a:r>
            <a:r>
              <a:rPr lang="en-US" altLang="ko-KR" sz="1200" dirty="0">
                <a:latin typeface="+mj-lt"/>
              </a:rPr>
              <a:t>(</a:t>
            </a:r>
            <a:r>
              <a:rPr lang="ko-KR" altLang="en-US" sz="1200" dirty="0">
                <a:latin typeface="+mj-lt"/>
              </a:rPr>
              <a:t>주 신호 또는 조정 신호일 수 있음</a:t>
            </a:r>
            <a:r>
              <a:rPr lang="en-US" altLang="ko-KR" sz="1200" dirty="0">
                <a:latin typeface="+mj-lt"/>
              </a:rPr>
              <a:t>) (Sub-route signal, can be a main or a shunting signal)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lt"/>
              </a:rPr>
              <a:t>경로 본체의 </a:t>
            </a:r>
            <a:r>
              <a:rPr lang="en-US" altLang="ko-KR" sz="1200" dirty="0">
                <a:latin typeface="+mj-lt"/>
              </a:rPr>
              <a:t>TVP </a:t>
            </a:r>
            <a:r>
              <a:rPr lang="ko-KR" altLang="en-US" sz="1200" dirty="0">
                <a:latin typeface="+mj-lt"/>
              </a:rPr>
              <a:t>구간 </a:t>
            </a:r>
            <a:r>
              <a:rPr lang="en-US" altLang="ko-KR" sz="1200" dirty="0">
                <a:latin typeface="+mj-lt"/>
              </a:rPr>
              <a:t>(TVP sections in the route body)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lt"/>
              </a:rPr>
              <a:t>오버랩의 </a:t>
            </a:r>
            <a:r>
              <a:rPr lang="en-US" altLang="ko-KR" sz="1200" dirty="0">
                <a:latin typeface="+mj-lt"/>
              </a:rPr>
              <a:t>TVP </a:t>
            </a:r>
            <a:r>
              <a:rPr lang="ko-KR" altLang="en-US" sz="1200" dirty="0">
                <a:latin typeface="+mj-lt"/>
              </a:rPr>
              <a:t>구간 </a:t>
            </a:r>
            <a:r>
              <a:rPr lang="en-US" altLang="ko-KR" sz="1200" dirty="0">
                <a:latin typeface="+mj-lt"/>
              </a:rPr>
              <a:t>(TVP sections in the overlap)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lt"/>
              </a:rPr>
              <a:t>경로 본체의 가동 가능한 요소들 </a:t>
            </a:r>
            <a:r>
              <a:rPr lang="en-US" altLang="ko-KR" sz="1200" dirty="0">
                <a:latin typeface="+mj-lt"/>
              </a:rPr>
              <a:t>(Moveable elements in the route body)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lt"/>
              </a:rPr>
              <a:t>오버랩의 가동 가능한 요소들 </a:t>
            </a:r>
            <a:r>
              <a:rPr lang="en-US" altLang="ko-KR" sz="1200" dirty="0">
                <a:latin typeface="+mj-lt"/>
              </a:rPr>
              <a:t>(Moveable elements in the overlap)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lt"/>
              </a:rPr>
              <a:t>측면 보호를 위한 가동 가능한 요소들 </a:t>
            </a:r>
            <a:r>
              <a:rPr lang="en-US" altLang="ko-KR" sz="1200" dirty="0">
                <a:latin typeface="+mj-lt"/>
              </a:rPr>
              <a:t>(Moveable elements for flank protection)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lt"/>
              </a:rPr>
              <a:t>경로 진입 신호 뒤의 가동 가능한 요소들</a:t>
            </a:r>
            <a:r>
              <a:rPr lang="en-US" altLang="ko-KR" sz="1200" dirty="0">
                <a:latin typeface="+mj-lt"/>
              </a:rPr>
              <a:t>, </a:t>
            </a:r>
            <a:r>
              <a:rPr lang="ko-KR" altLang="en-US" sz="1200" dirty="0">
                <a:latin typeface="+mj-lt"/>
              </a:rPr>
              <a:t>예</a:t>
            </a:r>
            <a:r>
              <a:rPr lang="en-US" altLang="ko-KR" sz="1200" dirty="0">
                <a:latin typeface="+mj-lt"/>
              </a:rPr>
              <a:t>: </a:t>
            </a:r>
            <a:r>
              <a:rPr lang="ko-KR" altLang="en-US" sz="1200" dirty="0">
                <a:latin typeface="+mj-lt"/>
              </a:rPr>
              <a:t>중간 지점 </a:t>
            </a:r>
            <a:r>
              <a:rPr lang="en-US" altLang="ko-KR" sz="1200" dirty="0">
                <a:latin typeface="+mj-lt"/>
              </a:rPr>
              <a:t>(Moveable elements in rear of the route entry signal, such as middle points)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lt"/>
              </a:rPr>
              <a:t>경로 진입 신호 뒤의 </a:t>
            </a:r>
            <a:r>
              <a:rPr lang="en-US" altLang="ko-KR" sz="1200" dirty="0">
                <a:latin typeface="+mj-lt"/>
              </a:rPr>
              <a:t>TVP </a:t>
            </a:r>
            <a:r>
              <a:rPr lang="ko-KR" altLang="en-US" sz="1200" dirty="0">
                <a:latin typeface="+mj-lt"/>
              </a:rPr>
              <a:t>구간 </a:t>
            </a:r>
            <a:r>
              <a:rPr lang="en-US" altLang="ko-KR" sz="1200" dirty="0">
                <a:latin typeface="+mj-lt"/>
              </a:rPr>
              <a:t>(TVP sections in rear of the route entry signal)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lt"/>
              </a:rPr>
              <a:t>잠금 가능한 장치들 </a:t>
            </a:r>
            <a:r>
              <a:rPr lang="en-US" altLang="ko-KR" sz="1200" dirty="0">
                <a:latin typeface="+mj-lt"/>
              </a:rPr>
              <a:t>(Lockable devices)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1DF285-71DD-A6F5-A142-6E93A3C1E401}"/>
              </a:ext>
            </a:extLst>
          </p:cNvPr>
          <p:cNvSpPr txBox="1"/>
          <p:nvPr/>
        </p:nvSpPr>
        <p:spPr>
          <a:xfrm>
            <a:off x="540774" y="2997253"/>
            <a:ext cx="1065816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200" b="1" dirty="0"/>
              <a:t>경로의 일부로 간주되지 않지만 경로에 의해 제어 및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또는 감독되는 요소는 다음과 같습니다</a:t>
            </a:r>
            <a:r>
              <a:rPr lang="en-US" altLang="ko-KR" sz="1200" b="1" dirty="0"/>
              <a:t>:</a:t>
            </a:r>
            <a:endParaRPr lang="ko-KR" alt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경로 본체에 대한 측면 보호를 제공하는 신호들 </a:t>
            </a:r>
            <a:r>
              <a:rPr lang="en-US" altLang="ko-KR" sz="1200" dirty="0"/>
              <a:t>(Signals providing flank protection to the route body)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오버랩에 대한 측면 보호를 제공하는 신호들 </a:t>
            </a:r>
            <a:r>
              <a:rPr lang="en-US" altLang="ko-KR" sz="1200" dirty="0"/>
              <a:t>(Signals providing flank protection to the overlap)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경로 본체 내의 반대 방향 신호들 </a:t>
            </a:r>
            <a:r>
              <a:rPr lang="en-US" altLang="ko-KR" sz="1200" dirty="0"/>
              <a:t>(Opposing signals in the route body)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경로 본체에 대한 반대 방향 신호들 </a:t>
            </a:r>
            <a:r>
              <a:rPr lang="en-US" altLang="ko-KR" sz="1200" dirty="0"/>
              <a:t>(Opposing signals to the route body)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경로 본체 측면 구역의 </a:t>
            </a:r>
            <a:r>
              <a:rPr lang="en-US" altLang="ko-KR" sz="1200" dirty="0"/>
              <a:t>TVP </a:t>
            </a:r>
            <a:r>
              <a:rPr lang="ko-KR" altLang="en-US" sz="1200" dirty="0"/>
              <a:t>구간 </a:t>
            </a:r>
            <a:r>
              <a:rPr lang="en-US" altLang="ko-KR" sz="1200" dirty="0"/>
              <a:t>(TVP sections in the flank zone of the route body)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오버랩 측면 구역의 </a:t>
            </a:r>
            <a:r>
              <a:rPr lang="en-US" altLang="ko-KR" sz="1200" dirty="0"/>
              <a:t>TVP </a:t>
            </a:r>
            <a:r>
              <a:rPr lang="ko-KR" altLang="en-US" sz="1200" dirty="0"/>
              <a:t>구간 </a:t>
            </a:r>
            <a:r>
              <a:rPr lang="en-US" altLang="ko-KR" sz="1200" dirty="0"/>
              <a:t>(TVP sections in the flank zone of the overlap)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감지 장치들 </a:t>
            </a:r>
            <a:r>
              <a:rPr lang="en-US" altLang="ko-KR" sz="1200" dirty="0"/>
              <a:t>(Detection devices)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철도 건널목 </a:t>
            </a:r>
            <a:r>
              <a:rPr lang="en-US" altLang="ko-KR" sz="1200" dirty="0"/>
              <a:t>(Level crossings)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선로 차단기 </a:t>
            </a:r>
            <a:r>
              <a:rPr lang="en-US" altLang="ko-KR" sz="1200" dirty="0"/>
              <a:t>(Line blocks)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36E23E-69B4-C63A-E25A-872A084E2068}"/>
              </a:ext>
            </a:extLst>
          </p:cNvPr>
          <p:cNvSpPr txBox="1"/>
          <p:nvPr/>
        </p:nvSpPr>
        <p:spPr>
          <a:xfrm>
            <a:off x="540774" y="5205669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200" b="1" dirty="0"/>
              <a:t>가상 경로 출구 신호는 다음 중 하나일 수 있습니다</a:t>
            </a:r>
            <a:r>
              <a:rPr lang="en-US" altLang="ko-KR" sz="1200" b="1" dirty="0"/>
              <a:t>:</a:t>
            </a:r>
            <a:endParaRPr lang="ko-KR" alt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 err="1"/>
              <a:t>암역</a:t>
            </a:r>
            <a:r>
              <a:rPr lang="ko-KR" altLang="en-US" sz="1200" dirty="0"/>
              <a:t> </a:t>
            </a:r>
            <a:r>
              <a:rPr lang="en-US" altLang="ko-KR" sz="1200" dirty="0"/>
              <a:t>(Dark territory)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선로 끝 </a:t>
            </a:r>
            <a:r>
              <a:rPr lang="en-US" altLang="ko-KR" sz="1200" dirty="0"/>
              <a:t>(End of track)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개방된 선로 </a:t>
            </a:r>
            <a:r>
              <a:rPr lang="en-US" altLang="ko-KR" sz="1200" dirty="0"/>
              <a:t>(Open line)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정지 신호 </a:t>
            </a:r>
            <a:r>
              <a:rPr lang="en-US" altLang="ko-KR" sz="1200" dirty="0"/>
              <a:t>(Stop sign)</a:t>
            </a:r>
          </a:p>
        </p:txBody>
      </p:sp>
    </p:spTree>
    <p:extLst>
      <p:ext uri="{BB962C8B-B14F-4D97-AF65-F5344CB8AC3E}">
        <p14:creationId xmlns:p14="http://schemas.microsoft.com/office/powerpoint/2010/main" val="161961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56157D5-19B0-B1D5-DC68-38B0881EA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45" y="977282"/>
            <a:ext cx="8217566" cy="24517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401A35-C9A2-CB43-3406-AE99735FDC47}"/>
              </a:ext>
            </a:extLst>
          </p:cNvPr>
          <p:cNvSpPr txBox="1"/>
          <p:nvPr/>
        </p:nvSpPr>
        <p:spPr>
          <a:xfrm>
            <a:off x="1444504" y="587245"/>
            <a:ext cx="54184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다음 다이어그램은 경로의 일부가 아닌 모니터링되는 신호들을 표시합니다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B1944A-A810-9FD4-8E62-D0CFA868914E}"/>
              </a:ext>
            </a:extLst>
          </p:cNvPr>
          <p:cNvSpPr txBox="1"/>
          <p:nvPr/>
        </p:nvSpPr>
        <p:spPr>
          <a:xfrm>
            <a:off x="2138096" y="3687181"/>
            <a:ext cx="54184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다음 다이어그램은 경로에 의해 사용되는 </a:t>
            </a:r>
            <a:r>
              <a:rPr lang="en-US" altLang="ko-KR" sz="1200" dirty="0"/>
              <a:t>TVP</a:t>
            </a:r>
            <a:r>
              <a:rPr lang="ko-KR" altLang="en-US" sz="1200" dirty="0"/>
              <a:t>구간을 표시합니다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1BF792B-FCD3-7ED7-3FC4-3A02EA9C0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44" y="4254108"/>
            <a:ext cx="8217565" cy="23514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85AA3C9-A9D4-2B7B-3D49-39034D028523}"/>
              </a:ext>
            </a:extLst>
          </p:cNvPr>
          <p:cNvSpPr txBox="1"/>
          <p:nvPr/>
        </p:nvSpPr>
        <p:spPr>
          <a:xfrm>
            <a:off x="8774454" y="796018"/>
            <a:ext cx="31619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TVP(Track Vacancy Prediction)</a:t>
            </a:r>
            <a:r>
              <a:rPr lang="ko-KR" altLang="en-US" sz="1200" dirty="0"/>
              <a:t>구간은 철도 시스템에서 경로의 가용성을 예측하거나 모니터링하는데 사용하는 구간</a:t>
            </a:r>
          </a:p>
        </p:txBody>
      </p:sp>
    </p:spTree>
    <p:extLst>
      <p:ext uri="{BB962C8B-B14F-4D97-AF65-F5344CB8AC3E}">
        <p14:creationId xmlns:p14="http://schemas.microsoft.com/office/powerpoint/2010/main" val="3364250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1391A1-CACD-02B5-6D61-6AFC9C98E23A}"/>
              </a:ext>
            </a:extLst>
          </p:cNvPr>
          <p:cNvSpPr txBox="1"/>
          <p:nvPr/>
        </p:nvSpPr>
        <p:spPr>
          <a:xfrm>
            <a:off x="1769806" y="650229"/>
            <a:ext cx="93701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다음 다이어그램은 목적지 선로와 그에 해당하는 </a:t>
            </a:r>
            <a:r>
              <a:rPr lang="en-US" altLang="ko-KR" dirty="0"/>
              <a:t>TVP </a:t>
            </a:r>
            <a:r>
              <a:rPr lang="ko-KR" altLang="en-US" dirty="0"/>
              <a:t>구간의 사용을 표시합니다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1E9ED0-FCEB-7225-6DEE-C234D431B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203" y="1205802"/>
            <a:ext cx="7059522" cy="20237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E5F70C-C9A4-EAC1-CE63-15C919162A60}"/>
              </a:ext>
            </a:extLst>
          </p:cNvPr>
          <p:cNvSpPr txBox="1"/>
          <p:nvPr/>
        </p:nvSpPr>
        <p:spPr>
          <a:xfrm>
            <a:off x="2801357" y="3991554"/>
            <a:ext cx="60943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목적지 선로에는 중간 지점이 포함될 수도 있습니다</a:t>
            </a:r>
            <a:r>
              <a:rPr lang="en-US" altLang="ko-KR" dirty="0"/>
              <a:t>. </a:t>
            </a:r>
            <a:r>
              <a:rPr lang="ko-KR" altLang="en-US" dirty="0"/>
              <a:t>중간 지점은 경로에 의해 </a:t>
            </a:r>
            <a:r>
              <a:rPr lang="ko-KR" altLang="en-US" dirty="0" err="1"/>
              <a:t>잠금된</a:t>
            </a:r>
            <a:r>
              <a:rPr lang="ko-KR" altLang="en-US" dirty="0"/>
              <a:t> 지점으로</a:t>
            </a:r>
            <a:r>
              <a:rPr lang="en-US" altLang="ko-KR" dirty="0"/>
              <a:t>, </a:t>
            </a:r>
            <a:r>
              <a:rPr lang="ko-KR" altLang="en-US" dirty="0"/>
              <a:t>경로 본체의 뒤쪽에 위치합니다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목적지 선로는 </a:t>
            </a:r>
            <a:r>
              <a:rPr lang="ko-KR" altLang="en-US" dirty="0" err="1"/>
              <a:t>종착선일</a:t>
            </a:r>
            <a:r>
              <a:rPr lang="ko-KR" altLang="en-US" dirty="0"/>
              <a:t> 수도 있습니다</a:t>
            </a:r>
          </a:p>
        </p:txBody>
      </p:sp>
    </p:spTree>
    <p:extLst>
      <p:ext uri="{BB962C8B-B14F-4D97-AF65-F5344CB8AC3E}">
        <p14:creationId xmlns:p14="http://schemas.microsoft.com/office/powerpoint/2010/main" val="1164371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115D08-4871-09A6-3F23-BBC704E5DECA}"/>
              </a:ext>
            </a:extLst>
          </p:cNvPr>
          <p:cNvSpPr txBox="1"/>
          <p:nvPr/>
        </p:nvSpPr>
        <p:spPr>
          <a:xfrm>
            <a:off x="275301" y="156412"/>
            <a:ext cx="11749549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1200" b="1" dirty="0"/>
              <a:t>2.3 </a:t>
            </a:r>
            <a:r>
              <a:rPr lang="ko-KR" altLang="en-US" sz="1200" b="1" dirty="0"/>
              <a:t>경로 생애 주기 </a:t>
            </a:r>
            <a:r>
              <a:rPr lang="en-US" altLang="ko-KR" sz="1200" b="1" dirty="0"/>
              <a:t>(Route Life Cycle)</a:t>
            </a:r>
            <a:br>
              <a:rPr lang="ko-KR" altLang="en-US" sz="1200" dirty="0"/>
            </a:br>
            <a:r>
              <a:rPr lang="ko-KR" altLang="en-US" sz="1200" dirty="0"/>
              <a:t>경로 설정은 이동 가능한 선로 요소를 경로에 할당하고</a:t>
            </a:r>
            <a:r>
              <a:rPr lang="en-US" altLang="ko-KR" sz="1200" dirty="0"/>
              <a:t>, </a:t>
            </a:r>
            <a:r>
              <a:rPr lang="ko-KR" altLang="en-US" sz="1200" dirty="0"/>
              <a:t>위치 지정하며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잠금하는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상호잠금</a:t>
            </a:r>
            <a:r>
              <a:rPr lang="ko-KR" altLang="en-US" sz="1200" dirty="0"/>
              <a:t> 시스템 프로세스입니다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ko-KR" altLang="en-US" sz="1200" dirty="0"/>
              <a:t>경로는 다음과 같이 간주됩니다</a:t>
            </a:r>
            <a:r>
              <a:rPr lang="en-US" altLang="ko-KR" sz="12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b="1" dirty="0"/>
              <a:t>'</a:t>
            </a:r>
            <a:r>
              <a:rPr lang="ko-KR" altLang="en-US" sz="1200" b="1" dirty="0"/>
              <a:t>요청됨</a:t>
            </a:r>
            <a:r>
              <a:rPr lang="en-US" altLang="ko-KR" sz="1200" b="1" dirty="0"/>
              <a:t>(requested)'</a:t>
            </a:r>
            <a:r>
              <a:rPr lang="en-US" altLang="ko-KR" sz="1200" dirty="0"/>
              <a:t>: </a:t>
            </a:r>
            <a:r>
              <a:rPr lang="ko-KR" altLang="en-US" sz="1200" dirty="0"/>
              <a:t>경로 요청이 </a:t>
            </a:r>
            <a:r>
              <a:rPr lang="ko-KR" altLang="en-US" sz="1200" dirty="0" err="1"/>
              <a:t>상호잠금</a:t>
            </a:r>
            <a:r>
              <a:rPr lang="ko-KR" altLang="en-US" sz="1200" dirty="0"/>
              <a:t> 시스템에 의해 수신된 경우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b="1" dirty="0"/>
              <a:t>'</a:t>
            </a:r>
            <a:r>
              <a:rPr lang="ko-KR" altLang="en-US" sz="1200" b="1" dirty="0"/>
              <a:t>거부됨</a:t>
            </a:r>
            <a:r>
              <a:rPr lang="en-US" altLang="ko-KR" sz="1200" b="1" dirty="0"/>
              <a:t>(rejected)'</a:t>
            </a:r>
            <a:r>
              <a:rPr lang="en-US" altLang="ko-KR" sz="1200" dirty="0"/>
              <a:t>: </a:t>
            </a:r>
            <a:r>
              <a:rPr lang="ko-KR" altLang="en-US" sz="1200" dirty="0"/>
              <a:t>경로 설정 조건이 충족되지 않아서 경로가 설정되지 않은 경우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b="1" dirty="0"/>
              <a:t>'</a:t>
            </a:r>
            <a:r>
              <a:rPr lang="ko-KR" altLang="en-US" sz="1200" b="1" dirty="0"/>
              <a:t>준비됨</a:t>
            </a:r>
            <a:r>
              <a:rPr lang="en-US" altLang="ko-KR" sz="1200" b="1" dirty="0"/>
              <a:t>(prepared)'</a:t>
            </a:r>
            <a:r>
              <a:rPr lang="en-US" altLang="ko-KR" sz="1200" dirty="0"/>
              <a:t>: </a:t>
            </a:r>
            <a:r>
              <a:rPr lang="ko-KR" altLang="en-US" sz="1200" dirty="0"/>
              <a:t>경로가 요청되었으나 요청 시 모든 경로 객체가 사용 가능하지 않은 경우 </a:t>
            </a:r>
            <a:r>
              <a:rPr lang="en-US" altLang="ko-KR" sz="1200" dirty="0"/>
              <a:t>(</a:t>
            </a:r>
            <a:r>
              <a:rPr lang="ko-KR" altLang="en-US" sz="1200" dirty="0"/>
              <a:t>경로 준비는 경로 요소의 전환 시간을 줄여 운영 최적화를 보장합니다</a:t>
            </a:r>
            <a:r>
              <a:rPr lang="en-US" altLang="ko-KR" sz="12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b="1" dirty="0"/>
              <a:t>'</a:t>
            </a:r>
            <a:r>
              <a:rPr lang="ko-KR" altLang="en-US" sz="1200" b="1" dirty="0"/>
              <a:t>시작됨</a:t>
            </a:r>
            <a:r>
              <a:rPr lang="en-US" altLang="ko-KR" sz="1200" b="1" dirty="0"/>
              <a:t>(initiated)'</a:t>
            </a:r>
            <a:r>
              <a:rPr lang="en-US" altLang="ko-KR" sz="1200" dirty="0"/>
              <a:t>: </a:t>
            </a:r>
            <a:r>
              <a:rPr lang="ko-KR" altLang="en-US" sz="1200" dirty="0"/>
              <a:t>경로 요청이 수락되었지만 경로가 </a:t>
            </a:r>
            <a:r>
              <a:rPr lang="ko-KR" altLang="en-US" sz="1200" dirty="0" err="1"/>
              <a:t>잠금될</a:t>
            </a:r>
            <a:r>
              <a:rPr lang="ko-KR" altLang="en-US" sz="1200" dirty="0"/>
              <a:t> 때까지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b="1" dirty="0"/>
              <a:t>'</a:t>
            </a:r>
            <a:r>
              <a:rPr lang="ko-KR" altLang="en-US" sz="1200" b="1" dirty="0" err="1"/>
              <a:t>잠금됨</a:t>
            </a:r>
            <a:r>
              <a:rPr lang="en-US" altLang="ko-KR" sz="1200" b="1" dirty="0"/>
              <a:t>(locked)'</a:t>
            </a:r>
            <a:r>
              <a:rPr lang="en-US" altLang="ko-KR" sz="1200" dirty="0"/>
              <a:t>: </a:t>
            </a:r>
            <a:r>
              <a:rPr lang="ko-KR" altLang="en-US" sz="1200" dirty="0"/>
              <a:t>경로에 필요한 모든 요소가 </a:t>
            </a:r>
            <a:r>
              <a:rPr lang="ko-KR" altLang="en-US" sz="1200" dirty="0" err="1"/>
              <a:t>잠금된</a:t>
            </a:r>
            <a:r>
              <a:rPr lang="ko-KR" altLang="en-US" sz="1200" dirty="0"/>
              <a:t> 경우</a:t>
            </a:r>
          </a:p>
          <a:p>
            <a:pPr>
              <a:buNone/>
            </a:pPr>
            <a:r>
              <a:rPr lang="ko-KR" altLang="en-US" sz="1200" dirty="0"/>
              <a:t>요소는 다음과 같이 간주됩니다</a:t>
            </a:r>
            <a:r>
              <a:rPr lang="en-US" altLang="ko-KR" sz="12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b="1" dirty="0"/>
              <a:t>'</a:t>
            </a:r>
            <a:r>
              <a:rPr lang="ko-KR" altLang="en-US" sz="1200" b="1" dirty="0"/>
              <a:t>사용됨</a:t>
            </a:r>
            <a:r>
              <a:rPr lang="en-US" altLang="ko-KR" sz="1200" b="1" dirty="0"/>
              <a:t>(used)'</a:t>
            </a:r>
            <a:r>
              <a:rPr lang="en-US" altLang="ko-KR" sz="1200" dirty="0"/>
              <a:t>: </a:t>
            </a:r>
            <a:r>
              <a:rPr lang="ko-KR" altLang="en-US" sz="1200" dirty="0"/>
              <a:t>요소가 </a:t>
            </a:r>
            <a:r>
              <a:rPr lang="en-US" altLang="ko-KR" sz="1200" dirty="0"/>
              <a:t>'</a:t>
            </a:r>
            <a:r>
              <a:rPr lang="ko-KR" altLang="en-US" sz="1200" dirty="0"/>
              <a:t>시작됨</a:t>
            </a:r>
            <a:r>
              <a:rPr lang="en-US" altLang="ko-KR" sz="1200" dirty="0"/>
              <a:t>' </a:t>
            </a:r>
            <a:r>
              <a:rPr lang="ko-KR" altLang="en-US" sz="1200" dirty="0"/>
              <a:t>또는 </a:t>
            </a:r>
            <a:r>
              <a:rPr lang="en-US" altLang="ko-KR" sz="1200" dirty="0"/>
              <a:t>'</a:t>
            </a:r>
            <a:r>
              <a:rPr lang="ko-KR" altLang="en-US" sz="1200" dirty="0" err="1"/>
              <a:t>잠금됨</a:t>
            </a:r>
            <a:r>
              <a:rPr lang="en-US" altLang="ko-KR" sz="1200" dirty="0"/>
              <a:t>' </a:t>
            </a:r>
            <a:r>
              <a:rPr lang="ko-KR" altLang="en-US" sz="1200" dirty="0"/>
              <a:t>상태의 경로의 일부인 경우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b="1" dirty="0"/>
              <a:t>'</a:t>
            </a:r>
            <a:r>
              <a:rPr lang="ko-KR" altLang="en-US" sz="1200" b="1" dirty="0" err="1"/>
              <a:t>잠금됨</a:t>
            </a:r>
            <a:r>
              <a:rPr lang="en-US" altLang="ko-KR" sz="1200" b="1" dirty="0"/>
              <a:t>(locked)'</a:t>
            </a:r>
            <a:r>
              <a:rPr lang="en-US" altLang="ko-KR" sz="1200" dirty="0"/>
              <a:t>: </a:t>
            </a:r>
            <a:r>
              <a:rPr lang="ko-KR" altLang="en-US" sz="1200" dirty="0"/>
              <a:t>경로가 해당 요소를 </a:t>
            </a:r>
            <a:r>
              <a:rPr lang="ko-KR" altLang="en-US" sz="1200" dirty="0" err="1"/>
              <a:t>잠금해야</a:t>
            </a:r>
            <a:r>
              <a:rPr lang="ko-KR" altLang="en-US" sz="1200" dirty="0"/>
              <a:t> 하며</a:t>
            </a:r>
            <a:r>
              <a:rPr lang="en-US" altLang="ko-KR" sz="1200" dirty="0"/>
              <a:t>, </a:t>
            </a:r>
            <a:r>
              <a:rPr lang="ko-KR" altLang="en-US" sz="1200" dirty="0"/>
              <a:t>요소가 </a:t>
            </a:r>
            <a:r>
              <a:rPr lang="ko-KR" altLang="en-US" sz="1200" dirty="0" err="1"/>
              <a:t>잠금된</a:t>
            </a:r>
            <a:r>
              <a:rPr lang="ko-KR" altLang="en-US" sz="1200" dirty="0"/>
              <a:t> 경우</a:t>
            </a:r>
          </a:p>
          <a:p>
            <a:pPr>
              <a:buNone/>
            </a:pPr>
            <a:r>
              <a:rPr lang="ko-KR" altLang="en-US" sz="1200" dirty="0"/>
              <a:t>요소는 **</a:t>
            </a:r>
            <a:r>
              <a:rPr lang="en-US" altLang="ko-KR" sz="1200" dirty="0"/>
              <a:t>'</a:t>
            </a:r>
            <a:r>
              <a:rPr lang="ko-KR" altLang="en-US" sz="1200" dirty="0"/>
              <a:t>경로 요소</a:t>
            </a:r>
            <a:r>
              <a:rPr lang="en-US" altLang="ko-KR" sz="1200" dirty="0"/>
              <a:t>(route element)'**</a:t>
            </a:r>
            <a:r>
              <a:rPr lang="ko-KR" altLang="en-US" sz="1200" dirty="0"/>
              <a:t>로 간주되기 위해서만 </a:t>
            </a:r>
            <a:r>
              <a:rPr lang="en-US" altLang="ko-KR" sz="1200" dirty="0"/>
              <a:t>'</a:t>
            </a:r>
            <a:r>
              <a:rPr lang="ko-KR" altLang="en-US" sz="1200" dirty="0"/>
              <a:t>경로에 의해 사용</a:t>
            </a:r>
            <a:r>
              <a:rPr lang="en-US" altLang="ko-KR" sz="1200" dirty="0"/>
              <a:t>'</a:t>
            </a:r>
            <a:r>
              <a:rPr lang="ko-KR" altLang="en-US" sz="1200" dirty="0"/>
              <a:t>될 때 그 역할을 합니다</a:t>
            </a:r>
            <a:r>
              <a:rPr lang="en-US" altLang="ko-KR" sz="1200" dirty="0"/>
              <a:t>. </a:t>
            </a:r>
            <a:r>
              <a:rPr lang="ko-KR" altLang="en-US" sz="1200" dirty="0"/>
              <a:t>예를 들어</a:t>
            </a:r>
            <a:r>
              <a:rPr lang="en-US" altLang="ko-KR" sz="1200" dirty="0"/>
              <a:t>, </a:t>
            </a:r>
            <a:r>
              <a:rPr lang="ko-KR" altLang="en-US" sz="1200" dirty="0"/>
              <a:t>신호는 경로가 그 신호를 경로 진입 신호로 사용하는 경우에만 경로 진입 신호로 간주됩니다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ko-KR" altLang="en-US" sz="1200" dirty="0"/>
              <a:t>개별 경로는 하나의 열차만 통과하도록 설계됩니다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ko-KR" altLang="en-US" sz="1200" dirty="0"/>
              <a:t>경로 요소의 사용과 잠금은 개별 경로에 특화됩니다</a:t>
            </a:r>
            <a:r>
              <a:rPr lang="en-US" altLang="ko-KR" sz="1200" dirty="0"/>
              <a:t>. </a:t>
            </a:r>
            <a:r>
              <a:rPr lang="ko-KR" altLang="en-US" sz="1200" dirty="0"/>
              <a:t>동일한 경로가 다시 설정되면 경로 요소는 새로운 경로에서 사용되고 </a:t>
            </a:r>
            <a:r>
              <a:rPr lang="ko-KR" altLang="en-US" sz="1200" dirty="0" err="1"/>
              <a:t>잠금됩니다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ko-KR" altLang="en-US" sz="1200" dirty="0"/>
              <a:t>상충되는 조건이 없으면</a:t>
            </a:r>
            <a:r>
              <a:rPr lang="en-US" altLang="ko-KR" sz="1200" dirty="0"/>
              <a:t>, </a:t>
            </a:r>
            <a:r>
              <a:rPr lang="ko-KR" altLang="en-US" sz="1200" dirty="0"/>
              <a:t>요소는 여러 경로에서 사용되고 </a:t>
            </a:r>
            <a:r>
              <a:rPr lang="ko-KR" altLang="en-US" sz="1200" dirty="0" err="1"/>
              <a:t>잠금될</a:t>
            </a:r>
            <a:r>
              <a:rPr lang="ko-KR" altLang="en-US" sz="1200" dirty="0"/>
              <a:t> 수 있습니다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예를 들어</a:t>
            </a:r>
            <a:r>
              <a:rPr lang="en-US" altLang="ko-KR" sz="1200" dirty="0"/>
              <a:t>, </a:t>
            </a:r>
            <a:r>
              <a:rPr lang="ko-KR" altLang="en-US" sz="1200" dirty="0"/>
              <a:t>하나의 경로에서는 경로 본체에 있고 다른 경로에서는 </a:t>
            </a:r>
            <a:r>
              <a:rPr lang="ko-KR" altLang="en-US" sz="1200" dirty="0" err="1"/>
              <a:t>플랭크</a:t>
            </a:r>
            <a:r>
              <a:rPr lang="ko-KR" altLang="en-US" sz="1200" dirty="0"/>
              <a:t> 보호로 작용할 수 있습니다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이때 두 경로가 동일한 위치에서 해당 요소를 </a:t>
            </a:r>
            <a:r>
              <a:rPr lang="ko-KR" altLang="en-US" sz="1200" dirty="0" err="1"/>
              <a:t>잠금해야</a:t>
            </a:r>
            <a:r>
              <a:rPr lang="ko-KR" altLang="en-US" sz="1200" dirty="0"/>
              <a:t> 할 경우입니다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ko-KR" altLang="en-US" sz="1200" dirty="0"/>
              <a:t>여러 경로에서 사용되고 </a:t>
            </a:r>
            <a:r>
              <a:rPr lang="ko-KR" altLang="en-US" sz="1200" dirty="0" err="1"/>
              <a:t>잠금된</a:t>
            </a:r>
            <a:r>
              <a:rPr lang="ko-KR" altLang="en-US" sz="1200" dirty="0"/>
              <a:t> 경로 요소는 개별 경로들에 의해 독립적으로 잠금이 적용됩니다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**'</a:t>
            </a:r>
            <a:r>
              <a:rPr lang="ko-KR" altLang="en-US" sz="1200" dirty="0"/>
              <a:t>잔여 경로</a:t>
            </a:r>
            <a:r>
              <a:rPr lang="en-US" altLang="ko-KR" sz="1200" dirty="0"/>
              <a:t>(residual route)'**</a:t>
            </a:r>
            <a:r>
              <a:rPr lang="ko-KR" altLang="en-US" sz="1200" dirty="0"/>
              <a:t>는 열차가 지나간 후 경로의 일부가 해제되지 않은 경우 남아있는 경로를 의미합니다 </a:t>
            </a:r>
            <a:r>
              <a:rPr lang="en-US" altLang="ko-KR" sz="1200" dirty="0"/>
              <a:t>(</a:t>
            </a:r>
            <a:r>
              <a:rPr lang="ko-KR" altLang="en-US" sz="1200" dirty="0"/>
              <a:t>예</a:t>
            </a:r>
            <a:r>
              <a:rPr lang="en-US" altLang="ko-KR" sz="1200" dirty="0"/>
              <a:t>: </a:t>
            </a:r>
            <a:r>
              <a:rPr lang="ko-KR" altLang="en-US" sz="1200" dirty="0"/>
              <a:t>잘못된 열차 운행 경로 해제</a:t>
            </a:r>
            <a:r>
              <a:rPr lang="en-US" altLang="ko-KR" sz="1200" dirty="0"/>
              <a:t>, </a:t>
            </a:r>
            <a:r>
              <a:rPr lang="ko-KR" altLang="en-US" sz="1200" dirty="0"/>
              <a:t>정차된 열차</a:t>
            </a:r>
            <a:r>
              <a:rPr lang="en-US" altLang="ko-KR" sz="1200" dirty="0"/>
              <a:t>, </a:t>
            </a:r>
            <a:r>
              <a:rPr lang="ko-KR" altLang="en-US" sz="1200" dirty="0"/>
              <a:t>회전 이동</a:t>
            </a:r>
            <a:r>
              <a:rPr lang="en-US" altLang="ko-KR" sz="1200" dirty="0"/>
              <a:t>).</a:t>
            </a:r>
          </a:p>
          <a:p>
            <a:pPr>
              <a:buNone/>
            </a:pPr>
            <a:r>
              <a:rPr lang="ko-KR" altLang="en-US" sz="1200" b="1" dirty="0"/>
              <a:t>해설</a:t>
            </a:r>
            <a:r>
              <a:rPr lang="en-US" altLang="ko-KR" sz="1200" b="1" dirty="0"/>
              <a:t>:</a:t>
            </a:r>
            <a:endParaRPr lang="ko-KR" alt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**경로 생애 주기</a:t>
            </a:r>
            <a:r>
              <a:rPr lang="en-US" altLang="ko-KR" sz="1200" dirty="0"/>
              <a:t>(Route Life Cycle)**</a:t>
            </a:r>
            <a:r>
              <a:rPr lang="ko-KR" altLang="en-US" sz="1200" dirty="0"/>
              <a:t>는 경로가 생성되어 사용되고 </a:t>
            </a:r>
            <a:r>
              <a:rPr lang="ko-KR" altLang="en-US" sz="1200" dirty="0" err="1"/>
              <a:t>잠금되기까지의</a:t>
            </a:r>
            <a:r>
              <a:rPr lang="ko-KR" altLang="en-US" sz="1200" dirty="0"/>
              <a:t> 단계들을 설명하고 있습니다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경로는 다양한 상태를 거치며</a:t>
            </a:r>
            <a:r>
              <a:rPr lang="en-US" altLang="ko-KR" sz="1200" dirty="0"/>
              <a:t>, </a:t>
            </a:r>
            <a:r>
              <a:rPr lang="ko-KR" altLang="en-US" sz="1200" dirty="0"/>
              <a:t>각 상태에서 경로를 구성하는 요소들이 어떻게 처리되는지에 대한 규칙을 제시합니다</a:t>
            </a:r>
            <a:r>
              <a:rPr lang="en-US" altLang="ko-KR" sz="1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1" dirty="0"/>
              <a:t>요소 사용 및 잠금</a:t>
            </a:r>
            <a:r>
              <a:rPr lang="ko-KR" altLang="en-US" sz="1200" dirty="0"/>
              <a:t>은 경로가 정의되고 관리되는 방식에 중요한 역할을 하며</a:t>
            </a:r>
            <a:r>
              <a:rPr lang="en-US" altLang="ko-KR" sz="1200" dirty="0"/>
              <a:t>, </a:t>
            </a:r>
            <a:r>
              <a:rPr lang="ko-KR" altLang="en-US" sz="1200" dirty="0"/>
              <a:t>여러 경로에서 동일한 요소가 공유될 수 있는지 여부와 그 조건을 설명합니다</a:t>
            </a:r>
            <a:r>
              <a:rPr lang="en-US" altLang="ko-KR" sz="1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b="1" dirty="0"/>
              <a:t>잔여 경로</a:t>
            </a:r>
            <a:r>
              <a:rPr lang="ko-KR" altLang="en-US" sz="1200" dirty="0"/>
              <a:t>는 열차가 지나간 후에 여전히 해제되지 않은 경로를 설명하는 개념으로</a:t>
            </a:r>
            <a:r>
              <a:rPr lang="en-US" altLang="ko-KR" sz="1200" dirty="0"/>
              <a:t>, </a:t>
            </a:r>
            <a:r>
              <a:rPr lang="ko-KR" altLang="en-US" sz="1200" dirty="0"/>
              <a:t>시스템에서 잘못된 경로 해제나 예기치 못한 상황에 대한 처리를 다룹니다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7363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CE4684-D3BF-4EFF-CF9A-673137BED48D}"/>
              </a:ext>
            </a:extLst>
          </p:cNvPr>
          <p:cNvSpPr txBox="1"/>
          <p:nvPr/>
        </p:nvSpPr>
        <p:spPr>
          <a:xfrm>
            <a:off x="334297" y="513083"/>
            <a:ext cx="115234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1200" b="1" dirty="0"/>
              <a:t>3.4 </a:t>
            </a:r>
            <a:r>
              <a:rPr lang="ko-KR" altLang="en-US" sz="1200" b="1" dirty="0"/>
              <a:t>접근 구역 정의 </a:t>
            </a:r>
            <a:r>
              <a:rPr lang="en-US" altLang="ko-KR" sz="1200" b="1" dirty="0"/>
              <a:t>(Approach Zone Definition)</a:t>
            </a:r>
            <a:br>
              <a:rPr lang="ko-KR" altLang="en-US" sz="1200" dirty="0"/>
            </a:br>
            <a:r>
              <a:rPr lang="ko-KR" altLang="en-US" sz="1200" dirty="0"/>
              <a:t>접근 구역은 경로 진입 신호로 향하는 유효한 경로로 차량이 접근하는 것을 감지하는 데 사용됩니다</a:t>
            </a:r>
            <a:r>
              <a:rPr lang="en-US" altLang="ko-KR" sz="1200" dirty="0"/>
              <a:t>. </a:t>
            </a:r>
            <a:r>
              <a:rPr lang="ko-KR" altLang="en-US" sz="1200" dirty="0"/>
              <a:t>이는 취소 요청 후 경로 해제의 지연 또는 즉시 해제 조건을 제공합니다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ko-KR" altLang="en-US" sz="1200" dirty="0"/>
              <a:t>다음 다이어그램은 경로에 대한 여러 접근 구역의 사용을 나타냅니다</a:t>
            </a:r>
            <a:r>
              <a:rPr lang="en-US" altLang="ko-KR" sz="1200" dirty="0"/>
              <a:t>.</a:t>
            </a:r>
          </a:p>
          <a:p>
            <a:pPr>
              <a:buNone/>
            </a:pPr>
            <a:r>
              <a:rPr lang="ko-KR" altLang="en-US" sz="1200" b="1" dirty="0"/>
              <a:t>해설</a:t>
            </a:r>
            <a:r>
              <a:rPr lang="en-US" altLang="ko-KR" sz="1200" b="1" dirty="0"/>
              <a:t>:</a:t>
            </a:r>
            <a:endParaRPr lang="ko-KR" alt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**접근 구역</a:t>
            </a:r>
            <a:r>
              <a:rPr lang="en-US" altLang="ko-KR" sz="1200" dirty="0"/>
              <a:t>(Approach Zone)**</a:t>
            </a:r>
            <a:r>
              <a:rPr lang="ko-KR" altLang="en-US" sz="1200" dirty="0"/>
              <a:t>은 경로 진입 신호로 다가오는 차량을 감지하는 구역으로</a:t>
            </a:r>
            <a:r>
              <a:rPr lang="en-US" altLang="ko-KR" sz="1200" dirty="0"/>
              <a:t>, </a:t>
            </a:r>
            <a:r>
              <a:rPr lang="ko-KR" altLang="en-US" sz="1200" dirty="0"/>
              <a:t>경로 해제 조건을 결정하는 중요한 역할을 합니다</a:t>
            </a:r>
            <a:r>
              <a:rPr lang="en-US" altLang="ko-KR" sz="1200" dirty="0"/>
              <a:t>. </a:t>
            </a:r>
            <a:r>
              <a:rPr lang="ko-KR" altLang="en-US" sz="1200" dirty="0"/>
              <a:t>이는 경로 취소 요청 후 경로가 즉시 해제될지</a:t>
            </a:r>
            <a:r>
              <a:rPr lang="en-US" altLang="ko-KR" sz="1200" dirty="0"/>
              <a:t>, </a:t>
            </a:r>
            <a:r>
              <a:rPr lang="ko-KR" altLang="en-US" sz="1200" dirty="0"/>
              <a:t>아니면 지연될지에 대한 조건을 정의합니다</a:t>
            </a:r>
            <a:r>
              <a:rPr lang="en-US" altLang="ko-KR" sz="12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7DA41C4-9169-95EC-B228-2538AC72A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694" y="2695472"/>
            <a:ext cx="6514204" cy="244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880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F62CE6-B20B-D49B-9C44-2C7E380F0728}"/>
              </a:ext>
            </a:extLst>
          </p:cNvPr>
          <p:cNvSpPr txBox="1"/>
          <p:nvPr/>
        </p:nvSpPr>
        <p:spPr>
          <a:xfrm>
            <a:off x="471948" y="423238"/>
            <a:ext cx="113365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다음 다이어그램은 열차 운행 경로 해제를 위한 정확한 </a:t>
            </a:r>
            <a:r>
              <a:rPr lang="en-US" altLang="ko-KR" sz="1200" dirty="0"/>
              <a:t>'</a:t>
            </a:r>
            <a:r>
              <a:rPr lang="ko-KR" altLang="en-US" sz="1200" dirty="0"/>
              <a:t>점유 순서</a:t>
            </a:r>
            <a:r>
              <a:rPr lang="en-US" altLang="ko-KR" sz="1200" dirty="0"/>
              <a:t>(occupancy sequence)'</a:t>
            </a:r>
            <a:r>
              <a:rPr lang="ko-KR" altLang="en-US" sz="1200" dirty="0"/>
              <a:t>를 결정하는 데 사용되는 요소들을 표시합니다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BCFB56-9B6E-B0E4-EB62-FBAF26BA3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08" y="1164042"/>
            <a:ext cx="5734850" cy="50584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5108E24-B60C-DBB7-11EE-35E1E5E69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125" y="1164042"/>
            <a:ext cx="5591955" cy="50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626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2577</TotalTime>
  <Words>1098</Words>
  <Application>Microsoft Office PowerPoint</Application>
  <PresentationFormat>와이드스크린</PresentationFormat>
  <Paragraphs>65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Symbol</vt:lpstr>
      <vt:lpstr>Wingdings</vt:lpstr>
      <vt:lpstr>Office 테마</vt:lpstr>
      <vt:lpstr>EULYNX Domain Knowledge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임 경국</dc:creator>
  <cp:lastModifiedBy>임 경국</cp:lastModifiedBy>
  <cp:revision>3</cp:revision>
  <dcterms:created xsi:type="dcterms:W3CDTF">2025-03-24T03:04:47Z</dcterms:created>
  <dcterms:modified xsi:type="dcterms:W3CDTF">2025-03-25T22:29:43Z</dcterms:modified>
</cp:coreProperties>
</file>