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2695A-F832-CC79-290E-F473FD3E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43699-D76E-1069-4E1C-22818DFC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7B27B-A732-EDCA-EC51-A824CF5E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7EEDC-DFDC-3B25-FF26-F72F76B3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E6FF7-2EC3-C56B-8D8D-EAFC63DA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BECF9-E068-7358-AC7B-D99E698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5121F-C6FE-C0E3-10A3-D790BA69E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87E31-7BD5-2C53-72CA-8A9AE348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0A7F-A62D-2EB0-6E92-CB3C3992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2F803-2D0B-297C-1E59-B94F9CE6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0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40D82-3638-32E0-F81B-B831046AB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645EB-DCF0-C9A8-6B7A-9C23E246A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EAB7C-937E-A978-2F62-32609497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E2CD1-F41B-6953-26EA-7DD7F9ED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095F-B10C-F91F-7BF0-C92A90FE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1038-20B5-759C-6FAD-BAC4BC87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09FDA-E66E-4066-E059-620E28B7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61E4A-43E7-0C00-53BD-C0F8C82A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1CFD9-E474-881A-41A3-DC2317E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65AA4-7E2C-1325-8591-F07400AA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C2B36-6789-6D89-7C0E-21CCBDC2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741A8-B7CD-C12B-7F35-8F496A88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A5885-92F3-4FCD-5818-42C926D1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6DD95-01A6-6F39-42D9-49022C1F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143F3-153D-7F9E-13E9-AEF5CB7F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A24E-4713-E756-38FB-3F4B16A1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AFE61-3D30-3547-C9CB-F81AE579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94406-B28C-0DC9-0C0A-7725890E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F74FE-5D81-EDF8-A093-5681CC18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41B3B-C6AE-3C94-7A1C-D677E15E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CCDCC-56FA-576E-2BF3-2D5BDA8D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2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119A2-5F40-7B5C-2001-5BB9DFB9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80235-CA22-0AC9-22D0-EF669708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29587-920C-74A0-CC15-1A30D34DB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9272B8-B188-06BF-104F-F5DB9BD6C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B78EE-9191-F2C9-F71D-2E1CC7E3A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0E2A20-1A8C-B955-E2F3-8043FCB8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B166F0-FE75-07D5-1E84-A96CB0DC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6C3B4-42A7-0410-23B4-11FEAB69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1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FB53-941E-BEA8-C2BE-C7DE0AC6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48FE-28A9-CB00-1C2E-44499AEA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1EA74-399B-CB9B-1D2D-C8C37D56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09945-A526-3704-C7B8-8C9349DA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8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2CF977-0DF1-8389-94BB-2F2082E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BF4120-88F0-0846-6B62-1E73EAD9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79B7C-888C-496F-DA1B-9BFBC1B1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9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916BC-3FDD-B074-64FD-E76CB8E6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0758-BFA3-1D74-ADE8-2B2C8C3B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C7A5E-4E92-019C-A07D-57247A065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54313-5963-0A0A-1560-356E93F5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BC98B-1217-EBFB-85F8-435D5F8B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771A6-B9E7-7C13-FAF0-6789171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F7188-35D4-74E8-AD48-5BE0C8BD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F2F31C-E31A-A5F4-3AC4-9CC223689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A248B-2180-BBB9-97BD-94EE281C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54BA9-659C-050D-AE40-276A1A4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BCA7-CF48-B82B-6DA2-CF684EE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88F48-40FF-8DE8-621A-F39FF4A0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3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822D75-A69D-9B61-AB17-68260DB7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156EE-BECB-B8A9-D5D5-0740728D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D4BFE-4392-F18D-2D11-33D36A0A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72D41-A28B-458A-9F92-6880A7AD1A87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A32E5-837B-9A86-3F87-44898A6FE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D2D3C-648E-8E3B-70A5-7E65732F9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BC65A-B126-D261-7941-42E45160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22037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/>
              <a:t>EULYNX Domain Knowledge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9205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086F7-B20E-CB08-083A-C7AAF7760662}"/>
              </a:ext>
            </a:extLst>
          </p:cNvPr>
          <p:cNvSpPr txBox="1"/>
          <p:nvPr/>
        </p:nvSpPr>
        <p:spPr>
          <a:xfrm>
            <a:off x="434837" y="662479"/>
            <a:ext cx="5488884" cy="157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1pPr>
            <a:lvl2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2pPr>
            <a:lvl3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3pPr>
          </a:lstStyle>
          <a:p>
            <a:r>
              <a:rPr lang="ko-KR" altLang="en-US" sz="1200" dirty="0"/>
              <a:t>🔹 오버랩 해제 </a:t>
            </a:r>
            <a:r>
              <a:rPr lang="en-US" altLang="ko-KR" sz="1200" dirty="0"/>
              <a:t>(Overlap Release)</a:t>
            </a:r>
          </a:p>
          <a:p>
            <a:r>
              <a:rPr lang="ko-KR" altLang="en-US" sz="1200" dirty="0"/>
              <a:t>선로의 오버랩</a:t>
            </a:r>
            <a:r>
              <a:rPr lang="en-US" altLang="ko-KR" sz="1200" dirty="0"/>
              <a:t>(Overlap) </a:t>
            </a:r>
            <a:r>
              <a:rPr lang="ko-KR" altLang="en-US" sz="1200" dirty="0"/>
              <a:t>구간을 해제하는 기능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일반적으로 연동 시스템</a:t>
            </a:r>
            <a:r>
              <a:rPr lang="en-US" altLang="ko-KR" sz="1200" dirty="0"/>
              <a:t>(EIL)</a:t>
            </a:r>
            <a:r>
              <a:rPr lang="ko-KR" altLang="en-US" sz="1200" dirty="0"/>
              <a:t>은 타이머 기반으로 오버랩을 해제함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ETCS </a:t>
            </a:r>
            <a:r>
              <a:rPr lang="ko-KR" altLang="en-US" sz="1200" dirty="0"/>
              <a:t>레벨 </a:t>
            </a:r>
            <a:r>
              <a:rPr lang="en-US" altLang="ko-KR" sz="1200" dirty="0"/>
              <a:t>2 </a:t>
            </a:r>
            <a:r>
              <a:rPr lang="ko-KR" altLang="en-US" sz="1200" dirty="0"/>
              <a:t>이상에서는</a:t>
            </a:r>
            <a:r>
              <a:rPr lang="en-US" altLang="ko-KR" sz="1200" dirty="0"/>
              <a:t>, ETCS</a:t>
            </a:r>
            <a:r>
              <a:rPr lang="ko-KR" altLang="en-US" sz="1200" dirty="0"/>
              <a:t>가 오버랩 해제를 예약한 신호를 인식하고</a:t>
            </a:r>
            <a:r>
              <a:rPr lang="en-US" altLang="ko-KR" sz="1200" dirty="0"/>
              <a:t>,</a:t>
            </a:r>
          </a:p>
          <a:p>
            <a:pPr lvl="1"/>
            <a:r>
              <a:rPr lang="en-US" altLang="ko-KR" sz="1200" dirty="0"/>
              <a:t>RBC</a:t>
            </a:r>
            <a:r>
              <a:rPr lang="ko-KR" altLang="en-US" sz="1200" dirty="0"/>
              <a:t>가 오버랩 해제 허가를 보내고</a:t>
            </a:r>
            <a:r>
              <a:rPr lang="en-US" altLang="ko-KR" sz="1200" dirty="0"/>
              <a:t>,</a:t>
            </a:r>
          </a:p>
          <a:p>
            <a:pPr lvl="1"/>
            <a:r>
              <a:rPr lang="ko-KR" altLang="en-US" sz="1200" dirty="0"/>
              <a:t>연동 시스템</a:t>
            </a:r>
            <a:r>
              <a:rPr lang="en-US" altLang="ko-KR" sz="1200" dirty="0"/>
              <a:t>(EIL)</a:t>
            </a:r>
            <a:r>
              <a:rPr lang="ko-KR" altLang="en-US" sz="1200" dirty="0"/>
              <a:t>의 내부 조건이 충족될 경우</a:t>
            </a:r>
            <a:r>
              <a:rPr lang="en-US" altLang="ko-KR" sz="1200" dirty="0"/>
              <a:t>,</a:t>
            </a:r>
          </a:p>
          <a:p>
            <a:pPr lvl="1"/>
            <a:r>
              <a:rPr lang="en-US" altLang="ko-KR" sz="1200" dirty="0"/>
              <a:t>EIL</a:t>
            </a:r>
            <a:r>
              <a:rPr lang="ko-KR" altLang="en-US" sz="1200" dirty="0"/>
              <a:t>이 오버랩을 해제할 수 있음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8C864-DDC7-1A11-475B-49809441E2A7}"/>
              </a:ext>
            </a:extLst>
          </p:cNvPr>
          <p:cNvSpPr txBox="1"/>
          <p:nvPr/>
        </p:nvSpPr>
        <p:spPr>
          <a:xfrm>
            <a:off x="434837" y="2509560"/>
            <a:ext cx="548888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1pPr>
            <a:lvl2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2pPr>
            <a:lvl3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3pPr>
          </a:lstStyle>
          <a:p>
            <a:r>
              <a:rPr lang="ko-KR" altLang="en-US" sz="1200" dirty="0"/>
              <a:t>🔹 경로</a:t>
            </a:r>
            <a:r>
              <a:rPr lang="en-US" altLang="ko-KR" sz="1200" dirty="0"/>
              <a:t>/</a:t>
            </a:r>
            <a:r>
              <a:rPr lang="ko-KR" altLang="en-US" sz="1200" dirty="0"/>
              <a:t>부분 경로 요청 </a:t>
            </a:r>
            <a:r>
              <a:rPr lang="en-US" altLang="ko-KR" sz="1200" dirty="0"/>
              <a:t>(Route/Sub-route Request)</a:t>
            </a:r>
          </a:p>
          <a:p>
            <a:r>
              <a:rPr lang="en-US" altLang="ko-KR" sz="1200" dirty="0"/>
              <a:t>RBC</a:t>
            </a:r>
            <a:r>
              <a:rPr lang="ko-KR" altLang="en-US" sz="1200" dirty="0"/>
              <a:t>가 연동 시스템</a:t>
            </a:r>
            <a:r>
              <a:rPr lang="en-US" altLang="ko-KR" sz="1200" dirty="0"/>
              <a:t>(EIL)</a:t>
            </a:r>
            <a:r>
              <a:rPr lang="ko-KR" altLang="en-US" sz="1200" dirty="0"/>
              <a:t>에 특정 경로</a:t>
            </a:r>
            <a:r>
              <a:rPr lang="en-US" altLang="ko-KR" sz="1200" dirty="0"/>
              <a:t>(route) </a:t>
            </a:r>
            <a:r>
              <a:rPr lang="ko-KR" altLang="en-US" sz="1200" dirty="0"/>
              <a:t>또는 부분 경로</a:t>
            </a:r>
            <a:r>
              <a:rPr lang="en-US" altLang="ko-KR" sz="1200" dirty="0"/>
              <a:t>(sub-route)</a:t>
            </a:r>
            <a:r>
              <a:rPr lang="ko-KR" altLang="en-US" sz="1200" dirty="0"/>
              <a:t>를 설정하도록 요청하는 기능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**</a:t>
            </a:r>
            <a:r>
              <a:rPr lang="ko-KR" altLang="en-US" sz="1200" dirty="0"/>
              <a:t>부분 경로</a:t>
            </a:r>
            <a:r>
              <a:rPr lang="en-US" altLang="ko-KR" sz="1200" dirty="0"/>
              <a:t>(sub-route)**</a:t>
            </a:r>
            <a:r>
              <a:rPr lang="ko-KR" altLang="en-US" sz="1200" dirty="0"/>
              <a:t>는 운행 시작</a:t>
            </a:r>
            <a:r>
              <a:rPr lang="en-US" altLang="ko-KR" sz="1200" dirty="0"/>
              <a:t>(Start of Mission) </a:t>
            </a:r>
            <a:r>
              <a:rPr lang="ko-KR" altLang="en-US" sz="1200" dirty="0"/>
              <a:t>시 다음 신호기까지 설정될 수 있음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114B5-9D7A-148F-BF40-4784A808A9C1}"/>
              </a:ext>
            </a:extLst>
          </p:cNvPr>
          <p:cNvSpPr txBox="1"/>
          <p:nvPr/>
        </p:nvSpPr>
        <p:spPr>
          <a:xfrm>
            <a:off x="434837" y="3816778"/>
            <a:ext cx="54888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1pPr>
            <a:lvl2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2pPr>
            <a:lvl3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3pPr>
          </a:lstStyle>
          <a:p>
            <a:r>
              <a:rPr lang="ko-KR" altLang="en-US" sz="1200" dirty="0"/>
              <a:t>🔹 경로 </a:t>
            </a:r>
            <a:r>
              <a:rPr lang="ko-KR" altLang="en-US" sz="1200"/>
              <a:t>해제 </a:t>
            </a:r>
            <a:r>
              <a:rPr lang="en-US" altLang="ko-KR" sz="1200" dirty="0"/>
              <a:t>(Route Release)</a:t>
            </a:r>
          </a:p>
          <a:p>
            <a:r>
              <a:rPr lang="en-US" altLang="ko-KR" sz="1200" dirty="0"/>
              <a:t>RBC</a:t>
            </a:r>
            <a:r>
              <a:rPr lang="ko-KR" altLang="en-US" sz="1200" dirty="0"/>
              <a:t>에 </a:t>
            </a:r>
            <a:r>
              <a:rPr lang="ko-KR" altLang="en-US" sz="1200"/>
              <a:t>의해 트리거</a:t>
            </a:r>
            <a:r>
              <a:rPr lang="en-US" altLang="ko-KR" sz="1200" dirty="0"/>
              <a:t>(trigger)</a:t>
            </a:r>
            <a:r>
              <a:rPr lang="ko-KR" altLang="en-US" sz="1200" dirty="0"/>
              <a:t>되어 </a:t>
            </a:r>
            <a:r>
              <a:rPr lang="ko-KR" altLang="en-US" sz="1200"/>
              <a:t>경로가 해제됨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7E1D9-6424-BCD1-1C89-1422D9B62D5D}"/>
              </a:ext>
            </a:extLst>
          </p:cNvPr>
          <p:cNvSpPr txBox="1"/>
          <p:nvPr/>
        </p:nvSpPr>
        <p:spPr>
          <a:xfrm>
            <a:off x="6348620" y="662479"/>
            <a:ext cx="548888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/>
              <a:t>🔹 신호 소등 </a:t>
            </a:r>
            <a:r>
              <a:rPr lang="en-US" altLang="ko-KR" sz="1200" dirty="0"/>
              <a:t>(Setting Signals to Dark)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독일 </a:t>
            </a:r>
            <a:r>
              <a:rPr lang="en-US" altLang="ko-KR" sz="1200" dirty="0"/>
              <a:t>LZB </a:t>
            </a:r>
            <a:r>
              <a:rPr lang="ko-KR" altLang="en-US" sz="1200" dirty="0"/>
              <a:t>열차 보호 시스템 및 </a:t>
            </a:r>
            <a:r>
              <a:rPr lang="en-US" altLang="ko-KR" sz="1200" dirty="0"/>
              <a:t>ETCS </a:t>
            </a:r>
            <a:r>
              <a:rPr lang="ko-KR" altLang="en-US" sz="1200" dirty="0"/>
              <a:t>레벨 </a:t>
            </a:r>
            <a:r>
              <a:rPr lang="en-US" altLang="ko-KR" sz="1200" dirty="0"/>
              <a:t>2 </a:t>
            </a:r>
            <a:r>
              <a:rPr lang="ko-KR" altLang="en-US" sz="1200" dirty="0"/>
              <a:t>이상에서 사용됨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선로는 여러 블록</a:t>
            </a:r>
            <a:r>
              <a:rPr lang="en-US" altLang="ko-KR" sz="1200" dirty="0"/>
              <a:t>(block)</a:t>
            </a:r>
            <a:r>
              <a:rPr lang="ko-KR" altLang="en-US" sz="1200" dirty="0"/>
              <a:t>으로 구분됨</a:t>
            </a:r>
            <a:r>
              <a:rPr lang="en-US" altLang="ko-KR" sz="1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첫 번째 블록에 열차가 없으면 입구 신호는 녹색</a:t>
            </a:r>
            <a:r>
              <a:rPr lang="en-US" altLang="ko-KR" sz="1200" dirty="0"/>
              <a:t>(Green)</a:t>
            </a:r>
            <a:endParaRPr lang="ko-KR" alt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첫 번째 블록이 점유되면 입구 신호는 적색</a:t>
            </a:r>
            <a:r>
              <a:rPr lang="en-US" altLang="ko-KR" sz="1200" dirty="0"/>
              <a:t>(Red)</a:t>
            </a:r>
            <a:endParaRPr lang="ko-KR" alt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첫 번째 블록이 비어 있고</a:t>
            </a:r>
            <a:r>
              <a:rPr lang="en-US" altLang="ko-KR" sz="1200" dirty="0"/>
              <a:t>, LZB </a:t>
            </a:r>
            <a:r>
              <a:rPr lang="ko-KR" altLang="en-US" sz="1200" dirty="0"/>
              <a:t>또는 </a:t>
            </a:r>
            <a:r>
              <a:rPr lang="en-US" altLang="ko-KR" sz="1200" dirty="0"/>
              <a:t>ETCS </a:t>
            </a:r>
            <a:r>
              <a:rPr lang="ko-KR" altLang="en-US" sz="1200" dirty="0"/>
              <a:t>열차가 접근하면</a:t>
            </a:r>
            <a:br>
              <a:rPr lang="ko-KR" altLang="en-US" sz="1200" dirty="0"/>
            </a:br>
            <a:r>
              <a:rPr lang="ko-KR" altLang="en-US" sz="1200" dirty="0"/>
              <a:t>→ 신호가 소등</a:t>
            </a:r>
            <a:r>
              <a:rPr lang="en-US" altLang="ko-KR" sz="1200" dirty="0"/>
              <a:t>(Dark)</a:t>
            </a:r>
            <a:r>
              <a:rPr lang="ko-KR" altLang="en-US" sz="1200" dirty="0"/>
              <a:t>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→ </a:t>
            </a:r>
            <a:r>
              <a:rPr lang="ko-KR" altLang="en-US" sz="1200" dirty="0"/>
              <a:t>열차는 </a:t>
            </a:r>
            <a:r>
              <a:rPr lang="en-US" altLang="ko-KR" sz="1200" dirty="0"/>
              <a:t>LZB/ETCS </a:t>
            </a:r>
            <a:r>
              <a:rPr lang="ko-KR" altLang="en-US" sz="1200" dirty="0"/>
              <a:t>감시 하에 계속 진행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목적</a:t>
            </a:r>
            <a:r>
              <a:rPr lang="en-US" altLang="ko-KR" sz="1200" dirty="0"/>
              <a:t>:</a:t>
            </a:r>
            <a:endParaRPr lang="ko-KR" alt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기관사가 적색 신호를 무시하는 습관이 들지 않도록 함</a:t>
            </a:r>
            <a:r>
              <a:rPr lang="en-US" altLang="ko-KR" sz="1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B87C1-1C70-8A6E-F15E-F516CDA00410}"/>
              </a:ext>
            </a:extLst>
          </p:cNvPr>
          <p:cNvSpPr txBox="1"/>
          <p:nvPr/>
        </p:nvSpPr>
        <p:spPr>
          <a:xfrm>
            <a:off x="6348620" y="2878892"/>
            <a:ext cx="54888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/>
            </a:lvl1pPr>
            <a:lvl2pPr marL="742950" lvl="1" indent="-285750">
              <a:buFont typeface="Arial" panose="020B0604020202020204" pitchFamily="34" charset="0"/>
              <a:buChar char="•"/>
              <a:defRPr sz="1400"/>
            </a:lvl2pPr>
          </a:lstStyle>
          <a:p>
            <a:r>
              <a:rPr lang="ko-KR" altLang="en-US" sz="1200" dirty="0"/>
              <a:t>🔹 경로 설정 </a:t>
            </a:r>
            <a:r>
              <a:rPr lang="ko-KR" altLang="en-US" sz="1200"/>
              <a:t>트리거 </a:t>
            </a:r>
            <a:r>
              <a:rPr lang="en-US" altLang="ko-KR" sz="1200" dirty="0"/>
              <a:t>(Route Setting Trigger)</a:t>
            </a:r>
          </a:p>
          <a:p>
            <a:r>
              <a:rPr lang="ko-KR" altLang="en-US" sz="1200" dirty="0"/>
              <a:t>열차가 지정된 위치를 지나면 해당 지점에서 경로 설정 </a:t>
            </a:r>
            <a:r>
              <a:rPr lang="ko-KR" altLang="en-US" sz="1200"/>
              <a:t>요청을 트리거</a:t>
            </a:r>
            <a:r>
              <a:rPr lang="en-US" altLang="ko-KR" sz="1200" dirty="0"/>
              <a:t>(trigger</a:t>
            </a:r>
            <a:r>
              <a:rPr lang="en-US" altLang="ko-KR" sz="1200"/>
              <a:t>)</a:t>
            </a:r>
            <a:r>
              <a:rPr lang="ko-KR" altLang="en-US" sz="1200"/>
              <a:t>함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4F97-2749-62AD-4D4C-5C35CD8BD92B}"/>
              </a:ext>
            </a:extLst>
          </p:cNvPr>
          <p:cNvSpPr txBox="1"/>
          <p:nvPr/>
        </p:nvSpPr>
        <p:spPr>
          <a:xfrm>
            <a:off x="6348620" y="3802644"/>
            <a:ext cx="548888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/>
            </a:lvl1pPr>
            <a:lvl2pPr marL="742950" lvl="1" indent="-285750">
              <a:buFont typeface="Arial" panose="020B0604020202020204" pitchFamily="34" charset="0"/>
              <a:buChar char="•"/>
              <a:defRPr sz="1400"/>
            </a:lvl2pPr>
          </a:lstStyle>
          <a:p>
            <a:r>
              <a:rPr lang="ko-KR" altLang="en-US" sz="1200" dirty="0"/>
              <a:t>🔹 특정 구간에서 혼합 교통 차단 </a:t>
            </a:r>
            <a:r>
              <a:rPr lang="en-US" altLang="ko-KR" sz="1200" dirty="0"/>
              <a:t>(Blocking of Mixed Traffic in Defined Sections)</a:t>
            </a:r>
          </a:p>
          <a:p>
            <a:r>
              <a:rPr lang="ko-KR" altLang="en-US" sz="1200" dirty="0"/>
              <a:t>여객 열차와 화물 열차가 특정 구간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터널</a:t>
            </a:r>
            <a:r>
              <a:rPr lang="en-US" altLang="ko-KR" sz="1200" dirty="0"/>
              <a:t>)</a:t>
            </a:r>
            <a:r>
              <a:rPr lang="ko-KR" altLang="en-US" sz="1200" dirty="0"/>
              <a:t>에서 서로 마주치는 것을 방지하는 기능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운영 규칙</a:t>
            </a:r>
            <a:r>
              <a:rPr lang="en-US" altLang="ko-KR" sz="1200" dirty="0"/>
              <a:t>:</a:t>
            </a:r>
            <a:endParaRPr lang="ko-KR" altLang="en-US" sz="1200" dirty="0"/>
          </a:p>
          <a:p>
            <a:pPr lvl="1"/>
            <a:r>
              <a:rPr lang="ko-KR" altLang="en-US" sz="1200" dirty="0"/>
              <a:t>단일 터널</a:t>
            </a:r>
            <a:r>
              <a:rPr lang="en-US" altLang="ko-KR" sz="1200" dirty="0"/>
              <a:t>(</a:t>
            </a:r>
            <a:r>
              <a:rPr lang="ko-KR" altLang="en-US" sz="1200" dirty="0"/>
              <a:t>단일 관에 이중 선로</a:t>
            </a:r>
            <a:r>
              <a:rPr lang="en-US" altLang="ko-KR" sz="1200" dirty="0"/>
              <a:t>, Single-tube double-track tunnel)</a:t>
            </a:r>
            <a:r>
              <a:rPr lang="ko-KR" altLang="en-US" sz="1200" dirty="0"/>
              <a:t>에서는</a:t>
            </a:r>
            <a:br>
              <a:rPr lang="ko-KR" altLang="en-US" sz="1200" dirty="0"/>
            </a:br>
            <a:r>
              <a:rPr lang="ko-KR" altLang="en-US" sz="1200" dirty="0"/>
              <a:t>→ 여객 열차와 화물 열차가 동시에 운행할 수 없음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독일어 용어</a:t>
            </a:r>
            <a:r>
              <a:rPr lang="en-US" altLang="ko-KR" sz="1200" dirty="0"/>
              <a:t>:</a:t>
            </a:r>
            <a:endParaRPr lang="ko-KR" altLang="en-US" sz="1200" dirty="0"/>
          </a:p>
          <a:p>
            <a:pPr lvl="1"/>
            <a:r>
              <a:rPr lang="en-US" altLang="ko-KR" sz="1200" dirty="0"/>
              <a:t>'</a:t>
            </a:r>
            <a:r>
              <a:rPr lang="en-US" altLang="ko-KR" sz="1200" dirty="0" err="1"/>
              <a:t>Tunnelbegegnungsverbot</a:t>
            </a:r>
            <a:r>
              <a:rPr lang="en-US" altLang="ko-KR" sz="1200" dirty="0"/>
              <a:t>' (TBV, </a:t>
            </a:r>
            <a:r>
              <a:rPr lang="ko-KR" altLang="en-US" sz="1200" dirty="0"/>
              <a:t>터널 마주침 금지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9329B-7CF1-52BF-1DCA-CEBF93AD2BF7}"/>
              </a:ext>
            </a:extLst>
          </p:cNvPr>
          <p:cNvSpPr txBox="1"/>
          <p:nvPr/>
        </p:nvSpPr>
        <p:spPr>
          <a:xfrm>
            <a:off x="434837" y="4548118"/>
            <a:ext cx="5488884" cy="1946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1pPr>
            <a:lvl2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2pPr>
            <a:lvl3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  <a:defRPr sz="1400" i="0">
                <a:solidFill>
                  <a:srgbClr val="404040"/>
                </a:solidFill>
                <a:effectLst/>
                <a:latin typeface="DeepSeek-CJK-patch"/>
              </a:defRPr>
            </a:lvl3pPr>
          </a:lstStyle>
          <a:p>
            <a:r>
              <a:rPr lang="ko-KR" altLang="en-US" sz="1200" dirty="0"/>
              <a:t>🔹 그룹 장애 </a:t>
            </a:r>
            <a:r>
              <a:rPr lang="en-US" altLang="ko-KR" sz="1200" dirty="0"/>
              <a:t>(Group Failure)</a:t>
            </a:r>
          </a:p>
          <a:p>
            <a:r>
              <a:rPr lang="ko-KR" altLang="en-US" sz="1200" dirty="0"/>
              <a:t>연동 시스템</a:t>
            </a:r>
            <a:r>
              <a:rPr lang="en-US" altLang="ko-KR" sz="1200" dirty="0"/>
              <a:t>(EIL)</a:t>
            </a:r>
            <a:r>
              <a:rPr lang="ko-KR" altLang="en-US" sz="1200" dirty="0"/>
              <a:t>에 연결된 필드 장치</a:t>
            </a:r>
            <a:r>
              <a:rPr lang="en-US" altLang="ko-KR" sz="1200" dirty="0"/>
              <a:t>(Field Element)</a:t>
            </a:r>
            <a:r>
              <a:rPr lang="ko-KR" altLang="en-US" sz="1200" dirty="0"/>
              <a:t>들은 하드웨어</a:t>
            </a:r>
            <a:r>
              <a:rPr lang="en-US" altLang="ko-KR" sz="1200" dirty="0"/>
              <a:t>(HW) </a:t>
            </a:r>
            <a:r>
              <a:rPr lang="ko-KR" altLang="en-US" sz="1200" dirty="0"/>
              <a:t>아키텍처에 따라 그룹으로 구성됨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그룹 내 요소들이 장애를 일으킬 경우</a:t>
            </a:r>
            <a:r>
              <a:rPr lang="en-US" altLang="ko-KR" sz="1200" dirty="0"/>
              <a:t>,</a:t>
            </a:r>
          </a:p>
          <a:p>
            <a:pPr lvl="1"/>
            <a:r>
              <a:rPr lang="en-US" altLang="ko-KR" sz="1200" dirty="0"/>
              <a:t>EIL</a:t>
            </a:r>
            <a:r>
              <a:rPr lang="ko-KR" altLang="en-US" sz="1200" dirty="0"/>
              <a:t>은 </a:t>
            </a:r>
            <a:r>
              <a:rPr lang="en-US" altLang="ko-KR" sz="1200" dirty="0"/>
              <a:t>RBC</a:t>
            </a:r>
            <a:r>
              <a:rPr lang="ko-KR" altLang="en-US" sz="1200" dirty="0"/>
              <a:t>에 그룹 장애 메시지를 전송</a:t>
            </a:r>
          </a:p>
          <a:p>
            <a:pPr lvl="1"/>
            <a:r>
              <a:rPr lang="ko-KR" altLang="en-US" sz="1200" dirty="0"/>
              <a:t>→ 개별 요소마다 개별적으로 장애 메시지를 보내는 대신 한 번에 그룹 단위로 메시지를 보내어 시스템 과부하를 방지</a:t>
            </a:r>
          </a:p>
          <a:p>
            <a:r>
              <a:rPr lang="ko-KR" altLang="en-US" sz="1200" dirty="0"/>
              <a:t>여러 그룹에서 장애가 발생한 경우</a:t>
            </a:r>
            <a:r>
              <a:rPr lang="en-US" altLang="ko-KR" sz="1200" dirty="0"/>
              <a:t>,</a:t>
            </a:r>
          </a:p>
          <a:p>
            <a:pPr lvl="1"/>
            <a:r>
              <a:rPr lang="en-US" altLang="ko-KR" sz="1200" dirty="0"/>
              <a:t>EIL</a:t>
            </a:r>
            <a:r>
              <a:rPr lang="ko-KR" altLang="en-US" sz="1200" dirty="0"/>
              <a:t>은 각 그룹별로 개별적인 장애 메시지를 </a:t>
            </a:r>
            <a:r>
              <a:rPr lang="en-US" altLang="ko-KR" sz="1200" dirty="0"/>
              <a:t>RBC</a:t>
            </a:r>
            <a:r>
              <a:rPr lang="ko-KR" altLang="en-US" sz="1200" dirty="0"/>
              <a:t>에 전송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30728-A8F6-79B6-EF91-03DDB5278D41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인접 시스템 </a:t>
            </a:r>
            <a:r>
              <a:rPr lang="en-US" altLang="ko-KR" dirty="0"/>
              <a:t>(Adjacent Systems)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969C3-EA41-D95B-F8AF-3E0D6CFA64E6}"/>
              </a:ext>
            </a:extLst>
          </p:cNvPr>
          <p:cNvSpPr txBox="1"/>
          <p:nvPr/>
        </p:nvSpPr>
        <p:spPr>
          <a:xfrm>
            <a:off x="6882580" y="137652"/>
            <a:ext cx="489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라디오 블록 센터 </a:t>
            </a:r>
            <a:r>
              <a:rPr lang="en-US" altLang="ko-KR" dirty="0"/>
              <a:t>(Radio Block Centre, RBC)</a:t>
            </a:r>
          </a:p>
        </p:txBody>
      </p:sp>
    </p:spTree>
    <p:extLst>
      <p:ext uri="{BB962C8B-B14F-4D97-AF65-F5344CB8AC3E}">
        <p14:creationId xmlns:p14="http://schemas.microsoft.com/office/powerpoint/2010/main" val="216530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DAB080-5FD5-1332-ED3B-5FA4EB8C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169" y="4284536"/>
            <a:ext cx="7970591" cy="257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6AA73-B1FF-0C14-C8FA-9CE50656E68C}"/>
              </a:ext>
            </a:extLst>
          </p:cNvPr>
          <p:cNvSpPr txBox="1"/>
          <p:nvPr/>
        </p:nvSpPr>
        <p:spPr>
          <a:xfrm>
            <a:off x="333716" y="566628"/>
            <a:ext cx="11415832" cy="14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Routes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일반정의</a:t>
            </a:r>
          </a:p>
          <a:p>
            <a:pPr marL="342900" lvl="0" indent="-342900" latinLnBrk="1">
              <a:buFont typeface="Wingdings" panose="05000000000000000000" pitchFamily="2" charset="2"/>
              <a:buChar char="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(Locking):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인터록킹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시스템에서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경로의 다른 부분이나 구역에서 요소가 이동하는 것을 방지하는 관리 방식입니다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Wingdings" panose="05000000000000000000" pitchFamily="2" charset="2"/>
              <a:buChar char="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모니터링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(Monitoring):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인터록킹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시스템 과정으로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경로의 운행 허가 표시가 계속해서 조건을 충족하는지 점검하는 과정입니다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Wingdings" panose="05000000000000000000" pitchFamily="2" charset="2"/>
              <a:buChar char="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(Releasing):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경로에서 요소를 잠금 해제하는 과정입니다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Wingdings" panose="05000000000000000000" pitchFamily="2" charset="2"/>
              <a:buChar char="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(Cancellation):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신호기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조작자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signaller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요청에 의해 경로 또는 경로의 일부를 취소하거나 무효화하는 것입니다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차단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(Blocking):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차단된 요소나 구역으로 열차의 진입을 방지하거나 차단된 장비에 대한 보호를 제공하는 과정입니다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7FE4-86D8-3BC1-B891-5373700D2765}"/>
              </a:ext>
            </a:extLst>
          </p:cNvPr>
          <p:cNvSpPr txBox="1"/>
          <p:nvPr/>
        </p:nvSpPr>
        <p:spPr>
          <a:xfrm>
            <a:off x="279348" y="2129957"/>
            <a:ext cx="1152456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Routes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정의</a:t>
            </a:r>
          </a:p>
          <a:p>
            <a:pPr latinLnBrk="1">
              <a:spcAft>
                <a:spcPts val="800"/>
              </a:spcAft>
              <a:buNone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(Route)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교통 이동을 위한 미리 정의된 경로입니다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경로는 다음을 포함할 수 있습니다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본체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(Route body)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본체에 대한 측면 보호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(Flank protection for the route body)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오버랩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출구 신호의 앞쪽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선로 구간으로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열차가 신호를 무시하고 지나갈 경우 충돌을 피하기 위해 비워두어야 합니다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오버랩에 대한 측면 보호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(Flank protection for the overlap)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진입 신호 뒤의 경로 요소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(The route elements in rear of the route entry signal)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70D9E-08CD-27F0-7586-B4C5CEF40689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경로</a:t>
            </a:r>
            <a:r>
              <a:rPr lang="en-US" altLang="ko-KR" dirty="0"/>
              <a:t>(Routes)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74667-8A8A-6DA0-B3BB-EA4E23B43C51}"/>
              </a:ext>
            </a:extLst>
          </p:cNvPr>
          <p:cNvSpPr txBox="1"/>
          <p:nvPr/>
        </p:nvSpPr>
        <p:spPr>
          <a:xfrm>
            <a:off x="9468464" y="137652"/>
            <a:ext cx="2309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/>
              <a:t>일반정의</a:t>
            </a:r>
            <a:r>
              <a:rPr lang="en-US" altLang="ko-KR" dirty="0"/>
              <a:t>/</a:t>
            </a:r>
            <a:r>
              <a:rPr lang="ko-KR" altLang="en-US" dirty="0"/>
              <a:t>경로정의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9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C236C7-32C5-BBEC-23E2-20A0E70C29D2}"/>
              </a:ext>
            </a:extLst>
          </p:cNvPr>
          <p:cNvSpPr txBox="1"/>
          <p:nvPr/>
        </p:nvSpPr>
        <p:spPr>
          <a:xfrm>
            <a:off x="540774" y="576822"/>
            <a:ext cx="11434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>
                <a:latin typeface="+mj-lt"/>
              </a:rPr>
              <a:t>경로의 일부로 간주되는 요소는 다음과 같습니다</a:t>
            </a:r>
            <a:r>
              <a:rPr lang="en-US" altLang="ko-KR" sz="1200" b="1" dirty="0">
                <a:latin typeface="+mj-lt"/>
              </a:rPr>
              <a:t>:</a:t>
            </a:r>
            <a:endParaRPr lang="ko-KR" alt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진입 신호 </a:t>
            </a:r>
            <a:r>
              <a:rPr lang="en-US" altLang="ko-KR" sz="1200" dirty="0">
                <a:latin typeface="+mj-lt"/>
              </a:rPr>
              <a:t>(Route entry 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출구 신호 </a:t>
            </a:r>
            <a:r>
              <a:rPr lang="en-US" altLang="ko-KR" sz="1200" dirty="0">
                <a:latin typeface="+mj-lt"/>
              </a:rPr>
              <a:t>(Route exit 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서브</a:t>
            </a:r>
            <a:r>
              <a:rPr lang="en-US" altLang="ko-KR" sz="1200" dirty="0">
                <a:latin typeface="+mj-lt"/>
              </a:rPr>
              <a:t>-</a:t>
            </a:r>
            <a:r>
              <a:rPr lang="ko-KR" altLang="en-US" sz="1200" dirty="0">
                <a:latin typeface="+mj-lt"/>
              </a:rPr>
              <a:t>경로 신호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주 신호 또는 조정 신호일 수 있음</a:t>
            </a:r>
            <a:r>
              <a:rPr lang="en-US" altLang="ko-KR" sz="1200" dirty="0">
                <a:latin typeface="+mj-lt"/>
              </a:rPr>
              <a:t>) (Sub-route signal, can be a main or a shunting 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본체의 </a:t>
            </a:r>
            <a:r>
              <a:rPr lang="en-US" altLang="ko-KR" sz="1200" dirty="0">
                <a:latin typeface="+mj-lt"/>
              </a:rPr>
              <a:t>TVP </a:t>
            </a:r>
            <a:r>
              <a:rPr lang="ko-KR" altLang="en-US" sz="1200" dirty="0">
                <a:latin typeface="+mj-lt"/>
              </a:rPr>
              <a:t>구간 </a:t>
            </a:r>
            <a:r>
              <a:rPr lang="en-US" altLang="ko-KR" sz="1200" dirty="0">
                <a:latin typeface="+mj-lt"/>
              </a:rPr>
              <a:t>(TVP sections in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오버랩의 </a:t>
            </a:r>
            <a:r>
              <a:rPr lang="en-US" altLang="ko-KR" sz="1200" dirty="0">
                <a:latin typeface="+mj-lt"/>
              </a:rPr>
              <a:t>TVP </a:t>
            </a:r>
            <a:r>
              <a:rPr lang="ko-KR" altLang="en-US" sz="1200" dirty="0">
                <a:latin typeface="+mj-lt"/>
              </a:rPr>
              <a:t>구간 </a:t>
            </a:r>
            <a:r>
              <a:rPr lang="en-US" altLang="ko-KR" sz="1200" dirty="0">
                <a:latin typeface="+mj-lt"/>
              </a:rPr>
              <a:t>(TVP sections in the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본체의 가동 가능한 요소들 </a:t>
            </a:r>
            <a:r>
              <a:rPr lang="en-US" altLang="ko-KR" sz="1200" dirty="0">
                <a:latin typeface="+mj-lt"/>
              </a:rPr>
              <a:t>(Moveable elements in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오버랩의 가동 가능한 요소들 </a:t>
            </a:r>
            <a:r>
              <a:rPr lang="en-US" altLang="ko-KR" sz="1200" dirty="0">
                <a:latin typeface="+mj-lt"/>
              </a:rPr>
              <a:t>(Moveable elements in the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측면 보호를 위한 가동 가능한 요소들 </a:t>
            </a:r>
            <a:r>
              <a:rPr lang="en-US" altLang="ko-KR" sz="1200" dirty="0">
                <a:latin typeface="+mj-lt"/>
              </a:rPr>
              <a:t>(Moveable elements for flank protection)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진입 신호 뒤의 가동 가능한 요소들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예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중간 지점 </a:t>
            </a:r>
            <a:r>
              <a:rPr lang="en-US" altLang="ko-KR" sz="1200" dirty="0">
                <a:latin typeface="+mj-lt"/>
              </a:rPr>
              <a:t>(Moveable elements in rear of the route entry signal, such as middle points)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진입 신호 뒤의 </a:t>
            </a:r>
            <a:r>
              <a:rPr lang="en-US" altLang="ko-KR" sz="1200" dirty="0">
                <a:latin typeface="+mj-lt"/>
              </a:rPr>
              <a:t>TVP </a:t>
            </a:r>
            <a:r>
              <a:rPr lang="ko-KR" altLang="en-US" sz="1200" dirty="0">
                <a:latin typeface="+mj-lt"/>
              </a:rPr>
              <a:t>구간 </a:t>
            </a:r>
            <a:r>
              <a:rPr lang="en-US" altLang="ko-KR" sz="1200" dirty="0">
                <a:latin typeface="+mj-lt"/>
              </a:rPr>
              <a:t>(TVP sections in rear of the route entry 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잠금 가능한 장치들 </a:t>
            </a:r>
            <a:r>
              <a:rPr lang="en-US" altLang="ko-KR" sz="1200" dirty="0">
                <a:latin typeface="+mj-lt"/>
              </a:rPr>
              <a:t>(Lockable devices)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DF285-71DD-A6F5-A142-6E93A3C1E401}"/>
              </a:ext>
            </a:extLst>
          </p:cNvPr>
          <p:cNvSpPr txBox="1"/>
          <p:nvPr/>
        </p:nvSpPr>
        <p:spPr>
          <a:xfrm>
            <a:off x="540774" y="3154570"/>
            <a:ext cx="106581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/>
              <a:t>경로의 일부로 간주되지 않지만 경로에 의해 제어 및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또는 감독되는 요소는 다음과 같습니다</a:t>
            </a:r>
            <a:r>
              <a:rPr lang="en-US" altLang="ko-KR" sz="1200" b="1" dirty="0"/>
              <a:t>:</a:t>
            </a:r>
            <a:endParaRPr lang="ko-KR" alt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경로 본체에 대한 측면 보호를 제공하는 신호들 </a:t>
            </a:r>
            <a:r>
              <a:rPr lang="en-US" altLang="ko-KR" sz="1200" dirty="0"/>
              <a:t>(Signals providing flank protection to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오버랩에 대한 측면 보호를 제공하는 신호들 </a:t>
            </a:r>
            <a:r>
              <a:rPr lang="en-US" altLang="ko-KR" sz="1200" dirty="0"/>
              <a:t>(Signals providing flank protection to the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경로 본체 내의 반대 방향 신호들 </a:t>
            </a:r>
            <a:r>
              <a:rPr lang="en-US" altLang="ko-KR" sz="1200" dirty="0"/>
              <a:t>(Opposing signals in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경로 본체에 대한 반대 방향 신호들 </a:t>
            </a:r>
            <a:r>
              <a:rPr lang="en-US" altLang="ko-KR" sz="1200" dirty="0"/>
              <a:t>(Opposing signals to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경로 본체 측면 구역의 </a:t>
            </a:r>
            <a:r>
              <a:rPr lang="en-US" altLang="ko-KR" sz="1200" dirty="0"/>
              <a:t>TVP </a:t>
            </a:r>
            <a:r>
              <a:rPr lang="ko-KR" altLang="en-US" sz="1200" dirty="0"/>
              <a:t>구간 </a:t>
            </a:r>
            <a:r>
              <a:rPr lang="en-US" altLang="ko-KR" sz="1200" dirty="0"/>
              <a:t>(TVP sections in the flank zone of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오버랩 측면 구역의 </a:t>
            </a:r>
            <a:r>
              <a:rPr lang="en-US" altLang="ko-KR" sz="1200" dirty="0"/>
              <a:t>TVP </a:t>
            </a:r>
            <a:r>
              <a:rPr lang="ko-KR" altLang="en-US" sz="1200" dirty="0"/>
              <a:t>구간 </a:t>
            </a:r>
            <a:r>
              <a:rPr lang="en-US" altLang="ko-KR" sz="1200" dirty="0"/>
              <a:t>(TVP sections in the flank zone of the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감지 장치들 </a:t>
            </a:r>
            <a:r>
              <a:rPr lang="en-US" altLang="ko-KR" sz="1200" dirty="0"/>
              <a:t>(Detection devices)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철도 건널목 </a:t>
            </a:r>
            <a:r>
              <a:rPr lang="en-US" altLang="ko-KR" sz="1200" dirty="0"/>
              <a:t>(Level crossings)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선로 차단기 </a:t>
            </a:r>
            <a:r>
              <a:rPr lang="en-US" altLang="ko-KR" sz="1200" dirty="0"/>
              <a:t>(Line blocks)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6E23E-69B4-C63A-E25A-872A084E2068}"/>
              </a:ext>
            </a:extLst>
          </p:cNvPr>
          <p:cNvSpPr txBox="1"/>
          <p:nvPr/>
        </p:nvSpPr>
        <p:spPr>
          <a:xfrm>
            <a:off x="540774" y="536298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/>
              <a:t>가상 경로 출구 신호는 다음 중 하나일 수 있습니다</a:t>
            </a:r>
            <a:r>
              <a:rPr lang="en-US" altLang="ko-KR" sz="1200" b="1" dirty="0"/>
              <a:t>:</a:t>
            </a:r>
            <a:endParaRPr lang="ko-KR" alt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암역</a:t>
            </a:r>
            <a:r>
              <a:rPr lang="ko-KR" altLang="en-US" sz="1200" dirty="0"/>
              <a:t> </a:t>
            </a:r>
            <a:r>
              <a:rPr lang="en-US" altLang="ko-KR" sz="1200" dirty="0"/>
              <a:t>(Dark territory)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선로 끝 </a:t>
            </a:r>
            <a:r>
              <a:rPr lang="en-US" altLang="ko-KR" sz="1200" dirty="0"/>
              <a:t>(End of track)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개방된 선로 </a:t>
            </a:r>
            <a:r>
              <a:rPr lang="en-US" altLang="ko-KR" sz="1200" dirty="0"/>
              <a:t>(Open 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정지 신호 </a:t>
            </a:r>
            <a:r>
              <a:rPr lang="en-US" altLang="ko-KR" sz="1200" dirty="0"/>
              <a:t>(Stop sign)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10999-406F-8FC6-693F-EE3E268C50DC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경로</a:t>
            </a:r>
            <a:r>
              <a:rPr lang="en-US" altLang="ko-KR" dirty="0"/>
              <a:t>(Routes)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59923-629E-4B37-4877-036A5FDB0D80}"/>
              </a:ext>
            </a:extLst>
          </p:cNvPr>
          <p:cNvSpPr txBox="1"/>
          <p:nvPr/>
        </p:nvSpPr>
        <p:spPr>
          <a:xfrm>
            <a:off x="10028902" y="137652"/>
            <a:ext cx="1671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경로의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961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6157D5-19B0-B1D5-DC68-38B0881E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5" y="977282"/>
            <a:ext cx="8217566" cy="2451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401A35-C9A2-CB43-3406-AE99735FDC47}"/>
              </a:ext>
            </a:extLst>
          </p:cNvPr>
          <p:cNvSpPr txBox="1"/>
          <p:nvPr/>
        </p:nvSpPr>
        <p:spPr>
          <a:xfrm>
            <a:off x="1444504" y="587245"/>
            <a:ext cx="5418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다음 다이어그램은 경로의 일부가 아닌 모니터링되는 신호들을 표시합니다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1944A-A810-9FD4-8E62-D0CFA868914E}"/>
              </a:ext>
            </a:extLst>
          </p:cNvPr>
          <p:cNvSpPr txBox="1"/>
          <p:nvPr/>
        </p:nvSpPr>
        <p:spPr>
          <a:xfrm>
            <a:off x="2138096" y="3687181"/>
            <a:ext cx="5418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다음 다이어그램은 경로에 의해 사용되는 </a:t>
            </a:r>
            <a:r>
              <a:rPr lang="en-US" altLang="ko-KR" sz="1200" dirty="0"/>
              <a:t>TVP</a:t>
            </a:r>
            <a:r>
              <a:rPr lang="ko-KR" altLang="en-US" sz="1200" dirty="0"/>
              <a:t>구간을 표시합니다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BF792B-FCD3-7ED7-3FC4-3A02EA9C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4" y="4254108"/>
            <a:ext cx="8217565" cy="2351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AA3C9-A9D4-2B7B-3D49-39034D028523}"/>
              </a:ext>
            </a:extLst>
          </p:cNvPr>
          <p:cNvSpPr txBox="1"/>
          <p:nvPr/>
        </p:nvSpPr>
        <p:spPr>
          <a:xfrm>
            <a:off x="8774454" y="796018"/>
            <a:ext cx="3161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TVP(Track Vacancy Prediction)</a:t>
            </a:r>
            <a:r>
              <a:rPr lang="ko-KR" altLang="en-US" sz="1200" dirty="0"/>
              <a:t>구간은 철도 시스템에서 경로의 가용성을 예측하거나 모니터링하는데 사용하는 구간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0D0A6-DC1B-F7DE-F9AA-ADBFDEE3D2C9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경로</a:t>
            </a:r>
            <a:r>
              <a:rPr lang="en-US" altLang="ko-KR" dirty="0"/>
              <a:t>(Routes)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65D23-4175-CD0C-C6FA-ECFC618DAF09}"/>
              </a:ext>
            </a:extLst>
          </p:cNvPr>
          <p:cNvSpPr txBox="1"/>
          <p:nvPr/>
        </p:nvSpPr>
        <p:spPr>
          <a:xfrm>
            <a:off x="9684774" y="137652"/>
            <a:ext cx="2015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2.2 </a:t>
            </a:r>
            <a:r>
              <a:rPr lang="ko-KR" altLang="en-US" dirty="0"/>
              <a:t>경로의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425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1391A1-CACD-02B5-6D61-6AFC9C98E23A}"/>
              </a:ext>
            </a:extLst>
          </p:cNvPr>
          <p:cNvSpPr txBox="1"/>
          <p:nvPr/>
        </p:nvSpPr>
        <p:spPr>
          <a:xfrm>
            <a:off x="1769806" y="650229"/>
            <a:ext cx="937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다이어그램은 목적지 선로와 그에 해당하는 </a:t>
            </a:r>
            <a:r>
              <a:rPr lang="en-US" altLang="ko-KR" dirty="0"/>
              <a:t>TVP </a:t>
            </a:r>
            <a:r>
              <a:rPr lang="ko-KR" altLang="en-US" dirty="0"/>
              <a:t>구간의 사용을 표시합니다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E9ED0-FCEB-7225-6DEE-C234D431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03" y="1205802"/>
            <a:ext cx="7059522" cy="2023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5F70C-C9A4-EAC1-CE63-15C919162A60}"/>
              </a:ext>
            </a:extLst>
          </p:cNvPr>
          <p:cNvSpPr txBox="1"/>
          <p:nvPr/>
        </p:nvSpPr>
        <p:spPr>
          <a:xfrm>
            <a:off x="2801357" y="3991554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목적지 선로에는 중간 지점이 포함될 수도 있습니다</a:t>
            </a:r>
            <a:r>
              <a:rPr lang="en-US" altLang="ko-KR" dirty="0"/>
              <a:t>. </a:t>
            </a:r>
            <a:r>
              <a:rPr lang="ko-KR" altLang="en-US" dirty="0"/>
              <a:t>중간 지점은 경로에 의해 </a:t>
            </a:r>
            <a:r>
              <a:rPr lang="ko-KR" altLang="en-US" dirty="0" err="1"/>
              <a:t>잠금된</a:t>
            </a:r>
            <a:r>
              <a:rPr lang="ko-KR" altLang="en-US" dirty="0"/>
              <a:t> 지점으로</a:t>
            </a:r>
            <a:r>
              <a:rPr lang="en-US" altLang="ko-KR" dirty="0"/>
              <a:t>, </a:t>
            </a:r>
            <a:r>
              <a:rPr lang="ko-KR" altLang="en-US" dirty="0"/>
              <a:t>경로 본체의 뒤쪽에 위치합니다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목적지 선로는 </a:t>
            </a:r>
            <a:r>
              <a:rPr lang="ko-KR" altLang="en-US" dirty="0" err="1"/>
              <a:t>종착선일</a:t>
            </a:r>
            <a:r>
              <a:rPr lang="ko-KR" altLang="en-US" dirty="0"/>
              <a:t> 수도 있습니다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21B95-34C1-5ACD-8434-260A6D6818D6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경로</a:t>
            </a:r>
            <a:r>
              <a:rPr lang="en-US" altLang="ko-KR" dirty="0"/>
              <a:t>(Routes)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9EEA4-556C-F0DB-3F06-0A7EDAE64936}"/>
              </a:ext>
            </a:extLst>
          </p:cNvPr>
          <p:cNvSpPr txBox="1"/>
          <p:nvPr/>
        </p:nvSpPr>
        <p:spPr>
          <a:xfrm>
            <a:off x="9615948" y="137652"/>
            <a:ext cx="208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2.2 </a:t>
            </a:r>
            <a:r>
              <a:rPr lang="ko-KR" altLang="en-US" dirty="0"/>
              <a:t>경로의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437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115D08-4871-09A6-3F23-BBC704E5DECA}"/>
              </a:ext>
            </a:extLst>
          </p:cNvPr>
          <p:cNvSpPr txBox="1"/>
          <p:nvPr/>
        </p:nvSpPr>
        <p:spPr>
          <a:xfrm>
            <a:off x="221225" y="618529"/>
            <a:ext cx="1174954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dirty="0">
                <a:latin typeface="+mj-lt"/>
              </a:rPr>
              <a:t>2.3 </a:t>
            </a:r>
            <a:r>
              <a:rPr lang="ko-KR" altLang="en-US" sz="1400" dirty="0">
                <a:latin typeface="+mj-lt"/>
              </a:rPr>
              <a:t>경로 생애 주기 </a:t>
            </a:r>
            <a:r>
              <a:rPr lang="en-US" altLang="ko-KR" sz="1400" dirty="0">
                <a:latin typeface="+mj-lt"/>
              </a:rPr>
              <a:t>(Route Life Cycle)</a:t>
            </a:r>
            <a:br>
              <a:rPr lang="ko-KR" altLang="en-US" sz="1400" dirty="0">
                <a:latin typeface="+mj-lt"/>
              </a:rPr>
            </a:br>
            <a:r>
              <a:rPr lang="ko-KR" altLang="en-US" sz="1400" dirty="0">
                <a:latin typeface="+mj-lt"/>
              </a:rPr>
              <a:t>경로 설정은 이동 가능한 선로 요소를 경로에 할당하고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위치 지정하며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 err="1">
                <a:latin typeface="+mj-lt"/>
              </a:rPr>
              <a:t>잠금하는</a:t>
            </a:r>
            <a:r>
              <a:rPr lang="ko-KR" altLang="en-US" sz="1400" dirty="0">
                <a:latin typeface="+mj-lt"/>
              </a:rPr>
              <a:t> </a:t>
            </a:r>
            <a:r>
              <a:rPr lang="ko-KR" altLang="en-US" sz="1400" dirty="0" err="1">
                <a:latin typeface="+mj-lt"/>
              </a:rPr>
              <a:t>상호잠금</a:t>
            </a:r>
            <a:r>
              <a:rPr lang="ko-KR" altLang="en-US" sz="1400" dirty="0">
                <a:latin typeface="+mj-lt"/>
              </a:rPr>
              <a:t> 시스템 프로세스입니다</a:t>
            </a:r>
            <a:r>
              <a:rPr lang="en-US" altLang="ko-KR" sz="1400" dirty="0">
                <a:latin typeface="+mj-lt"/>
              </a:rPr>
              <a:t>.</a:t>
            </a:r>
            <a:br>
              <a:rPr lang="en-US" altLang="ko-KR" sz="1400" dirty="0">
                <a:latin typeface="+mj-lt"/>
              </a:rPr>
            </a:br>
            <a:r>
              <a:rPr lang="ko-KR" altLang="en-US" sz="1400" dirty="0">
                <a:latin typeface="+mj-lt"/>
              </a:rPr>
              <a:t>경로는 다음과 같이 간주됩니다</a:t>
            </a:r>
            <a:r>
              <a:rPr lang="en-US" altLang="ko-KR" sz="1400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요청됨</a:t>
            </a:r>
            <a:r>
              <a:rPr lang="en-US" altLang="ko-KR" sz="1400" dirty="0">
                <a:latin typeface="+mj-lt"/>
              </a:rPr>
              <a:t>(requested)': </a:t>
            </a:r>
            <a:r>
              <a:rPr lang="ko-KR" altLang="en-US" sz="1400" dirty="0">
                <a:latin typeface="+mj-lt"/>
              </a:rPr>
              <a:t>경로 요청이 </a:t>
            </a:r>
            <a:r>
              <a:rPr lang="ko-KR" altLang="en-US" sz="1400" dirty="0" err="1">
                <a:latin typeface="+mj-lt"/>
              </a:rPr>
              <a:t>상호잠금</a:t>
            </a:r>
            <a:r>
              <a:rPr lang="ko-KR" altLang="en-US" sz="1400" dirty="0">
                <a:latin typeface="+mj-lt"/>
              </a:rPr>
              <a:t> 시스템에 의해 수신된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거부됨</a:t>
            </a:r>
            <a:r>
              <a:rPr lang="en-US" altLang="ko-KR" sz="1400" dirty="0">
                <a:latin typeface="+mj-lt"/>
              </a:rPr>
              <a:t>(rejected)': </a:t>
            </a:r>
            <a:r>
              <a:rPr lang="ko-KR" altLang="en-US" sz="1400" dirty="0">
                <a:latin typeface="+mj-lt"/>
              </a:rPr>
              <a:t>경로 설정 조건이 충족되지 않아서 경로가 설정되지 않은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준비됨</a:t>
            </a:r>
            <a:r>
              <a:rPr lang="en-US" altLang="ko-KR" sz="1400" dirty="0">
                <a:latin typeface="+mj-lt"/>
              </a:rPr>
              <a:t>(prepared)': </a:t>
            </a:r>
            <a:r>
              <a:rPr lang="ko-KR" altLang="en-US" sz="1400" dirty="0">
                <a:latin typeface="+mj-lt"/>
              </a:rPr>
              <a:t>경로가 요청되었으나 요청 시 모든 경로 객체가 사용 가능하지 않은 경우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경로 준비는 경로 요소의 전환 시간을 줄여 운영 최적화를 보장합니다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시작됨</a:t>
            </a:r>
            <a:r>
              <a:rPr lang="en-US" altLang="ko-KR" sz="1400" dirty="0">
                <a:latin typeface="+mj-lt"/>
              </a:rPr>
              <a:t>(initiated)': </a:t>
            </a:r>
            <a:r>
              <a:rPr lang="ko-KR" altLang="en-US" sz="1400" dirty="0">
                <a:latin typeface="+mj-lt"/>
              </a:rPr>
              <a:t>경로 요청이 수락되었지만 경로가 </a:t>
            </a:r>
            <a:r>
              <a:rPr lang="ko-KR" altLang="en-US" sz="1400" dirty="0" err="1">
                <a:latin typeface="+mj-lt"/>
              </a:rPr>
              <a:t>잠금될</a:t>
            </a:r>
            <a:r>
              <a:rPr lang="ko-KR" altLang="en-US" sz="1400" dirty="0">
                <a:latin typeface="+mj-lt"/>
              </a:rPr>
              <a:t> 때까지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 err="1">
                <a:latin typeface="+mj-lt"/>
              </a:rPr>
              <a:t>잠금됨</a:t>
            </a:r>
            <a:r>
              <a:rPr lang="en-US" altLang="ko-KR" sz="1400" dirty="0">
                <a:latin typeface="+mj-lt"/>
              </a:rPr>
              <a:t>(locked)': </a:t>
            </a:r>
            <a:r>
              <a:rPr lang="ko-KR" altLang="en-US" sz="1400" dirty="0">
                <a:latin typeface="+mj-lt"/>
              </a:rPr>
              <a:t>경로에 필요한 모든 요소가 </a:t>
            </a:r>
            <a:r>
              <a:rPr lang="ko-KR" altLang="en-US" sz="1400" dirty="0" err="1">
                <a:latin typeface="+mj-lt"/>
              </a:rPr>
              <a:t>잠금된</a:t>
            </a:r>
            <a:r>
              <a:rPr lang="ko-KR" altLang="en-US" sz="1400" dirty="0">
                <a:latin typeface="+mj-lt"/>
              </a:rPr>
              <a:t> 경우</a:t>
            </a:r>
          </a:p>
          <a:p>
            <a:pPr>
              <a:buNone/>
            </a:pPr>
            <a:r>
              <a:rPr lang="ko-KR" altLang="en-US" sz="1400" dirty="0">
                <a:latin typeface="+mj-lt"/>
              </a:rPr>
              <a:t>요소는 다음과 같이 간주됩니다</a:t>
            </a:r>
            <a:r>
              <a:rPr lang="en-US" altLang="ko-KR" sz="1400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사용됨</a:t>
            </a:r>
            <a:r>
              <a:rPr lang="en-US" altLang="ko-KR" sz="1400" dirty="0">
                <a:latin typeface="+mj-lt"/>
              </a:rPr>
              <a:t>(used)': </a:t>
            </a:r>
            <a:r>
              <a:rPr lang="ko-KR" altLang="en-US" sz="1400" dirty="0">
                <a:latin typeface="+mj-lt"/>
              </a:rPr>
              <a:t>요소가 </a:t>
            </a: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시작됨</a:t>
            </a:r>
            <a:r>
              <a:rPr lang="en-US" altLang="ko-KR" sz="1400" dirty="0">
                <a:latin typeface="+mj-lt"/>
              </a:rPr>
              <a:t>' </a:t>
            </a:r>
            <a:r>
              <a:rPr lang="ko-KR" altLang="en-US" sz="1400" dirty="0">
                <a:latin typeface="+mj-lt"/>
              </a:rPr>
              <a:t>또는 </a:t>
            </a: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 err="1">
                <a:latin typeface="+mj-lt"/>
              </a:rPr>
              <a:t>잠금됨</a:t>
            </a:r>
            <a:r>
              <a:rPr lang="en-US" altLang="ko-KR" sz="1400" dirty="0">
                <a:latin typeface="+mj-lt"/>
              </a:rPr>
              <a:t>' </a:t>
            </a:r>
            <a:r>
              <a:rPr lang="ko-KR" altLang="en-US" sz="1400" dirty="0">
                <a:latin typeface="+mj-lt"/>
              </a:rPr>
              <a:t>상태의 경로의 일부인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 err="1">
                <a:latin typeface="+mj-lt"/>
              </a:rPr>
              <a:t>잠금됨</a:t>
            </a:r>
            <a:r>
              <a:rPr lang="en-US" altLang="ko-KR" sz="1400" dirty="0">
                <a:latin typeface="+mj-lt"/>
              </a:rPr>
              <a:t>(locked)': </a:t>
            </a:r>
            <a:r>
              <a:rPr lang="ko-KR" altLang="en-US" sz="1400" dirty="0">
                <a:latin typeface="+mj-lt"/>
              </a:rPr>
              <a:t>경로가 해당 요소를 </a:t>
            </a:r>
            <a:r>
              <a:rPr lang="ko-KR" altLang="en-US" sz="1400" dirty="0" err="1">
                <a:latin typeface="+mj-lt"/>
              </a:rPr>
              <a:t>잠금해야</a:t>
            </a:r>
            <a:r>
              <a:rPr lang="ko-KR" altLang="en-US" sz="1400" dirty="0">
                <a:latin typeface="+mj-lt"/>
              </a:rPr>
              <a:t> 하며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요소가 </a:t>
            </a:r>
            <a:r>
              <a:rPr lang="ko-KR" altLang="en-US" sz="1400" dirty="0" err="1">
                <a:latin typeface="+mj-lt"/>
              </a:rPr>
              <a:t>잠금된</a:t>
            </a:r>
            <a:r>
              <a:rPr lang="ko-KR" altLang="en-US" sz="1400" dirty="0">
                <a:latin typeface="+mj-lt"/>
              </a:rPr>
              <a:t> 경우</a:t>
            </a:r>
          </a:p>
          <a:p>
            <a:pPr>
              <a:buNone/>
            </a:pPr>
            <a:r>
              <a:rPr lang="ko-KR" altLang="en-US" sz="1400" dirty="0">
                <a:latin typeface="+mj-lt"/>
              </a:rPr>
              <a:t>요소는 **</a:t>
            </a: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경로 요소</a:t>
            </a:r>
            <a:r>
              <a:rPr lang="en-US" altLang="ko-KR" sz="1400" dirty="0">
                <a:latin typeface="+mj-lt"/>
              </a:rPr>
              <a:t>(route element)'**</a:t>
            </a:r>
            <a:r>
              <a:rPr lang="ko-KR" altLang="en-US" sz="1400" dirty="0">
                <a:latin typeface="+mj-lt"/>
              </a:rPr>
              <a:t>로 간주되기 위해서만 </a:t>
            </a: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경로에 의해 사용</a:t>
            </a:r>
            <a:r>
              <a:rPr lang="en-US" altLang="ko-KR" sz="1400" dirty="0">
                <a:latin typeface="+mj-lt"/>
              </a:rPr>
              <a:t>'</a:t>
            </a:r>
            <a:r>
              <a:rPr lang="ko-KR" altLang="en-US" sz="1400" dirty="0">
                <a:latin typeface="+mj-lt"/>
              </a:rPr>
              <a:t>될 때 그 역할을 합니다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예를 들어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신호는 경로가 그 신호를 경로 진입 신호로 사용하는 경우에만 경로 진입 신호로 간주됩니다</a:t>
            </a:r>
            <a:r>
              <a:rPr lang="en-US" altLang="ko-KR" sz="1400" dirty="0">
                <a:latin typeface="+mj-lt"/>
              </a:rPr>
              <a:t>.</a:t>
            </a:r>
            <a:br>
              <a:rPr lang="en-US" altLang="ko-KR" sz="1400" dirty="0">
                <a:latin typeface="+mj-lt"/>
              </a:rPr>
            </a:br>
            <a:r>
              <a:rPr lang="ko-KR" altLang="en-US" sz="1400" dirty="0">
                <a:latin typeface="+mj-lt"/>
              </a:rPr>
              <a:t>개별 경로는 하나의 열차만 통과하도록 설계됩니다</a:t>
            </a:r>
            <a:r>
              <a:rPr lang="en-US" altLang="ko-KR" sz="1400" dirty="0">
                <a:latin typeface="+mj-lt"/>
              </a:rPr>
              <a:t>.</a:t>
            </a:r>
            <a:br>
              <a:rPr lang="en-US" altLang="ko-KR" sz="1400" dirty="0">
                <a:latin typeface="+mj-lt"/>
              </a:rPr>
            </a:br>
            <a:r>
              <a:rPr lang="ko-KR" altLang="en-US" sz="1400" dirty="0">
                <a:latin typeface="+mj-lt"/>
              </a:rPr>
              <a:t>경로 요소의 사용과 잠금은 개별 경로에 특화됩니다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동일한 경로가 다시 설정되면 경로 요소는 새로운 경로에서 사용되고 </a:t>
            </a:r>
            <a:r>
              <a:rPr lang="ko-KR" altLang="en-US" sz="1400" dirty="0" err="1">
                <a:latin typeface="+mj-lt"/>
              </a:rPr>
              <a:t>잠금됩니다</a:t>
            </a:r>
            <a:r>
              <a:rPr lang="en-US" altLang="ko-KR" sz="1400" dirty="0">
                <a:latin typeface="+mj-lt"/>
              </a:rPr>
              <a:t>.</a:t>
            </a:r>
            <a:br>
              <a:rPr lang="en-US" altLang="ko-KR" sz="1400" dirty="0">
                <a:latin typeface="+mj-lt"/>
              </a:rPr>
            </a:br>
            <a:r>
              <a:rPr lang="ko-KR" altLang="en-US" sz="1400" dirty="0">
                <a:latin typeface="+mj-lt"/>
              </a:rPr>
              <a:t>상충되는 조건이 없으면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요소는 여러 경로에서 사용되고 </a:t>
            </a:r>
            <a:r>
              <a:rPr lang="ko-KR" altLang="en-US" sz="1400" dirty="0" err="1">
                <a:latin typeface="+mj-lt"/>
              </a:rPr>
              <a:t>잠금될</a:t>
            </a:r>
            <a:r>
              <a:rPr lang="ko-KR" altLang="en-US" sz="1400" dirty="0">
                <a:latin typeface="+mj-lt"/>
              </a:rPr>
              <a:t> 수 있습니다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예를 들어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하나의 경로에서는 경로 본체에 있고 다른 경로에서는 </a:t>
            </a:r>
            <a:r>
              <a:rPr lang="ko-KR" altLang="en-US" sz="1400" dirty="0" err="1">
                <a:latin typeface="+mj-lt"/>
              </a:rPr>
              <a:t>플랭크</a:t>
            </a:r>
            <a:r>
              <a:rPr lang="ko-KR" altLang="en-US" sz="1400" dirty="0">
                <a:latin typeface="+mj-lt"/>
              </a:rPr>
              <a:t> 보호로 작용할 수 있습니다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이때 두 경로가 동일한 위치에서 해당 요소를 </a:t>
            </a:r>
            <a:r>
              <a:rPr lang="ko-KR" altLang="en-US" sz="1400" dirty="0" err="1">
                <a:latin typeface="+mj-lt"/>
              </a:rPr>
              <a:t>잠금해야</a:t>
            </a:r>
            <a:r>
              <a:rPr lang="ko-KR" altLang="en-US" sz="1400" dirty="0">
                <a:latin typeface="+mj-lt"/>
              </a:rPr>
              <a:t> 할 경우입니다</a:t>
            </a:r>
            <a:r>
              <a:rPr lang="en-US" altLang="ko-KR" sz="1400" dirty="0">
                <a:latin typeface="+mj-lt"/>
              </a:rPr>
              <a:t>.</a:t>
            </a:r>
            <a:br>
              <a:rPr lang="en-US" altLang="ko-KR" sz="1400" dirty="0">
                <a:latin typeface="+mj-lt"/>
              </a:rPr>
            </a:br>
            <a:r>
              <a:rPr lang="ko-KR" altLang="en-US" sz="1400" dirty="0">
                <a:latin typeface="+mj-lt"/>
              </a:rPr>
              <a:t>여러 경로에서 사용되고 </a:t>
            </a:r>
            <a:r>
              <a:rPr lang="ko-KR" altLang="en-US" sz="1400" dirty="0" err="1">
                <a:latin typeface="+mj-lt"/>
              </a:rPr>
              <a:t>잠금된</a:t>
            </a:r>
            <a:r>
              <a:rPr lang="ko-KR" altLang="en-US" sz="1400" dirty="0">
                <a:latin typeface="+mj-lt"/>
              </a:rPr>
              <a:t> 경로 요소는 개별 경로들에 의해 독립적으로 잠금이 적용됩니다</a:t>
            </a:r>
            <a:r>
              <a:rPr lang="en-US" altLang="ko-KR" sz="1400" dirty="0">
                <a:latin typeface="+mj-lt"/>
              </a:rPr>
              <a:t>.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**'</a:t>
            </a:r>
            <a:r>
              <a:rPr lang="ko-KR" altLang="en-US" sz="1400" dirty="0">
                <a:latin typeface="+mj-lt"/>
              </a:rPr>
              <a:t>잔여 경로</a:t>
            </a:r>
            <a:r>
              <a:rPr lang="en-US" altLang="ko-KR" sz="1400" dirty="0">
                <a:latin typeface="+mj-lt"/>
              </a:rPr>
              <a:t>(residual route)'**</a:t>
            </a:r>
            <a:r>
              <a:rPr lang="ko-KR" altLang="en-US" sz="1400" dirty="0">
                <a:latin typeface="+mj-lt"/>
              </a:rPr>
              <a:t>는 열차가 지나간 후 경로의 일부가 해제되지 않은 경우 남아있는 경로를 의미합니다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예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잘못된 열차 운행 경로 해제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정차된 열차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회전 이동</a:t>
            </a:r>
            <a:r>
              <a:rPr lang="en-US" altLang="ko-KR" sz="1400" dirty="0">
                <a:latin typeface="+mj-lt"/>
              </a:rPr>
              <a:t>).</a:t>
            </a:r>
          </a:p>
          <a:p>
            <a:pPr>
              <a:buNone/>
            </a:pPr>
            <a:r>
              <a:rPr lang="ko-KR" altLang="en-US" sz="1400" dirty="0">
                <a:latin typeface="+mj-lt"/>
              </a:rPr>
              <a:t>해설</a:t>
            </a:r>
            <a:r>
              <a:rPr lang="en-US" altLang="ko-KR" sz="1400" dirty="0">
                <a:latin typeface="+mj-lt"/>
              </a:rPr>
              <a:t>:</a:t>
            </a:r>
            <a:endParaRPr lang="ko-KR" altLang="en-US" sz="1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**경로 생애 주기</a:t>
            </a:r>
            <a:r>
              <a:rPr lang="en-US" altLang="ko-KR" sz="1400" dirty="0">
                <a:latin typeface="+mj-lt"/>
              </a:rPr>
              <a:t>(Route Life Cycle)**</a:t>
            </a:r>
            <a:r>
              <a:rPr lang="ko-KR" altLang="en-US" sz="1400" dirty="0">
                <a:latin typeface="+mj-lt"/>
              </a:rPr>
              <a:t>는 경로가 생성되어 사용되고 </a:t>
            </a:r>
            <a:r>
              <a:rPr lang="ko-KR" altLang="en-US" sz="1400" dirty="0" err="1">
                <a:latin typeface="+mj-lt"/>
              </a:rPr>
              <a:t>잠금되기까지의</a:t>
            </a:r>
            <a:r>
              <a:rPr lang="ko-KR" altLang="en-US" sz="1400" dirty="0">
                <a:latin typeface="+mj-lt"/>
              </a:rPr>
              <a:t> 단계들을 설명하고 있습니다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경로는 다양한 상태를 거치며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각 상태에서 경로를 구성하는 요소들이 어떻게 처리되는지에 대한 규칙을 제시합니다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요소 사용 및 잠금은 경로가 정의되고 관리되는 방식에 중요한 역할을 하며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여러 경로에서 동일한 요소가 공유될 수 있는지 여부와 그 조건을 설명합니다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잔여 경로는 열차가 지나간 후에 여전히 해제되지 않은 경로를 설명하는 개념으로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시스템에서 잘못된 경로 해제나 예기치 못한 상황에 대한 처리를 다룹니다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F9B10-D399-76E4-857C-DB5A692B4FCD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경로</a:t>
            </a:r>
            <a:r>
              <a:rPr lang="en-US" altLang="ko-KR" dirty="0"/>
              <a:t>(Routes)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C919B-C6B8-1591-8A31-6FE15FFC00FD}"/>
              </a:ext>
            </a:extLst>
          </p:cNvPr>
          <p:cNvSpPr txBox="1"/>
          <p:nvPr/>
        </p:nvSpPr>
        <p:spPr>
          <a:xfrm>
            <a:off x="9094839" y="137652"/>
            <a:ext cx="260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2.3 </a:t>
            </a:r>
            <a:r>
              <a:rPr lang="ko-KR" altLang="en-US" dirty="0"/>
              <a:t>경로의 </a:t>
            </a:r>
            <a:r>
              <a:rPr lang="en-US" altLang="ko-KR" dirty="0" err="1"/>
              <a:t>LifeCycle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736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CE4684-D3BF-4EFF-CF9A-673137BED48D}"/>
              </a:ext>
            </a:extLst>
          </p:cNvPr>
          <p:cNvSpPr txBox="1"/>
          <p:nvPr/>
        </p:nvSpPr>
        <p:spPr>
          <a:xfrm>
            <a:off x="334297" y="729394"/>
            <a:ext cx="115234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dirty="0"/>
              <a:t>2.4 </a:t>
            </a:r>
            <a:r>
              <a:rPr lang="ko-KR" altLang="en-US" sz="1400" dirty="0"/>
              <a:t>접근 구역 정의 </a:t>
            </a:r>
            <a:r>
              <a:rPr lang="en-US" altLang="ko-KR" sz="1400" dirty="0"/>
              <a:t>(Approach Zone Definition)</a:t>
            </a:r>
          </a:p>
          <a:p>
            <a:pPr>
              <a:buNone/>
            </a:pPr>
            <a:br>
              <a:rPr lang="ko-KR" altLang="en-US" sz="1400" dirty="0"/>
            </a:br>
            <a:r>
              <a:rPr lang="ko-KR" altLang="en-US" sz="1400" dirty="0"/>
              <a:t>접근 구역은 경로 진입 신호로 향하는 유효한 경로로 차량이 접근하는 것을 감지하는 데 사용됩니다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취소 요청 후 경로 해제의 지연 또는 즉시 해제 조건을 제공합니다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다음 다이어그램은 경로에 대한 여러 접근 구역의 사용을 나타냅니다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해설</a:t>
            </a:r>
            <a:r>
              <a:rPr lang="en-US" altLang="ko-KR" sz="1400" dirty="0"/>
              <a:t>:</a:t>
            </a:r>
            <a:endParaRPr lang="ko-KR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**접근 구역</a:t>
            </a:r>
            <a:r>
              <a:rPr lang="en-US" altLang="ko-KR" sz="1400" dirty="0"/>
              <a:t>(Approach Zone)**</a:t>
            </a:r>
            <a:r>
              <a:rPr lang="ko-KR" altLang="en-US" sz="1400" dirty="0"/>
              <a:t>은 경로 진입 신호로 다가오는 차량을 감지하는 구역으로</a:t>
            </a:r>
            <a:r>
              <a:rPr lang="en-US" altLang="ko-KR" sz="1400" dirty="0"/>
              <a:t>, </a:t>
            </a:r>
            <a:r>
              <a:rPr lang="ko-KR" altLang="en-US" sz="1400" dirty="0"/>
              <a:t>경로 해제 조건을 결정하는 중요한 역할을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경로 취소 요청 후 경로가 즉시 해제될지</a:t>
            </a:r>
            <a:r>
              <a:rPr lang="en-US" altLang="ko-KR" sz="1400" dirty="0"/>
              <a:t>, </a:t>
            </a:r>
            <a:r>
              <a:rPr lang="ko-KR" altLang="en-US" sz="1400" dirty="0"/>
              <a:t>아니면 지연될지에 대한 조건을 정의합니다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DA41C4-9169-95EC-B228-2538AC72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4" y="2695472"/>
            <a:ext cx="6514204" cy="24467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5F7998-B040-6F2B-F799-149D2FAD20F3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경로</a:t>
            </a:r>
            <a:r>
              <a:rPr lang="en-US" altLang="ko-KR" dirty="0"/>
              <a:t>(Routes)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F22F3-BA14-B6C8-A6C9-34F19E4D4EC2}"/>
              </a:ext>
            </a:extLst>
          </p:cNvPr>
          <p:cNvSpPr txBox="1"/>
          <p:nvPr/>
        </p:nvSpPr>
        <p:spPr>
          <a:xfrm>
            <a:off x="9478297" y="137652"/>
            <a:ext cx="222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2.4 </a:t>
            </a:r>
            <a:r>
              <a:rPr lang="ko-KR" altLang="en-US" dirty="0"/>
              <a:t>접근 구역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88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F62CE6-B20B-D49B-9C44-2C7E380F0728}"/>
              </a:ext>
            </a:extLst>
          </p:cNvPr>
          <p:cNvSpPr txBox="1"/>
          <p:nvPr/>
        </p:nvSpPr>
        <p:spPr>
          <a:xfrm>
            <a:off x="471948" y="669045"/>
            <a:ext cx="11336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다음 다이어그램은 열차 운행 경로 해제를 위한 정확한 </a:t>
            </a:r>
            <a:r>
              <a:rPr lang="en-US" altLang="ko-KR" sz="1200" dirty="0"/>
              <a:t>'</a:t>
            </a:r>
            <a:r>
              <a:rPr lang="ko-KR" altLang="en-US" sz="1200" dirty="0"/>
              <a:t>점유 순서</a:t>
            </a:r>
            <a:r>
              <a:rPr lang="en-US" altLang="ko-KR" sz="1200" dirty="0"/>
              <a:t>(occupancy sequence)'</a:t>
            </a:r>
            <a:r>
              <a:rPr lang="ko-KR" altLang="en-US" sz="1200" dirty="0"/>
              <a:t>를 결정하는 데 사용되는 요소들을 표시합니다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BCFB56-9B6E-B0E4-EB62-FBAF26BA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8" y="1164042"/>
            <a:ext cx="5734850" cy="5058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108E24-B60C-DBB7-11EE-35E1E5E6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25" y="1164042"/>
            <a:ext cx="5591955" cy="5058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A6ED1F-DC2D-27B9-A09A-E3CC6955035B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경로</a:t>
            </a:r>
            <a:r>
              <a:rPr lang="en-US" altLang="ko-KR" dirty="0"/>
              <a:t>(Routes)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8AFEC-F0C1-34AA-89A3-555B6245C256}"/>
              </a:ext>
            </a:extLst>
          </p:cNvPr>
          <p:cNvSpPr txBox="1"/>
          <p:nvPr/>
        </p:nvSpPr>
        <p:spPr>
          <a:xfrm>
            <a:off x="9792930" y="137652"/>
            <a:ext cx="190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2.5 </a:t>
            </a:r>
            <a:r>
              <a:rPr lang="ko-KR" altLang="en-US" dirty="0"/>
              <a:t>경로 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562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4FDA5-8DF4-E466-3847-6F3348EE66EB}"/>
              </a:ext>
            </a:extLst>
          </p:cNvPr>
          <p:cNvSpPr txBox="1"/>
          <p:nvPr/>
        </p:nvSpPr>
        <p:spPr>
          <a:xfrm>
            <a:off x="491613" y="583104"/>
            <a:ext cx="11425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400" dirty="0"/>
              <a:t> RBC</a:t>
            </a:r>
            <a:r>
              <a:rPr lang="ko-KR" altLang="en-US" sz="1400" dirty="0"/>
              <a:t>는 컴퓨터 기반 시스템으로</a:t>
            </a:r>
            <a:r>
              <a:rPr lang="en-US" altLang="ko-KR" sz="1400" dirty="0"/>
              <a:t>, </a:t>
            </a:r>
            <a:r>
              <a:rPr lang="ko-KR" altLang="en-US" sz="1400" dirty="0"/>
              <a:t>외부 선로 측 시스템에서 받은 정보와 차량 내 서브시스템과 교환한 정보를 바탕으로 열차에 전송할 메시지를 생성합니다</a:t>
            </a:r>
            <a:r>
              <a:rPr lang="en-US" altLang="ko-KR" sz="14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400" dirty="0"/>
              <a:t>이 메시지의 주요 목적은 열차 이동 권한을 제공하여</a:t>
            </a:r>
            <a:r>
              <a:rPr lang="en-US" altLang="ko-KR" sz="1400" dirty="0"/>
              <a:t>, RBC</a:t>
            </a:r>
            <a:r>
              <a:rPr lang="ko-KR" altLang="en-US" sz="1400" dirty="0"/>
              <a:t>의 책임 구역 내에서 열차가 안전하게 이동하도록 하는 것입니다</a:t>
            </a:r>
            <a:r>
              <a:rPr lang="en-US" altLang="ko-KR" sz="14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400" dirty="0"/>
              <a:t>RBC</a:t>
            </a:r>
            <a:r>
              <a:rPr lang="ko-KR" altLang="en-US" sz="1400" dirty="0"/>
              <a:t>는 </a:t>
            </a:r>
            <a:r>
              <a:rPr lang="en-US" altLang="ko-KR" sz="1400" dirty="0"/>
              <a:t>ETCS </a:t>
            </a:r>
            <a:r>
              <a:rPr lang="ko-KR" altLang="en-US" sz="1400" dirty="0"/>
              <a:t>레벨 </a:t>
            </a:r>
            <a:r>
              <a:rPr lang="en-US" altLang="ko-KR" sz="1400" dirty="0"/>
              <a:t>2</a:t>
            </a:r>
            <a:r>
              <a:rPr lang="ko-KR" altLang="en-US" sz="1400" dirty="0"/>
              <a:t>에서 사용됩니다</a:t>
            </a:r>
            <a:r>
              <a:rPr lang="en-US" altLang="ko-KR" sz="14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400" dirty="0"/>
              <a:t>ETCS </a:t>
            </a:r>
            <a:r>
              <a:rPr lang="ko-KR" altLang="en-US" sz="1400" dirty="0"/>
              <a:t>레벨 </a:t>
            </a:r>
            <a:r>
              <a:rPr lang="en-US" altLang="ko-KR" sz="1400" dirty="0"/>
              <a:t>2</a:t>
            </a:r>
            <a:r>
              <a:rPr lang="ko-KR" altLang="en-US" sz="1400" dirty="0"/>
              <a:t>에서는 열차와 </a:t>
            </a:r>
            <a:r>
              <a:rPr lang="en-US" altLang="ko-KR" sz="1400" dirty="0"/>
              <a:t>RBC </a:t>
            </a:r>
            <a:r>
              <a:rPr lang="ko-KR" altLang="en-US" sz="1400" dirty="0"/>
              <a:t>간의 지속적인 통신이 이루어집니다</a:t>
            </a:r>
            <a:r>
              <a:rPr lang="en-US" altLang="ko-KR" sz="14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400" dirty="0"/>
              <a:t>RBC</a:t>
            </a:r>
            <a:r>
              <a:rPr lang="ko-KR" altLang="en-US" sz="1400" dirty="0"/>
              <a:t>는 열차 및 선로에서 수집한 동적</a:t>
            </a:r>
            <a:r>
              <a:rPr lang="en-US" altLang="ko-KR" sz="1400" dirty="0"/>
              <a:t> </a:t>
            </a:r>
            <a:r>
              <a:rPr lang="ko-KR" altLang="en-US" sz="1400" dirty="0"/>
              <a:t>및 정적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기반으로 이동 권한을 생성합니다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🔹 정적 데이터</a:t>
            </a:r>
            <a:r>
              <a:rPr lang="en-US" altLang="ko-KR" sz="1400" dirty="0"/>
              <a:t>:</a:t>
            </a:r>
            <a:r>
              <a:rPr lang="ko-KR" altLang="en-US" sz="1400" dirty="0"/>
              <a:t> 운행 계획 과정에서 포함되는 정보</a:t>
            </a:r>
            <a:r>
              <a:rPr lang="en-US" altLang="ko-KR" sz="1400" dirty="0"/>
              <a:t>(</a:t>
            </a:r>
            <a:r>
              <a:rPr lang="ko-KR" altLang="en-US" sz="1400" dirty="0"/>
              <a:t>선로의 분기기</a:t>
            </a:r>
            <a:r>
              <a:rPr lang="en-US" altLang="ko-KR" sz="1400" dirty="0"/>
              <a:t>, </a:t>
            </a:r>
            <a:r>
              <a:rPr lang="ko-KR" altLang="en-US" sz="1400" dirty="0"/>
              <a:t>위치</a:t>
            </a:r>
            <a:r>
              <a:rPr lang="en-US" altLang="ko-KR" sz="1400" dirty="0"/>
              <a:t>, </a:t>
            </a:r>
            <a:r>
              <a:rPr lang="ko-KR" altLang="en-US" sz="1400" dirty="0"/>
              <a:t>유로 발리스</a:t>
            </a:r>
            <a:r>
              <a:rPr lang="en-US" altLang="ko-KR" sz="1400" dirty="0"/>
              <a:t> </a:t>
            </a:r>
            <a:r>
              <a:rPr lang="ko-KR" altLang="en-US" sz="1400" dirty="0"/>
              <a:t>위치</a:t>
            </a:r>
            <a:r>
              <a:rPr lang="en-US" altLang="ko-KR" sz="1400" dirty="0"/>
              <a:t>, </a:t>
            </a:r>
            <a:r>
              <a:rPr lang="ko-KR" altLang="en-US" sz="1400" dirty="0"/>
              <a:t>속도 제한</a:t>
            </a:r>
            <a:r>
              <a:rPr lang="en-US" altLang="ko-KR" sz="1400" dirty="0"/>
              <a:t>, </a:t>
            </a:r>
            <a:r>
              <a:rPr lang="ko-KR" altLang="en-US" sz="1400" dirty="0"/>
              <a:t>경사정보</a:t>
            </a:r>
          </a:p>
          <a:p>
            <a:pPr lvl="1"/>
            <a:r>
              <a:rPr lang="ko-KR" altLang="en-US" sz="1400" dirty="0"/>
              <a:t>🔹 동적 데이터</a:t>
            </a:r>
            <a:r>
              <a:rPr lang="en-US" altLang="ko-KR" sz="1400" dirty="0"/>
              <a:t>:</a:t>
            </a:r>
            <a:r>
              <a:rPr lang="ko-KR" altLang="en-US" sz="1400" dirty="0"/>
              <a:t> 연동 시스템</a:t>
            </a:r>
            <a:r>
              <a:rPr lang="en-US" altLang="ko-KR" sz="1400" dirty="0"/>
              <a:t> </a:t>
            </a:r>
            <a:r>
              <a:rPr lang="ko-KR" altLang="en-US" sz="1400" dirty="0"/>
              <a:t>및 열차에서 </a:t>
            </a:r>
            <a:r>
              <a:rPr lang="en-US" altLang="ko-KR" sz="1400" dirty="0"/>
              <a:t>RBC</a:t>
            </a:r>
            <a:r>
              <a:rPr lang="ko-KR" altLang="en-US" sz="1400" dirty="0"/>
              <a:t>로 전달되는 정보</a:t>
            </a: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dirty="0"/>
              <a:t> RBC</a:t>
            </a:r>
            <a:r>
              <a:rPr lang="ko-KR" altLang="en-US" sz="1400" dirty="0"/>
              <a:t>는 선로 및 열차의 상태를 실시간으로 반영하여 열차의 안전한 이동을 보장하는 핵심적인 역할을 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E6DDE-C096-984F-49A6-8A5E9F98B47B}"/>
              </a:ext>
            </a:extLst>
          </p:cNvPr>
          <p:cNvSpPr txBox="1"/>
          <p:nvPr/>
        </p:nvSpPr>
        <p:spPr>
          <a:xfrm>
            <a:off x="491613" y="137652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인접 시스템 </a:t>
            </a:r>
            <a:r>
              <a:rPr lang="en-US" altLang="ko-KR" dirty="0"/>
              <a:t>(Adjacent Systems)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83325-2584-9927-DB32-4823B71ED358}"/>
              </a:ext>
            </a:extLst>
          </p:cNvPr>
          <p:cNvSpPr txBox="1"/>
          <p:nvPr/>
        </p:nvSpPr>
        <p:spPr>
          <a:xfrm>
            <a:off x="6882580" y="137652"/>
            <a:ext cx="489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라디오 블록 센터 </a:t>
            </a:r>
            <a:r>
              <a:rPr lang="en-US" altLang="ko-KR" dirty="0"/>
              <a:t>(Radio Block Centre, RBC)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857F1-55F8-84CB-04F1-E6BBA38B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44" y="2735089"/>
            <a:ext cx="6985481" cy="39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0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1682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Symbol</vt:lpstr>
      <vt:lpstr>Wingdings</vt:lpstr>
      <vt:lpstr>Office 테마</vt:lpstr>
      <vt:lpstr>EULYNX Domain Knowledge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 경국</dc:creator>
  <cp:lastModifiedBy>임 경국</cp:lastModifiedBy>
  <cp:revision>5</cp:revision>
  <dcterms:created xsi:type="dcterms:W3CDTF">2025-03-24T03:04:47Z</dcterms:created>
  <dcterms:modified xsi:type="dcterms:W3CDTF">2025-03-28T04:25:55Z</dcterms:modified>
</cp:coreProperties>
</file>