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2"/>
  </p:sldMasterIdLst>
  <p:notesMasterIdLst>
    <p:notesMasterId r:id="rId12"/>
  </p:notesMasterIdLst>
  <p:sldIdLst>
    <p:sldId id="256" r:id="rId3"/>
    <p:sldId id="257" r:id="rId4"/>
    <p:sldId id="258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2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F605E-FD5F-4AA7-A75A-50252E819AC0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B9E63-848F-498C-B766-39D6986148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2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This file created specifically for Adam Kistler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B9E63-848F-498C-B766-39D6986148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3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3C31141-89A4-41C0-97AA-5DD04925B251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 Vintage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1B1-B7A1-4DC4-B631-3A6FBEC0553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074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96AD-76DE-479E-9B71-5B80D1D1158B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 Vintage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1B1-B7A1-4DC4-B631-3A6FBEC05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67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1775-6A59-4DD8-8CB1-CEAEB2FBD832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 Vintage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1B1-B7A1-4DC4-B631-3A6FBEC05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55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DB5E-CC66-4CF8-B508-6E231FB8EF1B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 Vintage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1B1-B7A1-4DC4-B631-3A6FBEC05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7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1531-874A-4C24-AC85-E62C1C71F323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 Vintage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1B1-B7A1-4DC4-B631-3A6FBEC0553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133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§"/>
              <a:defRPr/>
            </a:lvl1pPr>
            <a:lvl2pPr marL="182880" indent="-182880">
              <a:buFont typeface="Wingdings" panose="05000000000000000000" pitchFamily="2" charset="2"/>
              <a:buChar char="§"/>
              <a:defRPr/>
            </a:lvl2pPr>
            <a:lvl3pPr marL="182880" indent="-182880">
              <a:buFont typeface="Wingdings" panose="05000000000000000000" pitchFamily="2" charset="2"/>
              <a:buChar char="§"/>
              <a:defRPr/>
            </a:lvl3pPr>
            <a:lvl4pPr marL="182880" indent="-182880">
              <a:buFont typeface="Wingdings" panose="05000000000000000000" pitchFamily="2" charset="2"/>
              <a:buChar char="§"/>
              <a:defRPr/>
            </a:lvl4pPr>
            <a:lvl5pPr marL="182880" indent="-18288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§"/>
              <a:defRPr/>
            </a:lvl1pPr>
            <a:lvl2pPr marL="182880" indent="-182880">
              <a:buFont typeface="Wingdings" panose="05000000000000000000" pitchFamily="2" charset="2"/>
              <a:buChar char="§"/>
              <a:defRPr/>
            </a:lvl2pPr>
            <a:lvl3pPr marL="182880" indent="-182880">
              <a:buFont typeface="Wingdings" panose="05000000000000000000" pitchFamily="2" charset="2"/>
              <a:buChar char="§"/>
              <a:defRPr/>
            </a:lvl3pPr>
            <a:lvl4pPr marL="182880" indent="-182880">
              <a:buFont typeface="Wingdings" panose="05000000000000000000" pitchFamily="2" charset="2"/>
              <a:buChar char="§"/>
              <a:defRPr/>
            </a:lvl4pPr>
            <a:lvl5pPr marL="182880" indent="-18288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5D29-ADF9-45F5-8ECD-0EC3397E9705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 Vintage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1B1-B7A1-4DC4-B631-3A6FBEC05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31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4125-FBA1-45E1-9B6E-E80942634BAD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 Vintage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1B1-B7A1-4DC4-B631-3A6FBEC05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0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9" y="240660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8FA1-5F31-414D-9072-F2BF10AFEAFF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 Vintage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1B1-B7A1-4DC4-B631-3A6FBEC05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089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8CA3-59D4-4DDF-97FD-4460F54ACB58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 Vintage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1B1-B7A1-4DC4-B631-3A6FBEC05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63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4408" y="1054108"/>
            <a:ext cx="6382512" cy="4965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1DE3-2D4C-41BC-AD53-55A2A4D38132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 Vintage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1B1-B7A1-4DC4-B631-3A6FBEC05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11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0479-45AC-4B4E-8E01-704965A9F1C3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 Vintage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1B1-B7A1-4DC4-B631-3A6FBEC0553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076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6E9B36C-E4C1-4FB4-BB93-5441A05D631B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Avid Vintage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09AE1B1-B7A1-4DC4-B631-3A6FBEC05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1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hf sldNum="0"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|ZtBuKw75dk2kcnx6WeGE1A==|210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Avid Vintage</a:t>
            </a:r>
          </a:p>
        </p:txBody>
      </p:sp>
      <p:sp>
        <p:nvSpPr>
          <p:cNvPr id="3" name="Subtitle 2                                                                         |ZtBuKw75dk2kcnx6WeGE1A==|210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Vintage Furniture and Design Services</a:t>
            </a:r>
          </a:p>
        </p:txBody>
      </p:sp>
    </p:spTree>
    <p:extLst>
      <p:ext uri="{BB962C8B-B14F-4D97-AF65-F5344CB8AC3E}">
        <p14:creationId xmlns:p14="http://schemas.microsoft.com/office/powerpoint/2010/main" val="3295024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                                                                         |ZtBuKw75dk2kcnx6WeGE1A==|210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About Avid Vintage</a:t>
            </a:r>
          </a:p>
        </p:txBody>
      </p:sp>
      <p:sp>
        <p:nvSpPr>
          <p:cNvPr id="5" name="Content Placeholder 4                                                                         |ZtBuKw75dk2kcnx6WeGE1A==|210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Retail store and website</a:t>
            </a:r>
          </a:p>
          <a:p>
            <a:r>
              <a:rPr lang="en-US" dirty="0"/>
              <a:t>Used and vintage furniture</a:t>
            </a:r>
          </a:p>
          <a:p>
            <a:r>
              <a:rPr lang="en-US" dirty="0"/>
              <a:t>Curators around North America</a:t>
            </a:r>
          </a:p>
          <a:p>
            <a:r>
              <a:rPr lang="en-US" dirty="0"/>
              <a:t>Design and repair services</a:t>
            </a:r>
          </a:p>
          <a:p>
            <a:r>
              <a:rPr lang="en-US" dirty="0"/>
              <a:t>Consignment services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7D65B5-0903-4BD6-A9E8-E6836B9C0C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91" y="2286000"/>
            <a:ext cx="4701855" cy="4022725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553EB-0A98-439C-ABE5-11955B3E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7B97-3E3F-4D9F-9264-071068AD8140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F2036-A57A-4554-BE37-7341D375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 Vintage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28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                                                                         |ZtBuKw75dk2kcnx6WeGE1A==|210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Advantages</a:t>
            </a:r>
          </a:p>
        </p:txBody>
      </p:sp>
      <p:sp>
        <p:nvSpPr>
          <p:cNvPr id="6" name="Content Placeholder 5                                                                         |ZtBuKw75dk2kcnx6WeGE1A==|2103"/>
          <p:cNvSpPr>
            <a:spLocks noGrp="1"/>
          </p:cNvSpPr>
          <p:nvPr>
            <p:ph idx="1"/>
          </p:nvPr>
        </p:nvSpPr>
        <p:spPr>
          <a:xfrm>
            <a:off x="838200" y="1825625"/>
            <a:ext cx="7863840" cy="2194560"/>
          </a:xfrm>
        </p:spPr>
        <p:txBody>
          <a:bodyPr/>
          <a:lstStyle/>
          <a:p>
            <a:r>
              <a:rPr lang="en-US" dirty="0"/>
              <a:t>Wide variety of periods and styles</a:t>
            </a:r>
          </a:p>
          <a:p>
            <a:r>
              <a:rPr lang="en-US" dirty="0"/>
              <a:t>One-of-a-kind items</a:t>
            </a:r>
          </a:p>
          <a:p>
            <a:r>
              <a:rPr lang="en-US" dirty="0"/>
              <a:t>Free return shipping for online orders</a:t>
            </a:r>
          </a:p>
          <a:p>
            <a:r>
              <a:rPr lang="en-US" dirty="0"/>
              <a:t>Online bargaining with “Make us an offer” feature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" y="4123944"/>
            <a:ext cx="10058400" cy="1554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CE072-3260-40F1-BA82-B78A3E3A3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E1F6-7813-4AEB-B5A8-CA464C58B158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E10EF-7DEE-4E3F-B18C-EF31E959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 Vintage</a:t>
            </a:r>
            <a:endParaRPr lang="en-US" dirty="0"/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7C340C46-98B8-4863-800D-D16D82C25F7A}"/>
              </a:ext>
            </a:extLst>
          </p:cNvPr>
          <p:cNvSpPr/>
          <p:nvPr/>
        </p:nvSpPr>
        <p:spPr>
          <a:xfrm flipH="1">
            <a:off x="8686800" y="1825625"/>
            <a:ext cx="2057400" cy="2057400"/>
          </a:xfrm>
          <a:prstGeom prst="teardrop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In-home consulting for local customers</a:t>
            </a:r>
          </a:p>
        </p:txBody>
      </p:sp>
    </p:spTree>
    <p:extLst>
      <p:ext uri="{BB962C8B-B14F-4D97-AF65-F5344CB8AC3E}">
        <p14:creationId xmlns:p14="http://schemas.microsoft.com/office/powerpoint/2010/main" val="1296663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                                                                         |ZtBuKw75dk2kcnx6WeGE1A==|210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Curators</a:t>
            </a:r>
          </a:p>
        </p:txBody>
      </p:sp>
      <p:pic>
        <p:nvPicPr>
          <p:cNvPr id="8" name="Content Placeholder 7                                                                         |ZtBuKw75dk2kcnx6WeGE1A==|210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213" y="1054100"/>
            <a:ext cx="6199600" cy="4965700"/>
          </a:xfrm>
        </p:spPr>
      </p:pic>
      <p:sp>
        <p:nvSpPr>
          <p:cNvPr id="6" name="Text Placeholder 5                                                                         |ZtBuKw75dk2kcnx6WeGE1A==|210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Avid Vintage has curators looking for unique furnishings around the country.</a:t>
            </a:r>
          </a:p>
        </p:txBody>
      </p:sp>
      <p:sp>
        <p:nvSpPr>
          <p:cNvPr id="2" name="Date Placeholder 1                                                                         |ZtBuKw75dk2kcnx6WeGE1A==|210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C836-275A-4296-9509-A75540C9DD34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3" name="Footer Placeholder 2                                                                         |ZtBuKw75dk2kcnx6WeGE1A==|210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Avid Vintage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443984" y="2459736"/>
            <a:ext cx="1645920" cy="7315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are here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8038531" y="1865376"/>
            <a:ext cx="1041461" cy="304618"/>
          </a:xfrm>
          <a:prstGeom prst="borderCallout1">
            <a:avLst>
              <a:gd name="adj1" fmla="val 190178"/>
              <a:gd name="adj2" fmla="val 156855"/>
              <a:gd name="adj3" fmla="val 59835"/>
              <a:gd name="adj4" fmla="val 104110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Chicago, IL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9454896" y="1051560"/>
            <a:ext cx="923544" cy="466344"/>
          </a:xfrm>
          <a:prstGeom prst="borderCallout1">
            <a:avLst>
              <a:gd name="adj1" fmla="val 297234"/>
              <a:gd name="adj2" fmla="val 182145"/>
              <a:gd name="adj3" fmla="val 53628"/>
              <a:gd name="adj4" fmla="val 106349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New York City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11053822" y="585216"/>
            <a:ext cx="869953" cy="466344"/>
          </a:xfrm>
          <a:prstGeom prst="borderCallout1">
            <a:avLst>
              <a:gd name="adj1" fmla="val 116478"/>
              <a:gd name="adj2" fmla="val 30014"/>
              <a:gd name="adj3" fmla="val 272162"/>
              <a:gd name="adj4" fmla="val 18086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New England</a:t>
            </a:r>
          </a:p>
        </p:txBody>
      </p:sp>
      <p:sp>
        <p:nvSpPr>
          <p:cNvPr id="13" name="Oval 12"/>
          <p:cNvSpPr/>
          <p:nvPr/>
        </p:nvSpPr>
        <p:spPr>
          <a:xfrm>
            <a:off x="6089904" y="2752344"/>
            <a:ext cx="137160" cy="13716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ine Callout 1 13"/>
          <p:cNvSpPr/>
          <p:nvPr/>
        </p:nvSpPr>
        <p:spPr>
          <a:xfrm>
            <a:off x="4664597" y="3557016"/>
            <a:ext cx="1562467" cy="374904"/>
          </a:xfrm>
          <a:prstGeom prst="borderCallout1">
            <a:avLst>
              <a:gd name="adj1" fmla="val 14878"/>
              <a:gd name="adj2" fmla="val 106821"/>
              <a:gd name="adj3" fmla="val -29197"/>
              <a:gd name="adj4" fmla="val 125820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Palm Springs, CA</a:t>
            </a:r>
          </a:p>
        </p:txBody>
      </p:sp>
    </p:spTree>
    <p:extLst>
      <p:ext uri="{BB962C8B-B14F-4D97-AF65-F5344CB8AC3E}">
        <p14:creationId xmlns:p14="http://schemas.microsoft.com/office/powerpoint/2010/main" val="306303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                                                                         |ZtBuKw75dk2kcnx6WeGE1A==|210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Featured Furnishings</a:t>
            </a:r>
          </a:p>
        </p:txBody>
      </p:sp>
      <p:pic>
        <p:nvPicPr>
          <p:cNvPr id="8" name="Content Placeholder 7                                                                         |ZtBuKw75dk2kcnx6WeGE1A==|210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911096"/>
            <a:ext cx="4754880" cy="3694176"/>
          </a:xfrm>
        </p:spPr>
      </p:pic>
      <p:sp>
        <p:nvSpPr>
          <p:cNvPr id="7" name="Content Placeholder 6                                                                         |ZtBuKw75dk2kcnx6WeGE1A==|2103"/>
          <p:cNvSpPr>
            <a:spLocks noGrp="1"/>
          </p:cNvSpPr>
          <p:nvPr>
            <p:ph sz="half" idx="2"/>
          </p:nvPr>
        </p:nvSpPr>
        <p:spPr>
          <a:xfrm>
            <a:off x="5989320" y="2322576"/>
            <a:ext cx="4754880" cy="3291840"/>
          </a:xfrm>
        </p:spPr>
        <p:txBody>
          <a:bodyPr/>
          <a:lstStyle/>
          <a:p>
            <a:r>
              <a:rPr lang="en-US" dirty="0" err="1"/>
              <a:t>Jarvi</a:t>
            </a:r>
            <a:r>
              <a:rPr lang="en-US" dirty="0"/>
              <a:t>™ chairs</a:t>
            </a:r>
          </a:p>
          <a:p>
            <a:r>
              <a:rPr lang="en-US" dirty="0"/>
              <a:t>Contemporary ottomans</a:t>
            </a:r>
          </a:p>
          <a:p>
            <a:r>
              <a:rPr lang="en-US" dirty="0"/>
              <a:t>Mid-century accent tables</a:t>
            </a:r>
          </a:p>
          <a:p>
            <a:r>
              <a:rPr lang="en-US" dirty="0"/>
              <a:t>Milan runners</a:t>
            </a:r>
          </a:p>
          <a:p>
            <a:r>
              <a:rPr lang="en-US" dirty="0"/>
              <a:t>Modern lighting</a:t>
            </a:r>
          </a:p>
          <a:p>
            <a:r>
              <a:rPr lang="en-US" dirty="0"/>
              <a:t>Palm Springs patio sets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E4A43-2EFE-4E88-8403-21B0E28F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3DA6-D0C4-46A6-ABA4-7BC519C7BA1F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5E9002-3726-4CB3-8F35-1B1DF8FF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 Vintage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91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                                                                         |ZtBuKw75dk2kcnx6WeGE1A==|210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Specialty Items</a:t>
            </a:r>
          </a:p>
        </p:txBody>
      </p:sp>
      <p:pic>
        <p:nvPicPr>
          <p:cNvPr id="4" name="Support_NP_PPT16_2a_Video">
            <a:hlinkClick r:id="" action="ppaction://media"/>
            <a:extLst>
              <a:ext uri="{FF2B5EF4-FFF2-40B4-BE49-F238E27FC236}">
                <a16:creationId xmlns:a16="http://schemas.microsoft.com/office/drawing/2014/main" id="{2F71B84C-F2A8-4FBE-AA22-6EEAA806B4A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545138" y="1743075"/>
            <a:ext cx="6381750" cy="3589338"/>
          </a:xfrm>
        </p:spPr>
      </p:pic>
      <p:sp>
        <p:nvSpPr>
          <p:cNvPr id="7" name="Text Placeholder 6                                                                         |ZtBuKw75dk2kcnx6WeGE1A==|210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have a delightful collection of wind-up toys to invite customers into our retail store.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E04C7-48DA-40E4-BDCF-701665EF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8B99-34C6-4801-AAF4-1842C9D97D2B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C6537-2F3D-4C07-9C73-746D6698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 Vintage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07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3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20000">
                <p:cTn id="7" fill="remove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                                                                         |ZtBuKw75dk2kcnx6WeGE1A==|210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Successes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A5EFD8-0325-4B84-9CCC-F67212CE79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249231"/>
              </p:ext>
            </p:extLst>
          </p:nvPr>
        </p:nvGraphicFramePr>
        <p:xfrm>
          <a:off x="1023938" y="2286000"/>
          <a:ext cx="97202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960748935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2106873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65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Sales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67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Design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85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Refinishing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961807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E6B602-9793-4765-B8EC-77DA7697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4802-4ACE-48C7-BC4B-E3E927A90485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D3B75A-C26A-44B8-998D-A894F8BF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 Vintage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69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                                                                         |ZtBuKw75dk2kcnx6WeGE1A==|210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Forecast</a:t>
            </a:r>
          </a:p>
        </p:txBody>
      </p:sp>
      <p:graphicFrame>
        <p:nvGraphicFramePr>
          <p:cNvPr id="6" name="Content Placeholder 5                                                                         |ZtBuKw75dk2kcnx6WeGE1A==|210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181813"/>
              </p:ext>
            </p:extLst>
          </p:nvPr>
        </p:nvGraphicFramePr>
        <p:xfrm>
          <a:off x="1024128" y="2409092"/>
          <a:ext cx="972007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9048">
                  <a:extLst>
                    <a:ext uri="{9D8B030D-6E8A-4147-A177-3AD203B41FA5}">
                      <a16:colId xmlns:a16="http://schemas.microsoft.com/office/drawing/2014/main" val="342887078"/>
                    </a:ext>
                  </a:extLst>
                </a:gridCol>
                <a:gridCol w="1856232">
                  <a:extLst>
                    <a:ext uri="{9D8B030D-6E8A-4147-A177-3AD203B41FA5}">
                      <a16:colId xmlns:a16="http://schemas.microsoft.com/office/drawing/2014/main" val="2814437063"/>
                    </a:ext>
                  </a:extLst>
                </a:gridCol>
                <a:gridCol w="1764792">
                  <a:extLst>
                    <a:ext uri="{9D8B030D-6E8A-4147-A177-3AD203B41FA5}">
                      <a16:colId xmlns:a16="http://schemas.microsoft.com/office/drawing/2014/main" val="810887216"/>
                    </a:ext>
                  </a:extLst>
                </a:gridCol>
              </a:tblGrid>
              <a:tr h="134636">
                <a:tc>
                  <a:txBody>
                    <a:bodyPr/>
                    <a:lstStyle/>
                    <a:p>
                      <a:r>
                        <a:rPr lang="en-US" dirty="0"/>
                        <a:t>Sales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2297484"/>
                  </a:ext>
                </a:extLst>
              </a:tr>
              <a:tr h="138001">
                <a:tc>
                  <a:txBody>
                    <a:bodyPr/>
                    <a:lstStyle/>
                    <a:p>
                      <a:r>
                        <a:rPr lang="en-US" dirty="0"/>
                        <a:t>Direct retail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$436,000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799723"/>
                  </a:ext>
                </a:extLst>
              </a:tr>
              <a:tr h="138001">
                <a:tc>
                  <a:txBody>
                    <a:bodyPr/>
                    <a:lstStyle/>
                    <a:p>
                      <a:r>
                        <a:rPr lang="en-US" dirty="0"/>
                        <a:t>Consignment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$27,500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438604"/>
                  </a:ext>
                </a:extLst>
              </a:tr>
              <a:tr h="138001">
                <a:tc>
                  <a:txBody>
                    <a:bodyPr/>
                    <a:lstStyle/>
                    <a:p>
                      <a:r>
                        <a:rPr lang="en-US" dirty="0"/>
                        <a:t>Online</a:t>
                      </a:r>
                      <a:r>
                        <a:rPr lang="en-US" baseline="0" dirty="0"/>
                        <a:t> 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$102,000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$270,500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772929"/>
                  </a:ext>
                </a:extLst>
              </a:tr>
              <a:tr h="138001">
                <a:tc>
                  <a:txBody>
                    <a:bodyPr/>
                    <a:lstStyle/>
                    <a:p>
                      <a:r>
                        <a:rPr lang="en-US" dirty="0"/>
                        <a:t>Total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$440,000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$734,000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125948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02002-2FCC-4EF9-A03B-F4F015DD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53AE-5BC6-45DA-8A77-19857881B55B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A31CB-F056-4221-BBF5-C6BE83CC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 Vintage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84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|ZtBuKw75dk2kcnx6WeGE1A==|210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Interested in a Franchise?</a:t>
            </a:r>
          </a:p>
        </p:txBody>
      </p:sp>
      <p:sp>
        <p:nvSpPr>
          <p:cNvPr id="3" name="Content Placeholder 2                                                                         |ZtBuKw75dk2kcnx6WeGE1A==|210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sv-SE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sv-SE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sv-SE" dirty="0">
                <a:solidFill>
                  <a:schemeClr val="accent1"/>
                </a:solidFill>
              </a:rPr>
              <a:t>Avid Vintage</a:t>
            </a:r>
          </a:p>
          <a:p>
            <a:pPr marL="0" indent="0">
              <a:buNone/>
            </a:pPr>
            <a:r>
              <a:rPr lang="sv-SE" dirty="0">
                <a:solidFill>
                  <a:schemeClr val="accent1"/>
                </a:solidFill>
              </a:rPr>
              <a:t>(415) 555-4600</a:t>
            </a:r>
          </a:p>
          <a:p>
            <a:pPr marL="0" indent="0">
              <a:buNone/>
            </a:pPr>
            <a:r>
              <a:rPr lang="sv-SE" dirty="0">
                <a:solidFill>
                  <a:schemeClr val="accent1"/>
                </a:solidFill>
              </a:rPr>
              <a:t>info@avintage.cengage.com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304" y="2249424"/>
            <a:ext cx="6278880" cy="418795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6F270-E659-4803-B201-19DD7FBC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CCA0-549C-4003-B426-7AD01C078307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C209D-CF37-45B0-976E-C8A482C4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 Vintage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57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 dir="r" isContent="1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8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60938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GradingEngineProps xmlns="http://tempuri.org/temp">
  <UserID>{2b6ed066-f90e-4d76-a472-7c7a59e184d4}</UserID>
  <AssignmentID>{2b6ed066-f90e-4d76-a472-7c7a59e184d4}</AssignmentID>
</GradingEngineProps>
</file>

<file path=customXml/itemProps1.xml><?xml version="1.0" encoding="utf-8"?>
<ds:datastoreItem xmlns:ds="http://schemas.openxmlformats.org/officeDocument/2006/customXml" ds:itemID="{A390BB28-4E0E-4345-B6C8-0241D5E106D3}">
  <ds:schemaRefs>
    <ds:schemaRef ds:uri="http://tempuri.org/temp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Support_NP_PPT16_2a_Avid</Template>
  <TotalTime>51</TotalTime>
  <Words>226</Words>
  <Application>Microsoft Office PowerPoint</Application>
  <PresentationFormat>Widescreen</PresentationFormat>
  <Paragraphs>79</Paragraphs>
  <Slides>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Garamond</vt:lpstr>
      <vt:lpstr>Wingdings</vt:lpstr>
      <vt:lpstr>Wingdings 3</vt:lpstr>
      <vt:lpstr>Integral</vt:lpstr>
      <vt:lpstr>Avid Vintage</vt:lpstr>
      <vt:lpstr>All About Avid Vintage</vt:lpstr>
      <vt:lpstr>Competitive Advantages</vt:lpstr>
      <vt:lpstr>Curators</vt:lpstr>
      <vt:lpstr>Featured Furnishings</vt:lpstr>
      <vt:lpstr>Specialty Items</vt:lpstr>
      <vt:lpstr>Marketing Successes</vt:lpstr>
      <vt:lpstr>Sales Forecast</vt:lpstr>
      <vt:lpstr>Interested in a Franchise?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Avid Vintage</dc:title>
  <dc:creator>© 2018 Cengage Learning. All rights reserved.</dc:creator>
  <cp:lastModifiedBy>Adam Kistler</cp:lastModifiedBy>
  <cp:revision>4</cp:revision>
  <dcterms:created xsi:type="dcterms:W3CDTF">2015-11-03T06:54:33Z</dcterms:created>
  <dcterms:modified xsi:type="dcterms:W3CDTF">2019-08-22T01:40:55Z</dcterms:modified>
</cp:coreProperties>
</file>