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9" r:id="rId4"/>
    <p:sldId id="258"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269DE8-A7CB-4885-9FF5-BC0E062C5D79}" v="36" dt="2019-08-30T17:14:54.0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126" y="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8/30/2019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1078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8/30/2019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67349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8/30/2019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0729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8/30/2019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10812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8/30/2019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6313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8/30/2019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24219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8/30/2019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410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8/30/2019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076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8/30/2019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20147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8/30/2019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41823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8/30/2019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46831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8/30/2019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959099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72" r:id="rId5"/>
    <p:sldLayoutId id="2147483666" r:id="rId6"/>
    <p:sldLayoutId id="2147483667" r:id="rId7"/>
    <p:sldLayoutId id="2147483668" r:id="rId8"/>
    <p:sldLayoutId id="2147483671" r:id="rId9"/>
    <p:sldLayoutId id="2147483669" r:id="rId10"/>
    <p:sldLayoutId id="2147483670" r:id="rId11"/>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dictionary.com/browse/advertising" TargetMode="External"/><Relationship Id="rId2" Type="http://schemas.openxmlformats.org/officeDocument/2006/relationships/hyperlink" Target="https://www.dictionary.com/browse/public-relations?s=t" TargetMode="External"/><Relationship Id="rId1" Type="http://schemas.openxmlformats.org/officeDocument/2006/relationships/slideLayout" Target="../slideLayouts/slideLayout2.xml"/><Relationship Id="rId5" Type="http://schemas.openxmlformats.org/officeDocument/2006/relationships/hyperlink" Target="http://careher.net/?p=11012" TargetMode="Externa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www.flickr.com/photos/intersectionconsulting/3387870408"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University_of_Missouri%E2%80%93St._Louis" TargetMode="Externa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hyperlink" Target="https://en.wikipedia.org/wiki/UMSL_Tritons" TargetMode="Externa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St._Louis_Cardinals"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a:extLst>
              <a:ext uri="{FF2B5EF4-FFF2-40B4-BE49-F238E27FC236}">
                <a16:creationId xmlns:a16="http://schemas.microsoft.com/office/drawing/2014/main" id="{30688CB4-B3F8-47F1-B853-605F3DC9A117}"/>
              </a:ext>
            </a:extLst>
          </p:cNvPr>
          <p:cNvPicPr>
            <a:picLocks noChangeAspect="1"/>
          </p:cNvPicPr>
          <p:nvPr/>
        </p:nvPicPr>
        <p:blipFill rotWithShape="1">
          <a:blip r:embed="rId2">
            <a:alphaModFix amt="35000"/>
          </a:blip>
          <a:srcRect t="12191" b="3540"/>
          <a:stretch/>
        </p:blipFill>
        <p:spPr>
          <a:xfrm>
            <a:off x="20" y="10"/>
            <a:ext cx="12191980" cy="6857990"/>
          </a:xfrm>
          <a:prstGeom prst="rect">
            <a:avLst/>
          </a:prstGeom>
        </p:spPr>
      </p:pic>
      <p:sp>
        <p:nvSpPr>
          <p:cNvPr id="2" name="Title 1">
            <a:extLst>
              <a:ext uri="{FF2B5EF4-FFF2-40B4-BE49-F238E27FC236}">
                <a16:creationId xmlns:a16="http://schemas.microsoft.com/office/drawing/2014/main" id="{C9E9F06B-1DDF-4B3C-981C-2AA03D803FD6}"/>
              </a:ext>
            </a:extLst>
          </p:cNvPr>
          <p:cNvSpPr>
            <a:spLocks noGrp="1"/>
          </p:cNvSpPr>
          <p:nvPr>
            <p:ph type="ctrTitle"/>
          </p:nvPr>
        </p:nvSpPr>
        <p:spPr>
          <a:xfrm>
            <a:off x="1097280" y="758952"/>
            <a:ext cx="10058400" cy="3566160"/>
          </a:xfrm>
        </p:spPr>
        <p:txBody>
          <a:bodyPr>
            <a:normAutofit/>
          </a:bodyPr>
          <a:lstStyle/>
          <a:p>
            <a:r>
              <a:rPr lang="en-US" dirty="0">
                <a:solidFill>
                  <a:srgbClr val="FFFFFF"/>
                </a:solidFill>
              </a:rPr>
              <a:t>Public Relations</a:t>
            </a:r>
          </a:p>
        </p:txBody>
      </p:sp>
      <p:sp>
        <p:nvSpPr>
          <p:cNvPr id="3" name="Subtitle 2">
            <a:extLst>
              <a:ext uri="{FF2B5EF4-FFF2-40B4-BE49-F238E27FC236}">
                <a16:creationId xmlns:a16="http://schemas.microsoft.com/office/drawing/2014/main" id="{B75B0503-3416-428A-89EF-B6902C34A610}"/>
              </a:ext>
            </a:extLst>
          </p:cNvPr>
          <p:cNvSpPr>
            <a:spLocks noGrp="1"/>
          </p:cNvSpPr>
          <p:nvPr>
            <p:ph type="subTitle" idx="1"/>
          </p:nvPr>
        </p:nvSpPr>
        <p:spPr>
          <a:xfrm>
            <a:off x="1100051" y="4645152"/>
            <a:ext cx="10058400" cy="1143000"/>
          </a:xfrm>
        </p:spPr>
        <p:txBody>
          <a:bodyPr>
            <a:normAutofit/>
          </a:bodyPr>
          <a:lstStyle/>
          <a:p>
            <a:r>
              <a:rPr lang="en-US" dirty="0">
                <a:solidFill>
                  <a:srgbClr val="FFFFFF"/>
                </a:solidFill>
              </a:rPr>
              <a:t>Adam Kistler, Jamesha McClain, Michael Harris</a:t>
            </a:r>
          </a:p>
        </p:txBody>
      </p:sp>
      <p:cxnSp>
        <p:nvCxnSpPr>
          <p:cNvPr id="17" name="Straight Connector 10">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8" name="Rectangle 12">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8023678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6D3A6-9BAF-48D9-98CF-6F7139DBC8E6}"/>
              </a:ext>
            </a:extLst>
          </p:cNvPr>
          <p:cNvSpPr>
            <a:spLocks noGrp="1"/>
          </p:cNvSpPr>
          <p:nvPr>
            <p:ph type="title"/>
          </p:nvPr>
        </p:nvSpPr>
        <p:spPr/>
        <p:txBody>
          <a:bodyPr/>
          <a:lstStyle/>
          <a:p>
            <a:r>
              <a:rPr lang="en-US" dirty="0"/>
              <a:t>What is Public Relations?</a:t>
            </a:r>
          </a:p>
        </p:txBody>
      </p:sp>
      <p:sp>
        <p:nvSpPr>
          <p:cNvPr id="3" name="Content Placeholder 2">
            <a:extLst>
              <a:ext uri="{FF2B5EF4-FFF2-40B4-BE49-F238E27FC236}">
                <a16:creationId xmlns:a16="http://schemas.microsoft.com/office/drawing/2014/main" id="{B3C999A0-52FB-4C8E-B10C-1F1FA56F6B12}"/>
              </a:ext>
            </a:extLst>
          </p:cNvPr>
          <p:cNvSpPr>
            <a:spLocks noGrp="1"/>
          </p:cNvSpPr>
          <p:nvPr>
            <p:ph idx="1"/>
          </p:nvPr>
        </p:nvSpPr>
        <p:spPr/>
        <p:txBody>
          <a:bodyPr/>
          <a:lstStyle/>
          <a:p>
            <a:r>
              <a:rPr lang="en-US" dirty="0"/>
              <a:t>“The actions of a corporation, store, government, individual, etc., in promoting goodwill between itself and the public, the community, employees, customers, etc.”</a:t>
            </a:r>
          </a:p>
          <a:p>
            <a:r>
              <a:rPr lang="en-US" dirty="0">
                <a:hlinkClick r:id="rId2"/>
              </a:rPr>
              <a:t>https://www.dictionary.com/browse/public-relations?s=t</a:t>
            </a:r>
            <a:endParaRPr lang="en-US" dirty="0"/>
          </a:p>
          <a:p>
            <a:r>
              <a:rPr lang="en-US" dirty="0"/>
              <a:t>In the past, PR was mostly focused on creating publicity or a sort of hype versus now, the goal is to influence public opinion and behavior to get business results. Public relations is all about influencing behavior.</a:t>
            </a:r>
          </a:p>
          <a:p>
            <a:endParaRPr lang="en-US" dirty="0">
              <a:hlinkClick r:id="rId3"/>
            </a:endParaRPr>
          </a:p>
        </p:txBody>
      </p:sp>
      <p:pic>
        <p:nvPicPr>
          <p:cNvPr id="6" name="Picture 5" descr="A close up of text on a black background&#10;&#10;Description automatically generated">
            <a:extLst>
              <a:ext uri="{FF2B5EF4-FFF2-40B4-BE49-F238E27FC236}">
                <a16:creationId xmlns:a16="http://schemas.microsoft.com/office/drawing/2014/main" id="{9E2522F7-0400-4952-9E58-FD822F785070}"/>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438606" y="4122000"/>
            <a:ext cx="3753394" cy="2315375"/>
          </a:xfrm>
          <a:prstGeom prst="rect">
            <a:avLst/>
          </a:prstGeom>
        </p:spPr>
      </p:pic>
    </p:spTree>
    <p:extLst>
      <p:ext uri="{BB962C8B-B14F-4D97-AF65-F5344CB8AC3E}">
        <p14:creationId xmlns:p14="http://schemas.microsoft.com/office/powerpoint/2010/main" val="3261381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7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40" name="Straight Connector 7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041" name="Rectangle 74">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42" name="Rectangle 76">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955443"/>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43" name="Straight Connector 78">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3E6AD689-7D52-488A-A454-802432795DDD}"/>
              </a:ext>
            </a:extLst>
          </p:cNvPr>
          <p:cNvSpPr>
            <a:spLocks noGrp="1"/>
          </p:cNvSpPr>
          <p:nvPr>
            <p:ph sz="half" idx="1"/>
          </p:nvPr>
        </p:nvSpPr>
        <p:spPr>
          <a:xfrm>
            <a:off x="527244" y="2803132"/>
            <a:ext cx="3005462" cy="3189665"/>
          </a:xfrm>
        </p:spPr>
        <p:txBody>
          <a:bodyPr vert="horz" lIns="0" tIns="45720" rIns="0" bIns="45720" rtlCol="0">
            <a:normAutofit fontScale="85000" lnSpcReduction="10000"/>
          </a:bodyPr>
          <a:lstStyle/>
          <a:p>
            <a:r>
              <a:rPr lang="en-US" sz="1800" dirty="0">
                <a:solidFill>
                  <a:srgbClr val="FFFFFF"/>
                </a:solidFill>
              </a:rPr>
              <a:t>A good example of public relations is when </a:t>
            </a:r>
            <a:r>
              <a:rPr lang="en-US" sz="1800" i="1" dirty="0">
                <a:solidFill>
                  <a:srgbClr val="FFFFFF"/>
                </a:solidFill>
              </a:rPr>
              <a:t>Avengers: Infinity War</a:t>
            </a:r>
            <a:r>
              <a:rPr lang="en-US" sz="1800" dirty="0">
                <a:solidFill>
                  <a:srgbClr val="FFFFFF"/>
                </a:solidFill>
              </a:rPr>
              <a:t> broke </a:t>
            </a:r>
            <a:r>
              <a:rPr lang="en-US" sz="1800" i="1" dirty="0">
                <a:solidFill>
                  <a:srgbClr val="FFFFFF"/>
                </a:solidFill>
              </a:rPr>
              <a:t>Star Wars: The Force Awakens’ </a:t>
            </a:r>
            <a:r>
              <a:rPr lang="en-US" sz="1800" dirty="0">
                <a:solidFill>
                  <a:srgbClr val="FFFFFF"/>
                </a:solidFill>
              </a:rPr>
              <a:t>record for the biggest movie opening weekend. Instead of </a:t>
            </a:r>
            <a:r>
              <a:rPr lang="en-US" sz="1800" dirty="0" err="1">
                <a:solidFill>
                  <a:srgbClr val="FFFFFF"/>
                </a:solidFill>
              </a:rPr>
              <a:t>LucasFilm</a:t>
            </a:r>
            <a:r>
              <a:rPr lang="en-US" sz="1800" dirty="0">
                <a:solidFill>
                  <a:srgbClr val="FFFFFF"/>
                </a:solidFill>
              </a:rPr>
              <a:t> being upset they that they broke their record, they applauded them for doing something amazing. This led Star Wars to be viewed as respectful and gained them much media attention. If they didn’t handle it the way they did, they would have forfeited many fans and a lot of positive media coverage towards their company.</a:t>
            </a:r>
          </a:p>
        </p:txBody>
      </p:sp>
      <p:pic>
        <p:nvPicPr>
          <p:cNvPr id="1026" name="Picture 2" descr="View image on Twitter">
            <a:extLst>
              <a:ext uri="{FF2B5EF4-FFF2-40B4-BE49-F238E27FC236}">
                <a16:creationId xmlns:a16="http://schemas.microsoft.com/office/drawing/2014/main" id="{F099BF05-9800-465C-998C-BDD8475E835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44783" y="640080"/>
            <a:ext cx="4392549" cy="557784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4CEFEC6-48FA-4AF5-9F2E-A3BD5B76B29A}"/>
              </a:ext>
            </a:extLst>
          </p:cNvPr>
          <p:cNvSpPr txBox="1"/>
          <p:nvPr/>
        </p:nvSpPr>
        <p:spPr>
          <a:xfrm>
            <a:off x="571752" y="423689"/>
            <a:ext cx="2435386" cy="2123658"/>
          </a:xfrm>
          <a:prstGeom prst="rect">
            <a:avLst/>
          </a:prstGeom>
          <a:noFill/>
        </p:spPr>
        <p:txBody>
          <a:bodyPr wrap="square" rtlCol="0">
            <a:spAutoFit/>
          </a:bodyPr>
          <a:lstStyle/>
          <a:p>
            <a:r>
              <a:rPr lang="en-US" sz="4400" dirty="0">
                <a:solidFill>
                  <a:schemeClr val="bg1"/>
                </a:solidFill>
              </a:rPr>
              <a:t>Why public relations?</a:t>
            </a:r>
          </a:p>
        </p:txBody>
      </p:sp>
    </p:spTree>
    <p:extLst>
      <p:ext uri="{BB962C8B-B14F-4D97-AF65-F5344CB8AC3E}">
        <p14:creationId xmlns:p14="http://schemas.microsoft.com/office/powerpoint/2010/main" val="2692177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F44775-A37B-42A3-A922-DF313392B633}"/>
              </a:ext>
            </a:extLst>
          </p:cNvPr>
          <p:cNvSpPr>
            <a:spLocks noGrp="1"/>
          </p:cNvSpPr>
          <p:nvPr>
            <p:ph type="title"/>
          </p:nvPr>
        </p:nvSpPr>
        <p:spPr/>
        <p:txBody>
          <a:bodyPr/>
          <a:lstStyle/>
          <a:p>
            <a:r>
              <a:rPr lang="en-US" dirty="0"/>
              <a:t>How Public Relations Compares</a:t>
            </a:r>
          </a:p>
        </p:txBody>
      </p:sp>
      <p:sp>
        <p:nvSpPr>
          <p:cNvPr id="6" name="Content Placeholder 5">
            <a:extLst>
              <a:ext uri="{FF2B5EF4-FFF2-40B4-BE49-F238E27FC236}">
                <a16:creationId xmlns:a16="http://schemas.microsoft.com/office/drawing/2014/main" id="{B1970658-19F5-4578-976F-660F55EC526F}"/>
              </a:ext>
            </a:extLst>
          </p:cNvPr>
          <p:cNvSpPr>
            <a:spLocks noGrp="1"/>
          </p:cNvSpPr>
          <p:nvPr>
            <p:ph idx="1"/>
          </p:nvPr>
        </p:nvSpPr>
        <p:spPr>
          <a:xfrm>
            <a:off x="1097280" y="2108201"/>
            <a:ext cx="7830410" cy="3760891"/>
          </a:xfrm>
        </p:spPr>
        <p:txBody>
          <a:bodyPr/>
          <a:lstStyle/>
          <a:p>
            <a:pPr marL="0" indent="0">
              <a:buNone/>
            </a:pPr>
            <a:r>
              <a:rPr lang="en-US" dirty="0"/>
              <a:t>Public relations is different from advertising in that you need to master skills such as crisis management, internal communications, various issues, and needs to provide communications advice. How you handle a certain issue affects the way the public views you as a company. Whether you handle a situation in a positive or negative way can affect the outlook of your company. Compared to advertising and marketing, in PR, you work on building a good reputation and creating trust with people.</a:t>
            </a:r>
          </a:p>
        </p:txBody>
      </p:sp>
      <p:pic>
        <p:nvPicPr>
          <p:cNvPr id="3" name="Picture 2">
            <a:extLst>
              <a:ext uri="{FF2B5EF4-FFF2-40B4-BE49-F238E27FC236}">
                <a16:creationId xmlns:a16="http://schemas.microsoft.com/office/drawing/2014/main" id="{308CFAB1-40F2-41A0-A13A-506ACAE7BC0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377382" y="3987538"/>
            <a:ext cx="3814618" cy="2426097"/>
          </a:xfrm>
          <a:prstGeom prst="rect">
            <a:avLst/>
          </a:prstGeom>
        </p:spPr>
      </p:pic>
    </p:spTree>
    <p:extLst>
      <p:ext uri="{BB962C8B-B14F-4D97-AF65-F5344CB8AC3E}">
        <p14:creationId xmlns:p14="http://schemas.microsoft.com/office/powerpoint/2010/main" val="1348357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9FB83-97A4-4A5C-8951-A8DF3D63BD77}"/>
              </a:ext>
            </a:extLst>
          </p:cNvPr>
          <p:cNvSpPr>
            <a:spLocks noGrp="1"/>
          </p:cNvSpPr>
          <p:nvPr>
            <p:ph type="title"/>
          </p:nvPr>
        </p:nvSpPr>
        <p:spPr/>
        <p:txBody>
          <a:bodyPr/>
          <a:lstStyle/>
          <a:p>
            <a:r>
              <a:rPr lang="en-US" dirty="0"/>
              <a:t>School Hype</a:t>
            </a:r>
          </a:p>
        </p:txBody>
      </p:sp>
      <p:sp>
        <p:nvSpPr>
          <p:cNvPr id="3" name="Content Placeholder 2">
            <a:extLst>
              <a:ext uri="{FF2B5EF4-FFF2-40B4-BE49-F238E27FC236}">
                <a16:creationId xmlns:a16="http://schemas.microsoft.com/office/drawing/2014/main" id="{215927EB-54BD-4029-B906-51934C0A032D}"/>
              </a:ext>
            </a:extLst>
          </p:cNvPr>
          <p:cNvSpPr>
            <a:spLocks noGrp="1"/>
          </p:cNvSpPr>
          <p:nvPr>
            <p:ph idx="1"/>
          </p:nvPr>
        </p:nvSpPr>
        <p:spPr>
          <a:xfrm>
            <a:off x="861610" y="2117628"/>
            <a:ext cx="10058400" cy="3760891"/>
          </a:xfrm>
        </p:spPr>
        <p:txBody>
          <a:bodyPr/>
          <a:lstStyle/>
          <a:p>
            <a:pPr marL="0" indent="0">
              <a:buNone/>
            </a:pPr>
            <a:r>
              <a:rPr lang="en-US" dirty="0"/>
              <a:t> Another example of Public Relations is at UMSL a few weeks before school started. They put so much effort and energy into creating hype about the school year during orientation and the kick-off weekend. By doing this, they gave students a positive feeling towards the school year and made us see the school as a fun, enjoyable place. By doing this they influenced the behavior of students in that they will be more motivated to have a good school year.</a:t>
            </a:r>
          </a:p>
        </p:txBody>
      </p:sp>
      <p:pic>
        <p:nvPicPr>
          <p:cNvPr id="5" name="Picture 4" descr="A small boat in a body of water&#10;&#10;Description automatically generated">
            <a:extLst>
              <a:ext uri="{FF2B5EF4-FFF2-40B4-BE49-F238E27FC236}">
                <a16:creationId xmlns:a16="http://schemas.microsoft.com/office/drawing/2014/main" id="{80500D5E-0F09-41F0-8254-EDF59C5B482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342977" y="3983011"/>
            <a:ext cx="3849023" cy="2322244"/>
          </a:xfrm>
          <a:prstGeom prst="rect">
            <a:avLst/>
          </a:prstGeom>
        </p:spPr>
      </p:pic>
      <p:pic>
        <p:nvPicPr>
          <p:cNvPr id="8" name="Picture 7">
            <a:extLst>
              <a:ext uri="{FF2B5EF4-FFF2-40B4-BE49-F238E27FC236}">
                <a16:creationId xmlns:a16="http://schemas.microsoft.com/office/drawing/2014/main" id="{66C1A7C7-144D-4EC0-830F-36BCB71AA508}"/>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0" y="3983011"/>
            <a:ext cx="2316480" cy="2449679"/>
          </a:xfrm>
          <a:prstGeom prst="rect">
            <a:avLst/>
          </a:prstGeom>
        </p:spPr>
      </p:pic>
    </p:spTree>
    <p:extLst>
      <p:ext uri="{BB962C8B-B14F-4D97-AF65-F5344CB8AC3E}">
        <p14:creationId xmlns:p14="http://schemas.microsoft.com/office/powerpoint/2010/main" val="2469837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AFBF2-A545-407E-82A7-A64FDA8237DD}"/>
              </a:ext>
            </a:extLst>
          </p:cNvPr>
          <p:cNvSpPr>
            <a:spLocks noGrp="1"/>
          </p:cNvSpPr>
          <p:nvPr>
            <p:ph type="title"/>
          </p:nvPr>
        </p:nvSpPr>
        <p:spPr>
          <a:xfrm>
            <a:off x="1036320" y="286603"/>
            <a:ext cx="10058400" cy="1450757"/>
          </a:xfrm>
        </p:spPr>
        <p:txBody>
          <a:bodyPr>
            <a:normAutofit/>
          </a:bodyPr>
          <a:lstStyle/>
          <a:p>
            <a:r>
              <a:rPr lang="en-US" dirty="0"/>
              <a:t>Cardinals games</a:t>
            </a:r>
          </a:p>
        </p:txBody>
      </p:sp>
      <p:cxnSp>
        <p:nvCxnSpPr>
          <p:cNvPr id="18" name="Straight Connector 12">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6573" y="1895846"/>
            <a:ext cx="978408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86727B7E-A643-4C50-B07B-3C3CFBDC614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31509" y="3044752"/>
            <a:ext cx="3031484" cy="1887787"/>
          </a:xfrm>
          <a:prstGeom prst="rect">
            <a:avLst/>
          </a:prstGeom>
        </p:spPr>
      </p:pic>
      <p:sp>
        <p:nvSpPr>
          <p:cNvPr id="3" name="Content Placeholder 2">
            <a:extLst>
              <a:ext uri="{FF2B5EF4-FFF2-40B4-BE49-F238E27FC236}">
                <a16:creationId xmlns:a16="http://schemas.microsoft.com/office/drawing/2014/main" id="{04CABF0A-47D8-44B3-95FA-858EB78C766A}"/>
              </a:ext>
            </a:extLst>
          </p:cNvPr>
          <p:cNvSpPr>
            <a:spLocks noGrp="1"/>
          </p:cNvSpPr>
          <p:nvPr>
            <p:ph idx="1"/>
          </p:nvPr>
        </p:nvSpPr>
        <p:spPr>
          <a:xfrm>
            <a:off x="4706460" y="2108201"/>
            <a:ext cx="6388260" cy="3760891"/>
          </a:xfrm>
        </p:spPr>
        <p:txBody>
          <a:bodyPr>
            <a:normAutofit/>
          </a:bodyPr>
          <a:lstStyle/>
          <a:p>
            <a:pPr marL="0" indent="0">
              <a:buNone/>
            </a:pPr>
            <a:r>
              <a:rPr lang="en-US" dirty="0"/>
              <a:t>Cardinals games are all about the hype. They create an overall positive vibe towards the team at the stadium. They play music that pumps you up, encourage comradery between other fans, have a team mascot, shoot shirts into the crowd, etc. What is done outside of the actual game being played is done through public relations. Public relations is crucial to fans having a good time. Without the support and respect of their fans, the team would have nothing. </a:t>
            </a:r>
          </a:p>
        </p:txBody>
      </p:sp>
      <p:sp>
        <p:nvSpPr>
          <p:cNvPr id="19" name="Rectangle 14">
            <a:extLst>
              <a:ext uri="{FF2B5EF4-FFF2-40B4-BE49-F238E27FC236}">
                <a16:creationId xmlns:a16="http://schemas.microsoft.com/office/drawing/2014/main" id="{9E4CE3CF-6887-4947-8090-EC10F183F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4F68D8A8-650C-42C0-8C87-BF920728E5C1}"/>
              </a:ext>
            </a:extLst>
          </p:cNvPr>
          <p:cNvSpPr txBox="1"/>
          <p:nvPr/>
        </p:nvSpPr>
        <p:spPr>
          <a:xfrm>
            <a:off x="1755951" y="4732484"/>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en.wikipedia.org/wiki/St._Louis_Cardinal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2628982119"/>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52441"/>
      </a:dk2>
      <a:lt2>
        <a:srgbClr val="E8E8E2"/>
      </a:lt2>
      <a:accent1>
        <a:srgbClr val="3177DF"/>
      </a:accent1>
      <a:accent2>
        <a:srgbClr val="403ED4"/>
      </a:accent2>
      <a:accent3>
        <a:srgbClr val="7C31DF"/>
      </a:accent3>
      <a:accent4>
        <a:srgbClr val="CD6C1F"/>
      </a:accent4>
      <a:accent5>
        <a:srgbClr val="BAA529"/>
      </a:accent5>
      <a:accent6>
        <a:srgbClr val="88B11B"/>
      </a:accent6>
      <a:hlink>
        <a:srgbClr val="87882D"/>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2</TotalTime>
  <Words>483</Words>
  <Application>Microsoft Office PowerPoint</Application>
  <PresentationFormat>Widescreen</PresentationFormat>
  <Paragraphs>15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RetrospectVTI</vt:lpstr>
      <vt:lpstr>Public Relations</vt:lpstr>
      <vt:lpstr>What is Public Relations?</vt:lpstr>
      <vt:lpstr>PowerPoint Presentation</vt:lpstr>
      <vt:lpstr>How Public Relations Compares</vt:lpstr>
      <vt:lpstr>School Hype</vt:lpstr>
      <vt:lpstr>Cardinals games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Relations</dc:title>
  <dc:creator>Adam Kistler</dc:creator>
  <cp:lastModifiedBy>Adam Kistler</cp:lastModifiedBy>
  <cp:revision>1</cp:revision>
  <dcterms:created xsi:type="dcterms:W3CDTF">2019-08-30T17:14:45Z</dcterms:created>
  <dcterms:modified xsi:type="dcterms:W3CDTF">2019-08-30T17:17:10Z</dcterms:modified>
</cp:coreProperties>
</file>