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5" r:id="rId6"/>
    <p:sldId id="264" r:id="rId7"/>
    <p:sldId id="262" r:id="rId8"/>
    <p:sldId id="261" r:id="rId9"/>
    <p:sldId id="267" r:id="rId10"/>
    <p:sldId id="269" r:id="rId11"/>
    <p:sldId id="270" r:id="rId12"/>
    <p:sldId id="272" r:id="rId13"/>
    <p:sldId id="273" r:id="rId14"/>
    <p:sldId id="268" r:id="rId15"/>
    <p:sldId id="275" r:id="rId16"/>
    <p:sldId id="271" r:id="rId17"/>
    <p:sldId id="274" r:id="rId18"/>
    <p:sldId id="266" r:id="rId19"/>
    <p:sldId id="26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19" autoAdjust="0"/>
  </p:normalViewPr>
  <p:slideViewPr>
    <p:cSldViewPr snapToGrid="0">
      <p:cViewPr varScale="1">
        <p:scale>
          <a:sx n="87" d="100"/>
          <a:sy n="87" d="100"/>
        </p:scale>
        <p:origin x="2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Stakeholder-developer communication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Adam Karl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FEB5875-9253-446B-B394-354315DD30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3224" y="898620"/>
            <a:ext cx="7585552" cy="5060759"/>
          </a:xfrm>
        </p:spPr>
      </p:pic>
      <p:sp>
        <p:nvSpPr>
          <p:cNvPr id="11" name="Arrow: Left 10">
            <a:extLst>
              <a:ext uri="{FF2B5EF4-FFF2-40B4-BE49-F238E27FC236}">
                <a16:creationId xmlns:a16="http://schemas.microsoft.com/office/drawing/2014/main" id="{5585EBBA-B0AD-4C37-87A8-9CBE975FB1E5}"/>
              </a:ext>
            </a:extLst>
          </p:cNvPr>
          <p:cNvSpPr/>
          <p:nvPr/>
        </p:nvSpPr>
        <p:spPr>
          <a:xfrm rot="13854499">
            <a:off x="5636967" y="2070017"/>
            <a:ext cx="506776" cy="493005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813929E8-93A8-4C91-9834-83BFCDEB8448}"/>
              </a:ext>
            </a:extLst>
          </p:cNvPr>
          <p:cNvSpPr/>
          <p:nvPr/>
        </p:nvSpPr>
        <p:spPr>
          <a:xfrm rot="5400000">
            <a:off x="6913888" y="1616490"/>
            <a:ext cx="506776" cy="493005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EF3FF5A3-6AEF-46DC-B6AB-1E0DD4578F8F}"/>
              </a:ext>
            </a:extLst>
          </p:cNvPr>
          <p:cNvSpPr/>
          <p:nvPr/>
        </p:nvSpPr>
        <p:spPr>
          <a:xfrm rot="18910830">
            <a:off x="5918133" y="4574848"/>
            <a:ext cx="506776" cy="49300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C49E3636-9E4E-41D4-9920-318A4F15B535}"/>
              </a:ext>
            </a:extLst>
          </p:cNvPr>
          <p:cNvSpPr/>
          <p:nvPr/>
        </p:nvSpPr>
        <p:spPr>
          <a:xfrm rot="12048832">
            <a:off x="4970852" y="3228038"/>
            <a:ext cx="506776" cy="49300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63DF3957-4580-4AF3-B00C-E02575A4BEC7}"/>
              </a:ext>
            </a:extLst>
          </p:cNvPr>
          <p:cNvSpPr/>
          <p:nvPr/>
        </p:nvSpPr>
        <p:spPr>
          <a:xfrm rot="20098919">
            <a:off x="6794770" y="3335122"/>
            <a:ext cx="506776" cy="493005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B4EDF4E3-BD5B-441A-BBE6-2683F55AC9FB}"/>
              </a:ext>
            </a:extLst>
          </p:cNvPr>
          <p:cNvSpPr/>
          <p:nvPr/>
        </p:nvSpPr>
        <p:spPr>
          <a:xfrm rot="5400000">
            <a:off x="2977094" y="1616490"/>
            <a:ext cx="506776" cy="493005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0626007B-FF42-4922-9EA2-0D02769A36D9}"/>
              </a:ext>
            </a:extLst>
          </p:cNvPr>
          <p:cNvSpPr/>
          <p:nvPr/>
        </p:nvSpPr>
        <p:spPr>
          <a:xfrm rot="5400000">
            <a:off x="8856924" y="1616490"/>
            <a:ext cx="506776" cy="493005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A8AFDDE7-A0A2-4100-ADC0-0C78FCC5FA95}"/>
              </a:ext>
            </a:extLst>
          </p:cNvPr>
          <p:cNvSpPr/>
          <p:nvPr/>
        </p:nvSpPr>
        <p:spPr>
          <a:xfrm rot="5400000">
            <a:off x="4970852" y="1626559"/>
            <a:ext cx="506776" cy="493005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4936EF46-D98E-44B4-B18F-15DD63F1A2CD}"/>
              </a:ext>
            </a:extLst>
          </p:cNvPr>
          <p:cNvSpPr/>
          <p:nvPr/>
        </p:nvSpPr>
        <p:spPr>
          <a:xfrm rot="12506741">
            <a:off x="5224431" y="4662103"/>
            <a:ext cx="506776" cy="493005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A4BAFBDE-0529-460A-904D-8207BA5666DF}"/>
              </a:ext>
            </a:extLst>
          </p:cNvPr>
          <p:cNvSpPr/>
          <p:nvPr/>
        </p:nvSpPr>
        <p:spPr>
          <a:xfrm rot="12506741">
            <a:off x="3419695" y="3520898"/>
            <a:ext cx="506776" cy="493005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BE4DFAEC-2632-4CB4-80B7-40903130DEE8}"/>
              </a:ext>
            </a:extLst>
          </p:cNvPr>
          <p:cNvSpPr/>
          <p:nvPr/>
        </p:nvSpPr>
        <p:spPr>
          <a:xfrm rot="16200000">
            <a:off x="5463858" y="2854388"/>
            <a:ext cx="506776" cy="493005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Left 21">
            <a:extLst>
              <a:ext uri="{FF2B5EF4-FFF2-40B4-BE49-F238E27FC236}">
                <a16:creationId xmlns:a16="http://schemas.microsoft.com/office/drawing/2014/main" id="{AF6F8CB0-BE4E-4C0D-B538-A79EFBC9AAD3}"/>
              </a:ext>
            </a:extLst>
          </p:cNvPr>
          <p:cNvSpPr/>
          <p:nvPr/>
        </p:nvSpPr>
        <p:spPr>
          <a:xfrm rot="16200000">
            <a:off x="8157136" y="4000044"/>
            <a:ext cx="506776" cy="493005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3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4C3B6-2DEF-41DF-B2EC-E1650301B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Complexity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1642B52-A44C-4D2F-A78E-4AE87920B3E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49138" y="1799418"/>
            <a:ext cx="2631849" cy="441598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3A9EEE-4E98-458A-8293-25A608BBEC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Stakeholders can often have misconceptions about what they’re asking for</a:t>
            </a:r>
          </a:p>
          <a:p>
            <a:r>
              <a:rPr lang="en-US" dirty="0"/>
              <a:t>It’s important to maintain a respectful level of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403633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89CB9-768C-4DA6-AB79-C05782CF3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EC13D-FE24-4FD5-9A23-A6B8717305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It’s impossible to predict the amount of time that development will take</a:t>
            </a:r>
          </a:p>
          <a:p>
            <a:r>
              <a:rPr lang="en-US" dirty="0"/>
              <a:t>Developers should emphasize that </a:t>
            </a:r>
            <a:r>
              <a:rPr lang="en-US" b="1" dirty="0"/>
              <a:t>no</a:t>
            </a:r>
            <a:r>
              <a:rPr lang="en-US" dirty="0"/>
              <a:t> development team will be able to guarantee delivery by a tight deadline</a:t>
            </a:r>
          </a:p>
          <a:p>
            <a:r>
              <a:rPr lang="en-US" dirty="0"/>
              <a:t>Foster reasonable expectations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BECD3-6752-4A53-8218-0E4227DCC4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Optimism bias: when someone believes that they themselves are less likely to experience a negative event</a:t>
            </a:r>
          </a:p>
          <a:p>
            <a:r>
              <a:rPr lang="en-US" dirty="0"/>
              <a:t>…there are some ways to help combat this…</a:t>
            </a:r>
          </a:p>
        </p:txBody>
      </p:sp>
    </p:spTree>
    <p:extLst>
      <p:ext uri="{BB962C8B-B14F-4D97-AF65-F5344CB8AC3E}">
        <p14:creationId xmlns:p14="http://schemas.microsoft.com/office/powerpoint/2010/main" val="1370476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7A421-633D-41F9-AF53-0CCDB9158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Viable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1FB8E-8FC9-4723-9638-EE01F4C98F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Decide on the minimum features to include</a:t>
            </a:r>
          </a:p>
          <a:p>
            <a:r>
              <a:rPr lang="en-US" dirty="0"/>
              <a:t>Decide on the minimum acceptable quality of each feature</a:t>
            </a:r>
          </a:p>
          <a:p>
            <a:r>
              <a:rPr lang="en-US" dirty="0"/>
              <a:t>From completion, the stakeholders will be in the best position to strategize/prioritize further investment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4BAA7-E389-4C55-9DCE-706E43CF7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759" y="4688468"/>
            <a:ext cx="4663440" cy="1291177"/>
          </a:xfrm>
        </p:spPr>
        <p:txBody>
          <a:bodyPr/>
          <a:lstStyle/>
          <a:p>
            <a:r>
              <a:rPr lang="en-US" dirty="0"/>
              <a:t>Minimum Viable Products often have a negative connotation…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0C71BE-6109-40D1-B85F-81FB6E77E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475" y="1708071"/>
            <a:ext cx="3897457" cy="271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85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8B4B8-BF3F-4A0E-8DAF-E8EE0A6F8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7EB56-5DA5-4ADB-B44C-5198CB8769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8793296" cy="3749040"/>
          </a:xfrm>
        </p:spPr>
        <p:txBody>
          <a:bodyPr>
            <a:normAutofit/>
          </a:bodyPr>
          <a:lstStyle/>
          <a:p>
            <a:r>
              <a:rPr lang="en-US" sz="2400" dirty="0"/>
              <a:t>Better communication during the negotiations phase will lead to more focused, productive development</a:t>
            </a:r>
          </a:p>
          <a:p>
            <a:r>
              <a:rPr lang="en-US" sz="2400" dirty="0"/>
              <a:t>A precisely defined minimum viable product leaves little to the imagination of the developers</a:t>
            </a:r>
          </a:p>
          <a:p>
            <a:r>
              <a:rPr lang="en-US" sz="2400" dirty="0"/>
              <a:t>It will also manage the stakeholders expectations for a more realistic development cycle</a:t>
            </a:r>
          </a:p>
        </p:txBody>
      </p:sp>
    </p:spTree>
    <p:extLst>
      <p:ext uri="{BB962C8B-B14F-4D97-AF65-F5344CB8AC3E}">
        <p14:creationId xmlns:p14="http://schemas.microsoft.com/office/powerpoint/2010/main" val="3993747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D6D62-EE8D-49AB-9924-CACABDDA0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BD8C2-0314-40C5-9F84-5680A5B64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Adam Karl: akk67@pitt.edu</a:t>
            </a:r>
          </a:p>
        </p:txBody>
      </p:sp>
    </p:spTree>
    <p:extLst>
      <p:ext uri="{BB962C8B-B14F-4D97-AF65-F5344CB8AC3E}">
        <p14:creationId xmlns:p14="http://schemas.microsoft.com/office/powerpoint/2010/main" val="981509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6D9AE-606D-4BCA-A7F1-50A36C429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7E1F2-A272-4EA9-85C3-3D2D16B48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mbria, serif"/>
              </a:rPr>
              <a:t>Bloch, M., Blumberg, S., &amp;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mbria, serif"/>
              </a:rPr>
              <a:t>Laartz</a:t>
            </a:r>
            <a:r>
              <a:rPr lang="en-US" sz="1800" dirty="0">
                <a:solidFill>
                  <a:srgbClr val="000000"/>
                </a:solidFill>
                <a:effectLst/>
                <a:latin typeface="Cambria, serif"/>
              </a:rPr>
              <a:t>, J. (2020, February 13). Delivering large-scale IT projects on time, on 	budget, and on value. Retrieved March 13, 2021, from 	https://www.mckinsey.com/business-functions/mckinsey-digital/our- insights/delivering-	large-scale-it-projects-on-time-on-budget-and-on-value </a:t>
            </a:r>
            <a:endParaRPr lang="en-US" sz="1800" dirty="0">
              <a:solidFill>
                <a:srgbClr val="000000"/>
              </a:solidFill>
              <a:effectLst/>
              <a:latin typeface="Liberation Serif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698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4705CF4-8398-4810-B4B0-7B80A73D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AC106DF-A2A5-48B3-8DC3-30A6EB4EF2F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0" y="2647347"/>
            <a:ext cx="5243709" cy="2648553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EDC7C3A-1069-4494-AF66-42035EA52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0" y="2103119"/>
            <a:ext cx="4663440" cy="3749040"/>
          </a:xfrm>
        </p:spPr>
        <p:txBody>
          <a:bodyPr/>
          <a:lstStyle/>
          <a:p>
            <a:r>
              <a:rPr lang="en-US" dirty="0"/>
              <a:t>Software development regularly runs over budget and fails to meet deadlines</a:t>
            </a:r>
          </a:p>
          <a:p>
            <a:r>
              <a:rPr lang="en-US" dirty="0"/>
              <a:t>17% of large projects threaten the very existence of the company</a:t>
            </a:r>
          </a:p>
          <a:p>
            <a:pPr lvl="1"/>
            <a:r>
              <a:rPr lang="en-US" dirty="0"/>
              <a:t>“black sheep” projects</a:t>
            </a:r>
          </a:p>
        </p:txBody>
      </p:sp>
    </p:spTree>
    <p:extLst>
      <p:ext uri="{BB962C8B-B14F-4D97-AF65-F5344CB8AC3E}">
        <p14:creationId xmlns:p14="http://schemas.microsoft.com/office/powerpoint/2010/main" val="3469657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D20DB32-16AA-487C-8A82-B417B83849A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147" r="1147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F551BD1-F782-45BE-B3CF-EB3656B07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Leading issues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C20AB-74D0-4570-8636-F0A8726B8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Unclear or shifting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Poor scheduling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Technical complexity</a:t>
            </a:r>
          </a:p>
        </p:txBody>
      </p:sp>
    </p:spTree>
    <p:extLst>
      <p:ext uri="{BB962C8B-B14F-4D97-AF65-F5344CB8AC3E}">
        <p14:creationId xmlns:p14="http://schemas.microsoft.com/office/powerpoint/2010/main" val="541738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E91AA-299B-43B2-89D3-68178DFE2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6F0DE-1954-4C04-BE29-CEECCA4A9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Minimize any disappointments of software development by targeting better communication from both stakeholders and developers </a:t>
            </a:r>
            <a:r>
              <a:rPr lang="en-US" sz="2800" b="1" dirty="0"/>
              <a:t>at the initial negotiations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5352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Definition of Terms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C2CB6-2F4E-4FAA-910B-96692EE481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Stakeholder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9D89A-F5FD-4EA5-91CF-5A27572A95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Developer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AD4D7A-B600-459B-B493-B9EC691DDE7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Anyone who:</a:t>
            </a:r>
          </a:p>
          <a:p>
            <a:r>
              <a:rPr lang="en-US" sz="2000" dirty="0"/>
              <a:t>Has technical training</a:t>
            </a:r>
          </a:p>
          <a:p>
            <a:r>
              <a:rPr lang="en-US" sz="2000" dirty="0"/>
              <a:t>Part of the development team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E398998-9959-43EC-9855-8F7401B9F7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Anyone who:</a:t>
            </a:r>
          </a:p>
          <a:p>
            <a:r>
              <a:rPr lang="en-US" sz="2000" dirty="0"/>
              <a:t>Doesn’t have technical knowledge</a:t>
            </a:r>
          </a:p>
          <a:p>
            <a:r>
              <a:rPr lang="en-US" sz="2000" dirty="0"/>
              <a:t>Has financial investment in the project</a:t>
            </a:r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44797-0CFB-4451-81F3-9F6614A97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7C8BA-5FFA-46A8-B1F2-C65165C6F1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799" y="2103120"/>
            <a:ext cx="8473807" cy="3749040"/>
          </a:xfrm>
        </p:spPr>
        <p:txBody>
          <a:bodyPr>
            <a:normAutofit/>
          </a:bodyPr>
          <a:lstStyle/>
          <a:p>
            <a:r>
              <a:rPr lang="en-US" sz="2400" dirty="0"/>
              <a:t>What will the development cycle look like?</a:t>
            </a:r>
          </a:p>
          <a:p>
            <a:pPr lvl="1"/>
            <a:r>
              <a:rPr lang="en-US" sz="2000" dirty="0"/>
              <a:t>Will there be ongoing development?</a:t>
            </a:r>
          </a:p>
          <a:p>
            <a:r>
              <a:rPr lang="en-US" sz="2400" dirty="0"/>
              <a:t>What are the most important features of the project?</a:t>
            </a:r>
          </a:p>
          <a:p>
            <a:pPr lvl="1"/>
            <a:r>
              <a:rPr lang="en-US" sz="2000" dirty="0"/>
              <a:t>Be as specific as possible</a:t>
            </a:r>
          </a:p>
          <a:p>
            <a:r>
              <a:rPr lang="en-US" sz="2400" dirty="0"/>
              <a:t>How essential is each feature?</a:t>
            </a:r>
          </a:p>
          <a:p>
            <a:pPr lvl="1"/>
            <a:r>
              <a:rPr lang="en-US" sz="2000" dirty="0"/>
              <a:t>Can this wait until after the project is deployed?</a:t>
            </a:r>
          </a:p>
        </p:txBody>
      </p:sp>
    </p:spTree>
    <p:extLst>
      <p:ext uri="{BB962C8B-B14F-4D97-AF65-F5344CB8AC3E}">
        <p14:creationId xmlns:p14="http://schemas.microsoft.com/office/powerpoint/2010/main" val="117764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866A4-B389-48DE-8999-EA606C9CF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vs Bad Product descriptions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54983-1F89-424C-A5C7-4C4036B830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1E5F3-6A25-4334-8C82-B39889C9AB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“…like [Netflix] but for X.”</a:t>
            </a:r>
          </a:p>
          <a:p>
            <a:r>
              <a:rPr lang="en-US" dirty="0"/>
              <a:t>“Suggest similar items to the user”</a:t>
            </a:r>
          </a:p>
          <a:p>
            <a:r>
              <a:rPr lang="en-US" dirty="0"/>
              <a:t>Bad product descriptions are too common in the industry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4BF8B9-9364-4313-8DF4-C59F2078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Good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78894B-A7DC-425A-9B84-E8E66EC129B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“The top priority is to help our employees do [X] easier”</a:t>
            </a:r>
          </a:p>
          <a:p>
            <a:r>
              <a:rPr lang="en-US" dirty="0"/>
              <a:t>“Our clients will mainly use this to X”</a:t>
            </a:r>
          </a:p>
          <a:p>
            <a:r>
              <a:rPr lang="en-US" dirty="0"/>
              <a:t>“These are the features that should be easily accessible:”</a:t>
            </a:r>
          </a:p>
          <a:p>
            <a:r>
              <a:rPr lang="en-US" dirty="0"/>
              <a:t>The more specific, the better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36C68A9-6E87-4395-8032-C4E7DCDE5F32}"/>
              </a:ext>
            </a:extLst>
          </p:cNvPr>
          <p:cNvSpPr txBox="1">
            <a:spLocks/>
          </p:cNvSpPr>
          <p:nvPr/>
        </p:nvSpPr>
        <p:spPr>
          <a:xfrm>
            <a:off x="1066800" y="519072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612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4BE7B-FCCA-4EB5-866D-AE39EA20D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to improve poor descriptions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D9E91-FB0E-4DD3-B33A-4770DF7B0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“What </a:t>
            </a:r>
            <a:r>
              <a:rPr lang="en-US" sz="2400" b="1" dirty="0"/>
              <a:t>specifically</a:t>
            </a:r>
            <a:r>
              <a:rPr lang="en-US" sz="2400" dirty="0"/>
              <a:t> about Netflix/Spotify/[other app] do you like?”</a:t>
            </a:r>
          </a:p>
          <a:p>
            <a:pPr lvl="1"/>
            <a:r>
              <a:rPr lang="en-US" sz="2000" dirty="0"/>
              <a:t>The content? </a:t>
            </a:r>
          </a:p>
          <a:p>
            <a:pPr lvl="1"/>
            <a:r>
              <a:rPr lang="en-US" sz="2000" dirty="0"/>
              <a:t>The interface?</a:t>
            </a:r>
          </a:p>
          <a:p>
            <a:r>
              <a:rPr lang="en-US" sz="2200" dirty="0"/>
              <a:t>How many users are expected for this product?</a:t>
            </a:r>
          </a:p>
          <a:p>
            <a:pPr lvl="1"/>
            <a:r>
              <a:rPr lang="en-US" sz="2000" dirty="0"/>
              <a:t>i.e. the scope of the project</a:t>
            </a:r>
          </a:p>
          <a:p>
            <a:r>
              <a:rPr lang="en-US" sz="2200" dirty="0"/>
              <a:t>What kind of development will be done after launch?</a:t>
            </a:r>
          </a:p>
        </p:txBody>
      </p:sp>
    </p:spTree>
    <p:extLst>
      <p:ext uri="{BB962C8B-B14F-4D97-AF65-F5344CB8AC3E}">
        <p14:creationId xmlns:p14="http://schemas.microsoft.com/office/powerpoint/2010/main" val="3290047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7E0FA-57D3-4438-8FA1-865C6E455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 a shared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63432-BF65-4641-80B1-AB4B9C62C4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Stakeholders might vaguely use a term that has specific, technical meaning to the developers</a:t>
            </a:r>
          </a:p>
          <a:p>
            <a:r>
              <a:rPr lang="en-US" dirty="0"/>
              <a:t>Stakeholders might use buzzwords incorrectly, confusing the developers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AC48B5-F5EA-45AB-868B-622A1D9A35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Actor 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Program</a:t>
            </a:r>
          </a:p>
          <a:p>
            <a:r>
              <a:rPr lang="en-US" dirty="0"/>
              <a:t>App</a:t>
            </a:r>
          </a:p>
          <a:p>
            <a:r>
              <a:rPr lang="en-US" dirty="0"/>
              <a:t>Browser</a:t>
            </a:r>
          </a:p>
          <a:p>
            <a:r>
              <a:rPr lang="en-US" dirty="0"/>
              <a:t>Network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4721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{D1A71E3B-ED11-4980-8A3E-597C8BFBD2CB}tf78438558_win32</Template>
  <TotalTime>1155</TotalTime>
  <Words>544</Words>
  <Application>Microsoft Office PowerPoint</Application>
  <PresentationFormat>Widescreen</PresentationFormat>
  <Paragraphs>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Cambria, serif</vt:lpstr>
      <vt:lpstr>Century Gothic</vt:lpstr>
      <vt:lpstr>Garamond</vt:lpstr>
      <vt:lpstr>Liberation Serif</vt:lpstr>
      <vt:lpstr>SavonVTI</vt:lpstr>
      <vt:lpstr>Stakeholder-developer communication</vt:lpstr>
      <vt:lpstr>The Problem</vt:lpstr>
      <vt:lpstr>Leading issues</vt:lpstr>
      <vt:lpstr>Solution</vt:lpstr>
      <vt:lpstr>Definition of Terms</vt:lpstr>
      <vt:lpstr>Project Requirements</vt:lpstr>
      <vt:lpstr>Good vs Bad Product descriptions</vt:lpstr>
      <vt:lpstr>Questions to improve poor descriptions</vt:lpstr>
      <vt:lpstr>Develop a shared language</vt:lpstr>
      <vt:lpstr>PowerPoint Presentation</vt:lpstr>
      <vt:lpstr>Computational Complexity</vt:lpstr>
      <vt:lpstr>Development Time</vt:lpstr>
      <vt:lpstr>Minimum Viable Product</vt:lpstr>
      <vt:lpstr>Conclusion</vt:lpstr>
      <vt:lpstr>Contact Information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Stakeholder-developer communication</dc:title>
  <dc:creator>Adam</dc:creator>
  <cp:lastModifiedBy>Adam</cp:lastModifiedBy>
  <cp:revision>24</cp:revision>
  <dcterms:created xsi:type="dcterms:W3CDTF">2021-03-23T03:03:38Z</dcterms:created>
  <dcterms:modified xsi:type="dcterms:W3CDTF">2021-04-20T02:09:02Z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