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5" r:id="rId4"/>
    <p:sldId id="278" r:id="rId5"/>
    <p:sldId id="279" r:id="rId6"/>
    <p:sldId id="267" r:id="rId7"/>
    <p:sldId id="277" r:id="rId8"/>
    <p:sldId id="266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0019B0-A2B7-4B5F-BAA3-06E47DCC28A3}">
          <p14:sldIdLst>
            <p14:sldId id="256"/>
            <p14:sldId id="265"/>
            <p14:sldId id="275"/>
            <p14:sldId id="278"/>
            <p14:sldId id="279"/>
            <p14:sldId id="267"/>
            <p14:sldId id="277"/>
            <p14:sldId id="266"/>
            <p14:sldId id="269"/>
            <p14:sldId id="268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84" d="100"/>
          <a:sy n="84" d="100"/>
        </p:scale>
        <p:origin x="402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pc.lbl.gov/download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UPC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Unified Parallel C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5378BA-39E6-4B8A-AF52-97E9A48A1436}"/>
              </a:ext>
            </a:extLst>
          </p:cNvPr>
          <p:cNvSpPr txBox="1">
            <a:spLocks/>
          </p:cNvSpPr>
          <p:nvPr/>
        </p:nvSpPr>
        <p:spPr bwMode="white">
          <a:xfrm>
            <a:off x="1066800" y="5257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Adam Karl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D8CD-2C0B-428F-8D26-3F28251C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…the runtime actually increased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877179-8988-4EEA-AAFE-E5CBF8D2AA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5943600" cy="4447085"/>
          </a:xfrm>
        </p:spPr>
      </p:pic>
    </p:spTree>
    <p:extLst>
      <p:ext uri="{BB962C8B-B14F-4D97-AF65-F5344CB8AC3E}">
        <p14:creationId xmlns:p14="http://schemas.microsoft.com/office/powerpoint/2010/main" val="40965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497BDB-6035-4178-A4E8-F615E12C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Happening?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054C78-635B-445B-9693-3047979B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A3B39-409E-45BA-A6F4-A284DBA23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 in mind each element in the matrix only exists once</a:t>
            </a:r>
          </a:p>
          <a:p>
            <a:r>
              <a:rPr lang="en-US" dirty="0"/>
              <a:t>Since the matrices are evenly distributed across </a:t>
            </a:r>
          </a:p>
          <a:p>
            <a:r>
              <a:rPr lang="en-US" dirty="0"/>
              <a:t>With 4 processors, there’s a 75% chance </a:t>
            </a:r>
            <a:r>
              <a:rPr lang="en-US" dirty="0" err="1"/>
              <a:t>inputArrayA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located at a different processor</a:t>
            </a:r>
          </a:p>
          <a:p>
            <a:pPr lvl="1"/>
            <a:r>
              <a:rPr lang="en-US" dirty="0"/>
              <a:t>All those fetches are slow…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203808-1739-41EF-8686-ACD7E700B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803B92-2F04-4900-9FEA-7FFAE803E0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r>
              <a:rPr lang="en-US" dirty="0"/>
              <a:t>UPC allows you to guide </a:t>
            </a:r>
            <a:r>
              <a:rPr lang="en-US" i="1" dirty="0"/>
              <a:t>how </a:t>
            </a:r>
            <a:r>
              <a:rPr lang="en-US" dirty="0"/>
              <a:t>arrays/matrices are distributed</a:t>
            </a:r>
          </a:p>
        </p:txBody>
      </p:sp>
    </p:spTree>
    <p:extLst>
      <p:ext uri="{BB962C8B-B14F-4D97-AF65-F5344CB8AC3E}">
        <p14:creationId xmlns:p14="http://schemas.microsoft.com/office/powerpoint/2010/main" val="10515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0297-DF38-4CC6-AB27-9BCF0B49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F408-E508-4119-8A90-3825566B0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cyclic (per element)</a:t>
            </a:r>
          </a:p>
          <a:p>
            <a:pPr lvl="1"/>
            <a:r>
              <a:rPr lang="en-US" dirty="0"/>
              <a:t>Default style of blocking</a:t>
            </a:r>
          </a:p>
          <a:p>
            <a:r>
              <a:rPr lang="en-US" dirty="0"/>
              <a:t>shared int x [NCOL]</a:t>
            </a:r>
          </a:p>
          <a:p>
            <a:pPr lvl="1"/>
            <a:r>
              <a:rPr lang="en-US" dirty="0"/>
              <a:t>1 element each, wrapped</a:t>
            </a:r>
          </a:p>
          <a:p>
            <a:pPr lvl="1"/>
            <a:r>
              <a:rPr lang="en-US" dirty="0"/>
              <a:t>x[0] at thread 0</a:t>
            </a:r>
          </a:p>
          <a:p>
            <a:pPr lvl="1"/>
            <a:r>
              <a:rPr lang="en-US" dirty="0"/>
              <a:t>x[1] at thread 1</a:t>
            </a:r>
          </a:p>
          <a:p>
            <a:pPr lvl="1"/>
            <a:r>
              <a:rPr lang="en-US" dirty="0"/>
              <a:t>x[2] at thread 2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C828-A1A1-4E64-ABD4-3FC5EE3468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Blocked-cyclic  (user-defined)</a:t>
            </a:r>
          </a:p>
          <a:p>
            <a:pPr lvl="1"/>
            <a:r>
              <a:rPr lang="en-US" dirty="0"/>
              <a:t>user-defined size blocks and the blocks are cyclically distributed among threads</a:t>
            </a:r>
          </a:p>
          <a:p>
            <a:r>
              <a:rPr lang="en-US" dirty="0"/>
              <a:t>shared [10] int x [NCOL]</a:t>
            </a:r>
          </a:p>
          <a:p>
            <a:pPr lvl="1"/>
            <a:r>
              <a:rPr lang="en-US" dirty="0"/>
              <a:t>10 elements each, wrapped</a:t>
            </a:r>
          </a:p>
          <a:p>
            <a:pPr lvl="1"/>
            <a:r>
              <a:rPr lang="en-US" dirty="0"/>
              <a:t>x[0]-x[9] at thread 0</a:t>
            </a:r>
          </a:p>
          <a:p>
            <a:pPr lvl="1"/>
            <a:r>
              <a:rPr lang="en-US" dirty="0"/>
              <a:t>x[10]-x[19] at thread 1</a:t>
            </a:r>
          </a:p>
          <a:p>
            <a:pPr lvl="1"/>
            <a:r>
              <a:rPr lang="en-US" dirty="0"/>
              <a:t>X[20]-x[29] at thread 2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97CDA2-9050-4D11-8A82-6F99BA74C9FE}"/>
              </a:ext>
            </a:extLst>
          </p:cNvPr>
          <p:cNvSpPr/>
          <p:nvPr/>
        </p:nvSpPr>
        <p:spPr>
          <a:xfrm>
            <a:off x="7434072" y="3200400"/>
            <a:ext cx="365760" cy="36576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3456C-3F1B-404D-A3E2-150CE6639522}"/>
              </a:ext>
            </a:extLst>
          </p:cNvPr>
          <p:cNvSpPr txBox="1"/>
          <p:nvPr/>
        </p:nvSpPr>
        <p:spPr>
          <a:xfrm>
            <a:off x="3537275" y="572666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Run-time: shared [1000/THREADS] int x [1000]</a:t>
            </a:r>
          </a:p>
        </p:txBody>
      </p:sp>
    </p:spTree>
    <p:extLst>
      <p:ext uri="{BB962C8B-B14F-4D97-AF65-F5344CB8AC3E}">
        <p14:creationId xmlns:p14="http://schemas.microsoft.com/office/powerpoint/2010/main" val="17749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6CE-68C4-4248-A124-CD3C0C8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Matrix Multiplication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7FB14D1-AA45-4CB9-95DA-92ADAFBD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96440"/>
            <a:ext cx="4022332" cy="205740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9FB3244-9A8A-4893-95F2-607489D31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0" y="4495799"/>
            <a:ext cx="5367140" cy="170485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FCB31CAD-DAD1-4847-8AC6-C6AB6F9D7C55}"/>
              </a:ext>
            </a:extLst>
          </p:cNvPr>
          <p:cNvSpPr/>
          <p:nvPr/>
        </p:nvSpPr>
        <p:spPr>
          <a:xfrm rot="16200000">
            <a:off x="5458400" y="2280136"/>
            <a:ext cx="914400" cy="1697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79FAF-DF4B-4539-A5F7-88F39C024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98" y="2133600"/>
            <a:ext cx="4629796" cy="199100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654B38-5C1B-4C64-B48A-88D194F13557}"/>
              </a:ext>
            </a:extLst>
          </p:cNvPr>
          <p:cNvSpPr/>
          <p:nvPr/>
        </p:nvSpPr>
        <p:spPr>
          <a:xfrm>
            <a:off x="7726680" y="2331720"/>
            <a:ext cx="609600" cy="3097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CF981-3EB9-4ABF-ACC5-04654A6FAA3F}"/>
              </a:ext>
            </a:extLst>
          </p:cNvPr>
          <p:cNvSpPr/>
          <p:nvPr/>
        </p:nvSpPr>
        <p:spPr>
          <a:xfrm>
            <a:off x="7715250" y="2828110"/>
            <a:ext cx="609600" cy="3097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8DFEE1-68FB-491E-9BFE-3600308EBE23}"/>
              </a:ext>
            </a:extLst>
          </p:cNvPr>
          <p:cNvSpPr/>
          <p:nvPr/>
        </p:nvSpPr>
        <p:spPr>
          <a:xfrm>
            <a:off x="7715250" y="3810270"/>
            <a:ext cx="609600" cy="3097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186-C2D5-432C-BF5A-6E687E27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601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Massive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B07F5-6F34-481A-BDC8-DFDFD8012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67" y="1600200"/>
            <a:ext cx="6476666" cy="4857500"/>
          </a:xfrm>
        </p:spPr>
      </p:pic>
    </p:spTree>
    <p:extLst>
      <p:ext uri="{BB962C8B-B14F-4D97-AF65-F5344CB8AC3E}">
        <p14:creationId xmlns:p14="http://schemas.microsoft.com/office/powerpoint/2010/main" val="271212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88-2184-4FD5-B74E-E6D0FDED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Compared to </a:t>
            </a:r>
            <a:r>
              <a:rPr lang="en-US" dirty="0" err="1"/>
              <a:t>pthreads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36A57-8EF4-4042-B37D-6ED63E8E1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3" y="1676400"/>
            <a:ext cx="6514933" cy="4886200"/>
          </a:xfrm>
        </p:spPr>
      </p:pic>
    </p:spTree>
    <p:extLst>
      <p:ext uri="{BB962C8B-B14F-4D97-AF65-F5344CB8AC3E}">
        <p14:creationId xmlns:p14="http://schemas.microsoft.com/office/powerpoint/2010/main" val="299154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5DC6-2B98-4E20-8F03-9F98A637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5DDD-444C-4CC1-88A1-7B9B46DD0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207D0-8478-418F-99ED-43EEF227F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and easy to implement</a:t>
            </a:r>
          </a:p>
          <a:p>
            <a:pPr lvl="1"/>
            <a:r>
              <a:rPr lang="en-US" dirty="0" err="1"/>
              <a:t>upc_forall</a:t>
            </a:r>
            <a:r>
              <a:rPr lang="en-US" dirty="0"/>
              <a:t> is extremely elegant</a:t>
            </a:r>
          </a:p>
          <a:p>
            <a:r>
              <a:rPr lang="en-US" dirty="0"/>
              <a:t>Quality of life</a:t>
            </a:r>
          </a:p>
          <a:p>
            <a:r>
              <a:rPr lang="en-US" dirty="0"/>
              <a:t>Built for network computing</a:t>
            </a:r>
          </a:p>
          <a:p>
            <a:pPr lvl="1"/>
            <a:r>
              <a:rPr lang="en-US" dirty="0"/>
              <a:t>Scales very well</a:t>
            </a:r>
          </a:p>
          <a:p>
            <a:r>
              <a:rPr lang="en-US" dirty="0"/>
              <a:t>Lots of room for fiddling/optimizing</a:t>
            </a:r>
          </a:p>
          <a:p>
            <a:r>
              <a:rPr lang="en-US" dirty="0"/>
              <a:t>Compatible with a LOT of libraries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E63F-A83E-4A16-9B85-760DE663A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B1371-F369-4B42-9C56-0299EB861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886200"/>
          </a:xfrm>
        </p:spPr>
        <p:txBody>
          <a:bodyPr>
            <a:normAutofit/>
          </a:bodyPr>
          <a:lstStyle/>
          <a:p>
            <a:r>
              <a:rPr lang="en-US" dirty="0"/>
              <a:t>Difficult to install</a:t>
            </a:r>
          </a:p>
          <a:p>
            <a:r>
              <a:rPr lang="en-US" dirty="0"/>
              <a:t>Not many tutorials online</a:t>
            </a:r>
          </a:p>
          <a:p>
            <a:r>
              <a:rPr lang="en-US" dirty="0"/>
              <a:t>Running on single machine seems like a waste</a:t>
            </a:r>
          </a:p>
          <a:p>
            <a:r>
              <a:rPr lang="en-US" dirty="0"/>
              <a:t>Slow, especially for small data</a:t>
            </a:r>
          </a:p>
          <a:p>
            <a:r>
              <a:rPr lang="en-US" dirty="0"/>
              <a:t>Takes knowledge of blocking to see any improvement</a:t>
            </a:r>
          </a:p>
          <a:p>
            <a:r>
              <a:rPr lang="en-US" dirty="0"/>
              <a:t>Distributed memory only works for some algorithms</a:t>
            </a:r>
          </a:p>
        </p:txBody>
      </p:sp>
    </p:spTree>
    <p:extLst>
      <p:ext uri="{BB962C8B-B14F-4D97-AF65-F5344CB8AC3E}">
        <p14:creationId xmlns:p14="http://schemas.microsoft.com/office/powerpoint/2010/main" val="28406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 History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02765"/>
            <a:ext cx="9144000" cy="4267200"/>
          </a:xfrm>
        </p:spPr>
        <p:txBody>
          <a:bodyPr/>
          <a:lstStyle/>
          <a:p>
            <a:r>
              <a:rPr lang="en-US" dirty="0"/>
              <a:t>Developed at Berkeley in 1999</a:t>
            </a:r>
          </a:p>
          <a:p>
            <a:r>
              <a:rPr lang="en-US" dirty="0"/>
              <a:t>Attempt to combine best features of:</a:t>
            </a:r>
          </a:p>
          <a:p>
            <a:pPr lvl="1"/>
            <a:r>
              <a:rPr lang="en-US" dirty="0"/>
              <a:t>AC</a:t>
            </a:r>
          </a:p>
          <a:p>
            <a:pPr lvl="1"/>
            <a:r>
              <a:rPr lang="en-US" dirty="0"/>
              <a:t>Split C</a:t>
            </a:r>
          </a:p>
          <a:p>
            <a:pPr lvl="1"/>
            <a:r>
              <a:rPr lang="en-US" dirty="0"/>
              <a:t>Parallel C Preprocessor (PCP)</a:t>
            </a:r>
          </a:p>
          <a:p>
            <a:r>
              <a:rPr lang="en-US" dirty="0"/>
              <a:t>Berkeley implementation constantly updated</a:t>
            </a:r>
          </a:p>
          <a:p>
            <a:pPr lvl="1"/>
            <a:r>
              <a:rPr lang="en-US" dirty="0"/>
              <a:t>Specifications last updated 2013</a:t>
            </a:r>
          </a:p>
          <a:p>
            <a:pPr lvl="1"/>
            <a:r>
              <a:rPr lang="en-US" dirty="0"/>
              <a:t>Compiler updated 16 April 2021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A928A-589A-4F3D-B28C-9BD05B3E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1175"/>
            <a:ext cx="3267075" cy="2178050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B1839A4D-C3E1-45AA-BA73-73C50450B1F6}"/>
              </a:ext>
            </a:extLst>
          </p:cNvPr>
          <p:cNvSpPr txBox="1">
            <a:spLocks/>
          </p:cNvSpPr>
          <p:nvPr/>
        </p:nvSpPr>
        <p:spPr>
          <a:xfrm>
            <a:off x="6400800" y="3175001"/>
            <a:ext cx="5181600" cy="322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Extend C to add:</a:t>
            </a:r>
          </a:p>
          <a:p>
            <a:pPr lvl="1"/>
            <a:r>
              <a:rPr lang="en-US" sz="2000" dirty="0"/>
              <a:t>    An explicitly parallel execution model</a:t>
            </a:r>
          </a:p>
          <a:p>
            <a:pPr lvl="1"/>
            <a:r>
              <a:rPr lang="en-US" sz="2000" dirty="0"/>
              <a:t>    A shared address space</a:t>
            </a:r>
          </a:p>
          <a:p>
            <a:pPr lvl="1"/>
            <a:r>
              <a:rPr lang="en-US" sz="2000" dirty="0"/>
              <a:t>    Synchronization primitives and a memory consistency model</a:t>
            </a:r>
          </a:p>
          <a:p>
            <a:pPr lvl="1"/>
            <a:r>
              <a:rPr lang="en-US" sz="2000" dirty="0"/>
              <a:t>    Parallel utility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9942-AAE1-4056-BA22-F36F4BDE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609600"/>
            <a:ext cx="9144000" cy="1143000"/>
          </a:xfrm>
        </p:spPr>
        <p:txBody>
          <a:bodyPr/>
          <a:lstStyle/>
          <a:p>
            <a:r>
              <a:rPr lang="en-US" dirty="0"/>
              <a:t>Setting up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18D1-9FA2-43A7-89BC-1169AC23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343400" cy="6858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18541-CD97-455D-A861-E4EC4517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5189983" cy="3962400"/>
          </a:xfrm>
        </p:spPr>
        <p:txBody>
          <a:bodyPr>
            <a:normAutofit/>
          </a:bodyPr>
          <a:lstStyle/>
          <a:p>
            <a:r>
              <a:rPr lang="en-US" dirty="0"/>
              <a:t>download the </a:t>
            </a:r>
            <a:r>
              <a:rPr lang="en-US" dirty="0" err="1"/>
              <a:t>tarball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https://upc.lbl.gov/download/</a:t>
            </a:r>
            <a:endParaRPr lang="en-US" dirty="0"/>
          </a:p>
          <a:p>
            <a:r>
              <a:rPr lang="en-US" dirty="0"/>
              <a:t>$ ./configure --disable-NETWORK_API</a:t>
            </a:r>
          </a:p>
          <a:p>
            <a:r>
              <a:rPr lang="en-US" dirty="0"/>
              <a:t>$ </a:t>
            </a:r>
            <a:r>
              <a:rPr lang="en-US" dirty="0" err="1"/>
              <a:t>gmake</a:t>
            </a:r>
            <a:endParaRPr lang="en-US" dirty="0"/>
          </a:p>
          <a:p>
            <a:pPr lvl="1"/>
            <a:r>
              <a:rPr lang="en-US" dirty="0"/>
              <a:t>Not particularly reliable</a:t>
            </a:r>
          </a:p>
          <a:p>
            <a:r>
              <a:rPr lang="en-US" dirty="0"/>
              <a:t>$ </a:t>
            </a:r>
            <a:r>
              <a:rPr lang="en-US" dirty="0" err="1"/>
              <a:t>gmake</a:t>
            </a:r>
            <a:r>
              <a:rPr lang="en-US" dirty="0"/>
              <a:t> tests-hello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gmake</a:t>
            </a:r>
            <a:r>
              <a:rPr lang="en-US" dirty="0"/>
              <a:t> install</a:t>
            </a:r>
          </a:p>
          <a:p>
            <a:r>
              <a:rPr lang="en-US" dirty="0"/>
              <a:t>Add bin to path</a:t>
            </a:r>
          </a:p>
          <a:p>
            <a:pPr lvl="1"/>
            <a:r>
              <a:rPr lang="en-US" dirty="0"/>
              <a:t>Default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berkeley_upc</a:t>
            </a:r>
            <a:r>
              <a:rPr lang="en-US" dirty="0"/>
              <a:t>/bin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1924A-7C08-4607-99B9-6594DEEAE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840230"/>
            <a:ext cx="4343400" cy="685800"/>
          </a:xfrm>
        </p:spPr>
        <p:txBody>
          <a:bodyPr/>
          <a:lstStyle/>
          <a:p>
            <a:r>
              <a:rPr lang="en-US" dirty="0"/>
              <a:t>Compile +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78EFD-88D2-4932-B240-E6184DF7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4353" y="2514600"/>
            <a:ext cx="6099047" cy="3581401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upcc</a:t>
            </a:r>
            <a:r>
              <a:rPr lang="en-US" dirty="0"/>
              <a:t> --network=</a:t>
            </a:r>
            <a:r>
              <a:rPr lang="en-US" dirty="0" err="1"/>
              <a:t>smp</a:t>
            </a:r>
            <a:r>
              <a:rPr lang="en-US" dirty="0"/>
              <a:t> -T 4 -o hello </a:t>
            </a:r>
            <a:r>
              <a:rPr lang="en-US" dirty="0" err="1"/>
              <a:t>hello_world.upc</a:t>
            </a:r>
            <a:endParaRPr lang="en-US" dirty="0"/>
          </a:p>
          <a:p>
            <a:pPr lvl="1"/>
            <a:r>
              <a:rPr lang="en-US" dirty="0"/>
              <a:t>Set number of threads with –T flag</a:t>
            </a:r>
          </a:p>
          <a:p>
            <a:r>
              <a:rPr lang="en-US" dirty="0"/>
              <a:t>$ </a:t>
            </a:r>
            <a:r>
              <a:rPr lang="en-US" dirty="0" err="1"/>
              <a:t>upcrun</a:t>
            </a:r>
            <a:r>
              <a:rPr lang="en-US" dirty="0"/>
              <a:t> hello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60861-9384-4E63-B959-D03A35A4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58121"/>
            <a:ext cx="5753525" cy="23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5955-F505-4CB7-A77F-7E11F588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7A02-2D66-4D93-94ED-D5B49C2C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Partitioned Global Address Space Language</a:t>
            </a:r>
          </a:p>
          <a:p>
            <a:r>
              <a:rPr lang="en-US" sz="2400" dirty="0"/>
              <a:t>All threads run the entire program independently</a:t>
            </a:r>
          </a:p>
          <a:p>
            <a:r>
              <a:rPr lang="en-US" sz="2400" dirty="0"/>
              <a:t>Number of threads can be specified either at compile-time or run-time</a:t>
            </a:r>
          </a:p>
          <a:p>
            <a:pPr lvl="1"/>
            <a:r>
              <a:rPr lang="en-US" sz="2000" dirty="0"/>
              <a:t>Available as variable THREADS</a:t>
            </a:r>
          </a:p>
          <a:p>
            <a:pPr lvl="1"/>
            <a:r>
              <a:rPr lang="en-US" sz="2000" dirty="0"/>
              <a:t>MYTHREAD specifies thread index, from 0 to THREADS-1</a:t>
            </a:r>
          </a:p>
        </p:txBody>
      </p:sp>
    </p:spTree>
    <p:extLst>
      <p:ext uri="{BB962C8B-B14F-4D97-AF65-F5344CB8AC3E}">
        <p14:creationId xmlns:p14="http://schemas.microsoft.com/office/powerpoint/2010/main" val="303157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59EE-D2F5-435B-87C8-2ECE492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8AF-FE69-460C-8D17-BED2398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upc.h</a:t>
            </a:r>
            <a:r>
              <a:rPr lang="en-US" dirty="0"/>
              <a:t>&gt;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const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 from thread %d of %d\n", MYTHREAD, THREADS);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A0F947-5131-44E4-B345-30C6830A2E39}"/>
              </a:ext>
            </a:extLst>
          </p:cNvPr>
          <p:cNvSpPr txBox="1">
            <a:spLocks/>
          </p:cNvSpPr>
          <p:nvPr/>
        </p:nvSpPr>
        <p:spPr>
          <a:xfrm>
            <a:off x="1527810" y="4343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prints its thread index</a:t>
            </a:r>
          </a:p>
        </p:txBody>
      </p:sp>
    </p:spTree>
    <p:extLst>
      <p:ext uri="{BB962C8B-B14F-4D97-AF65-F5344CB8AC3E}">
        <p14:creationId xmlns:p14="http://schemas.microsoft.com/office/powerpoint/2010/main" val="38646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8337-47C2-40ED-916D-2357EE57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“shared” variables and Affinity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024FE-FED2-40BB-9F08-FBCA8162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024" y="1828800"/>
            <a:ext cx="43434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shared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9082B-DA66-4CAB-B7BE-3DB53AF5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514600"/>
            <a:ext cx="4727448" cy="3581401"/>
          </a:xfrm>
        </p:spPr>
        <p:txBody>
          <a:bodyPr>
            <a:normAutofit/>
          </a:bodyPr>
          <a:lstStyle/>
          <a:p>
            <a:r>
              <a:rPr lang="en-US" sz="2400" dirty="0"/>
              <a:t>Simply put “shared” in front of any variable declaration for all threads to have access to it</a:t>
            </a:r>
          </a:p>
          <a:p>
            <a:pPr lvl="1"/>
            <a:r>
              <a:rPr lang="en-US" sz="2000" dirty="0"/>
              <a:t>shared int Weight[NROW][NCOL];</a:t>
            </a:r>
          </a:p>
          <a:p>
            <a:r>
              <a:rPr lang="en-US" sz="2400" dirty="0"/>
              <a:t>Otherwise, the variable will be private to the specific thread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914093-F40D-4B23-82E3-59656E58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Affinity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E9D8-0C57-4DF4-861C-4F1C14EDF0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Each shared variable only has one physical location</a:t>
            </a:r>
          </a:p>
          <a:p>
            <a:r>
              <a:rPr lang="en-US" dirty="0"/>
              <a:t>By default, primitive types will physically be located in thread 0</a:t>
            </a:r>
          </a:p>
          <a:p>
            <a:pPr lvl="1"/>
            <a:r>
              <a:rPr lang="en-US" dirty="0"/>
              <a:t>Threads 1+ will have a pointer to a location in thread 0</a:t>
            </a:r>
          </a:p>
          <a:p>
            <a:r>
              <a:rPr lang="en-US" dirty="0"/>
              <a:t>Non-primitive types (e.g. arrays) are instead </a:t>
            </a:r>
            <a:r>
              <a:rPr lang="en-US" b="1" dirty="0"/>
              <a:t>spread evenly</a:t>
            </a:r>
            <a:r>
              <a:rPr lang="en-US" dirty="0"/>
              <a:t> across all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47D7-30CC-4DAB-A907-D44899C3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71-41B8-481D-B386-DDD585373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4800600" cy="44989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Shared memory management</a:t>
            </a:r>
          </a:p>
          <a:p>
            <a:pPr lvl="1"/>
            <a:r>
              <a:rPr lang="en-US" sz="2400" dirty="0" err="1"/>
              <a:t>upc_global_alloc</a:t>
            </a:r>
            <a:r>
              <a:rPr lang="en-US" sz="2400" dirty="0"/>
              <a:t>(), </a:t>
            </a:r>
            <a:r>
              <a:rPr lang="en-US" sz="2400" dirty="0" err="1"/>
              <a:t>upc_free</a:t>
            </a:r>
            <a:r>
              <a:rPr lang="en-US" sz="2400" dirty="0"/>
              <a:t>()</a:t>
            </a:r>
          </a:p>
          <a:p>
            <a:pPr lvl="2"/>
            <a:r>
              <a:rPr lang="en-US" sz="2000" dirty="0"/>
              <a:t>Called by 1 thread, all have access</a:t>
            </a:r>
          </a:p>
          <a:p>
            <a:pPr lvl="1"/>
            <a:r>
              <a:rPr lang="en-US" sz="2400" dirty="0" err="1"/>
              <a:t>upc_all_alloc</a:t>
            </a:r>
            <a:r>
              <a:rPr lang="en-US" sz="2400" dirty="0"/>
              <a:t>(), </a:t>
            </a:r>
          </a:p>
          <a:p>
            <a:pPr lvl="2"/>
            <a:r>
              <a:rPr lang="en-US" sz="2000" dirty="0"/>
              <a:t>Called by all functions, but they all point to the same space in memory</a:t>
            </a:r>
          </a:p>
          <a:p>
            <a:r>
              <a:rPr lang="en-US" sz="2800" dirty="0"/>
              <a:t>#include &lt;</a:t>
            </a:r>
            <a:r>
              <a:rPr lang="en-US" sz="2800" dirty="0" err="1"/>
              <a:t>upc.h</a:t>
            </a:r>
            <a:r>
              <a:rPr lang="en-US" sz="2800" dirty="0"/>
              <a:t>&gt;</a:t>
            </a:r>
          </a:p>
          <a:p>
            <a:pPr lvl="1"/>
            <a:r>
              <a:rPr lang="en-US" sz="2400" dirty="0"/>
              <a:t>#include &lt;</a:t>
            </a:r>
            <a:r>
              <a:rPr lang="en-US" sz="2400" dirty="0" err="1"/>
              <a:t>upc_strict.h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#include &lt;</a:t>
            </a:r>
            <a:r>
              <a:rPr lang="en-US" sz="2400" dirty="0" err="1"/>
              <a:t>upc_relaxed.h</a:t>
            </a:r>
            <a:r>
              <a:rPr lang="en-US" sz="2400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82190-8E20-4B74-93F3-CC92BF0A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724400" cy="44989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Synchronization</a:t>
            </a:r>
          </a:p>
          <a:p>
            <a:pPr lvl="1"/>
            <a:r>
              <a:rPr lang="en-US" sz="2400" b="1" dirty="0" err="1"/>
              <a:t>upc_barrier</a:t>
            </a:r>
            <a:r>
              <a:rPr lang="en-US" sz="2400" b="1" dirty="0"/>
              <a:t>;</a:t>
            </a:r>
          </a:p>
          <a:p>
            <a:pPr lvl="1"/>
            <a:r>
              <a:rPr lang="en-US" sz="2400" dirty="0" err="1"/>
              <a:t>upc_notify</a:t>
            </a:r>
            <a:r>
              <a:rPr lang="en-US" sz="2400" dirty="0"/>
              <a:t> &amp; </a:t>
            </a:r>
            <a:r>
              <a:rPr lang="en-US" sz="2400" dirty="0" err="1"/>
              <a:t>upc_wait</a:t>
            </a:r>
            <a:endParaRPr lang="en-US" sz="2400" dirty="0"/>
          </a:p>
          <a:p>
            <a:r>
              <a:rPr lang="en-US" sz="2800" dirty="0"/>
              <a:t>Locks</a:t>
            </a:r>
          </a:p>
          <a:p>
            <a:pPr lvl="1"/>
            <a:r>
              <a:rPr lang="en-US" sz="2400" dirty="0" err="1"/>
              <a:t>upc_lock</a:t>
            </a:r>
            <a:r>
              <a:rPr lang="en-US" sz="2400" dirty="0"/>
              <a:t>() &amp; </a:t>
            </a:r>
            <a:r>
              <a:rPr lang="en-US" sz="2400" dirty="0" err="1"/>
              <a:t>upc_unlock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*</a:t>
            </a:r>
            <a:r>
              <a:rPr lang="en-US" sz="2400" dirty="0" err="1"/>
              <a:t>upc_global_lock_alloc</a:t>
            </a:r>
            <a:r>
              <a:rPr lang="en-US" sz="2400" dirty="0"/>
              <a:t>(void);</a:t>
            </a:r>
          </a:p>
          <a:p>
            <a:pPr lvl="2"/>
            <a:r>
              <a:rPr lang="en-US" sz="2000" dirty="0"/>
              <a:t>1 lock, pointer to 1 thread</a:t>
            </a:r>
          </a:p>
          <a:p>
            <a:pPr lvl="1"/>
            <a:r>
              <a:rPr lang="en-US" sz="2400" dirty="0"/>
              <a:t>*</a:t>
            </a:r>
            <a:r>
              <a:rPr lang="en-US" sz="2400" dirty="0" err="1"/>
              <a:t>upc_all_lock_alloc</a:t>
            </a:r>
            <a:r>
              <a:rPr lang="en-US" sz="2400" dirty="0"/>
              <a:t>(void);</a:t>
            </a:r>
          </a:p>
          <a:p>
            <a:pPr lvl="2"/>
            <a:r>
              <a:rPr lang="en-US" sz="2000" dirty="0"/>
              <a:t>1  lock, pointer to all threads</a:t>
            </a:r>
          </a:p>
        </p:txBody>
      </p:sp>
    </p:spTree>
    <p:extLst>
      <p:ext uri="{BB962C8B-B14F-4D97-AF65-F5344CB8AC3E}">
        <p14:creationId xmlns:p14="http://schemas.microsoft.com/office/powerpoint/2010/main" val="329524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778D-9A21-479F-9AEE-D513CC6F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upc_forall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56433A-45D3-4160-880D-4CC9394B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864836"/>
            <a:ext cx="4343400" cy="968107"/>
          </a:xfr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C50B55C-7FFC-4515-AD3F-F8BAEBA1A11E}"/>
              </a:ext>
            </a:extLst>
          </p:cNvPr>
          <p:cNvSpPr/>
          <p:nvPr/>
        </p:nvSpPr>
        <p:spPr>
          <a:xfrm>
            <a:off x="8610600" y="3077837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389B6978-B3C5-42C0-9CA1-321460A93EA4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518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a normal for loop, except the 4</a:t>
            </a:r>
            <a:r>
              <a:rPr lang="en-US" baseline="30000" dirty="0"/>
              <a:t>th</a:t>
            </a:r>
            <a:r>
              <a:rPr lang="en-US" dirty="0"/>
              <a:t> input decides how to split the work among the threads</a:t>
            </a:r>
          </a:p>
          <a:p>
            <a:r>
              <a:rPr lang="en-US" dirty="0"/>
              <a:t>Can also use the location of a variable to increase efficiency</a:t>
            </a:r>
          </a:p>
          <a:p>
            <a:pPr lvl="1"/>
            <a:r>
              <a:rPr lang="en-US" dirty="0"/>
              <a:t>&amp; </a:t>
            </a:r>
            <a:r>
              <a:rPr lang="en-US" dirty="0" err="1"/>
              <a:t>outputArrayC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EF508B-D44E-413A-A4D1-378E1E4A60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36" y="4313331"/>
            <a:ext cx="4343400" cy="1507415"/>
          </a:xfr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CE77F98-F237-45FF-AB4B-99E5F99E483F}"/>
              </a:ext>
            </a:extLst>
          </p:cNvPr>
          <p:cNvSpPr/>
          <p:nvPr/>
        </p:nvSpPr>
        <p:spPr>
          <a:xfrm>
            <a:off x="10591800" y="1864836"/>
            <a:ext cx="381000" cy="344964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78A9D-195A-48C9-9124-95F1303075E9}"/>
              </a:ext>
            </a:extLst>
          </p:cNvPr>
          <p:cNvSpPr/>
          <p:nvPr/>
        </p:nvSpPr>
        <p:spPr>
          <a:xfrm>
            <a:off x="9281160" y="4617720"/>
            <a:ext cx="381000" cy="344964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9479-AB28-4E25-AA81-9B6F4C91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448800" cy="1143000"/>
          </a:xfrm>
        </p:spPr>
        <p:txBody>
          <a:bodyPr/>
          <a:lstStyle/>
          <a:p>
            <a:r>
              <a:rPr lang="en-US" dirty="0"/>
              <a:t>First Attempt at Matrix Multiplication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3062B-3E4A-40D9-84F5-A59AAD4DB2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18" y="2085856"/>
            <a:ext cx="3315163" cy="16956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902D69-1F0A-4D80-84A8-67E8AA0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67200"/>
            <a:ext cx="4343400" cy="1379668"/>
          </a:xfr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ADA0F42-7ABC-4672-A94C-068B014B561D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518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 all matrices</a:t>
            </a:r>
          </a:p>
          <a:p>
            <a:r>
              <a:rPr lang="en-US" dirty="0"/>
              <a:t>Used </a:t>
            </a:r>
            <a:r>
              <a:rPr lang="en-US" dirty="0" err="1"/>
              <a:t>upc_forall</a:t>
            </a:r>
            <a:r>
              <a:rPr lang="en-US" dirty="0"/>
              <a:t> to divide work evenly among threads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EC01FD-89C4-4E00-A7FB-68FC2BBCCDA1}"/>
              </a:ext>
            </a:extLst>
          </p:cNvPr>
          <p:cNvSpPr txBox="1">
            <a:spLocks/>
          </p:cNvSpPr>
          <p:nvPr/>
        </p:nvSpPr>
        <p:spPr>
          <a:xfrm>
            <a:off x="1371600" y="5076943"/>
            <a:ext cx="9448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…did it work?</a:t>
            </a:r>
          </a:p>
        </p:txBody>
      </p:sp>
    </p:spTree>
    <p:extLst>
      <p:ext uri="{BB962C8B-B14F-4D97-AF65-F5344CB8AC3E}">
        <p14:creationId xmlns:p14="http://schemas.microsoft.com/office/powerpoint/2010/main" val="28960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{008BF1C7-120F-40A7-BEA1-664D569C9413}tf02901026_win32</Template>
  <TotalTime>182</TotalTime>
  <Words>799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UPC</vt:lpstr>
      <vt:lpstr>UPC History</vt:lpstr>
      <vt:lpstr>Setting up Workflow</vt:lpstr>
      <vt:lpstr>UPC Execution Model</vt:lpstr>
      <vt:lpstr>Hello world</vt:lpstr>
      <vt:lpstr>“shared” variables and Affinity</vt:lpstr>
      <vt:lpstr>Miscellaneous</vt:lpstr>
      <vt:lpstr>upc_forall</vt:lpstr>
      <vt:lpstr>First Attempt at Matrix Multiplication</vt:lpstr>
      <vt:lpstr>…the runtime actually increased</vt:lpstr>
      <vt:lpstr>What was Happening?</vt:lpstr>
      <vt:lpstr>Types of Blocking</vt:lpstr>
      <vt:lpstr>Updating Matrix Multiplication</vt:lpstr>
      <vt:lpstr>Massive improvement</vt:lpstr>
      <vt:lpstr>Compared to pthreads</vt:lpstr>
      <vt:lpstr>UPC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</dc:title>
  <dc:creator>Adam</dc:creator>
  <cp:lastModifiedBy>Adam</cp:lastModifiedBy>
  <cp:revision>22</cp:revision>
  <dcterms:created xsi:type="dcterms:W3CDTF">2021-04-18T22:42:32Z</dcterms:created>
  <dcterms:modified xsi:type="dcterms:W3CDTF">2021-04-19T01:45:27Z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