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4" roundtripDataSignature="AMtx7mhOrnVBLrcKIPfssFtccD2/DE6g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59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59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59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59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5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1" name="Google Shape;8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1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71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7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7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2" name="Google Shape;92;p7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5" name="Google Shape;95;p7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7" name="Google Shape;97;p7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8" name="Google Shape;98;p7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9" name="Google Shape;99;p7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72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1" name="Google Shape;101;p7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3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7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4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4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7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8" name="Google Shape;128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6" name="Google Shape;36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5"/>
          <p:cNvSpPr txBox="1"/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2" type="sldNum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7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6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67"/>
          <p:cNvSpPr txBox="1"/>
          <p:nvPr>
            <p:ph idx="12" type="sldNum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>
  <p:cSld name="Nagłówek sekcji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9" name="Google Shape;59;p68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" name="Google Shape;60;p68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9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7" name="Google Shape;6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7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5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5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5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1" i="0" sz="41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Char char="🞂"/>
              <a:defRPr i="0" sz="2700" u="none" cap="none" strike="noStrike">
                <a:solidFill>
                  <a:schemeClr val="dk1"/>
                </a:solidFill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◦"/>
              <a:defRPr i="0" sz="2300" u="none" cap="none" strike="noStrike">
                <a:solidFill>
                  <a:schemeClr val="dk1"/>
                </a:solidFill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  <a:defRPr i="0" sz="2100" u="none" cap="none" strike="noStrike">
                <a:solidFill>
                  <a:schemeClr val="dk1"/>
                </a:solidFill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  <a:defRPr i="0" sz="1900" u="none" cap="none" strike="noStrike">
                <a:solidFill>
                  <a:schemeClr val="dk1"/>
                </a:solidFill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i="0" sz="18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i="0" sz="1800" u="none" cap="none" strike="noStrike">
                <a:solidFill>
                  <a:schemeClr val="dk1"/>
                </a:solidFill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i="0" sz="1600" u="none" cap="none" strike="noStrike">
                <a:solidFill>
                  <a:schemeClr val="dk1"/>
                </a:solidFill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i="0" sz="1600" u="none" cap="none" strike="noStrike">
                <a:solidFill>
                  <a:schemeClr val="dk1"/>
                </a:solidFill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i="0" sz="16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5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5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5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7" name="Google Shape;117;p6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18" name="Google Shape;118;p6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6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1" name="Google Shape;121;p6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2" name="Google Shape;122;p6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3" name="Google Shape;123;p6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fd.uci.edu/~gohlke/pythonlib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mysql.com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.mysql.com/downloads/connector/python/" TargetMode="External"/><Relationship Id="rId4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1" Type="http://schemas.openxmlformats.org/officeDocument/2006/relationships/hyperlink" Target="https://sekurak.pl/unpickle-deserializacja-w-pythonie-i-zdalne-wykonywanie-kodu/" TargetMode="External"/><Relationship Id="rId10" Type="http://schemas.openxmlformats.org/officeDocument/2006/relationships/hyperlink" Target="https://techwithtim.net/tutorials/socket-programming/" TargetMode="External"/><Relationship Id="rId13" Type="http://schemas.openxmlformats.org/officeDocument/2006/relationships/hyperlink" Target="http://blog.gruszka.info/2017/10/10/programowanie-asynchroniczne-w-pythonie-asyncio/" TargetMode="External"/><Relationship Id="rId12" Type="http://schemas.openxmlformats.org/officeDocument/2006/relationships/hyperlink" Target="https://realpython.com/python-sockets/#socket-api-over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l.wikipedia.org/wiki/Pygame" TargetMode="External"/><Relationship Id="rId4" Type="http://schemas.openxmlformats.org/officeDocument/2006/relationships/hyperlink" Target="https://python101.readthedocs.io/pl/latest/pygame/" TargetMode="External"/><Relationship Id="rId9" Type="http://schemas.openxmlformats.org/officeDocument/2006/relationships/hyperlink" Target="https://tomaszkrawczyk.staff.tcs.uj.edu.pl/psk/materialy/net-python/menu.html" TargetMode="External"/><Relationship Id="rId15" Type="http://schemas.openxmlformats.org/officeDocument/2006/relationships/hyperlink" Target="https://encyklopedia.pwn.pl/haslo/baza-danych;3875256.html" TargetMode="External"/><Relationship Id="rId14" Type="http://schemas.openxmlformats.org/officeDocument/2006/relationships/hyperlink" Target="https://pl.wikipedia.org/wiki/Baza_danych" TargetMode="External"/><Relationship Id="rId17" Type="http://schemas.openxmlformats.org/officeDocument/2006/relationships/hyperlink" Target="https://www.w3schools.com/python/" TargetMode="External"/><Relationship Id="rId16" Type="http://schemas.openxmlformats.org/officeDocument/2006/relationships/hyperlink" Target="http://www.glowacki.p9.pl/nowa_strona/strony/niedatowane/kurs_mysql/" TargetMode="External"/><Relationship Id="rId5" Type="http://schemas.openxmlformats.org/officeDocument/2006/relationships/hyperlink" Target="https://rk.edu.pl/pl/python-i-programowanie-sieciowe/" TargetMode="External"/><Relationship Id="rId6" Type="http://schemas.openxmlformats.org/officeDocument/2006/relationships/hyperlink" Target="https://sekurak.pl/tworzenie-narzedzi-sieciowych-w-pythonie-z-uzyciem-socketow/" TargetMode="External"/><Relationship Id="rId7" Type="http://schemas.openxmlformats.org/officeDocument/2006/relationships/hyperlink" Target="https://pl.python.org/view/artykuly/LM4.pdf" TargetMode="External"/><Relationship Id="rId8" Type="http://schemas.openxmlformats.org/officeDocument/2006/relationships/hyperlink" Target="http://db.fizyka.pw.edu.pl/sk_20/zaj4/pyt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Lucida Sans"/>
              <a:buNone/>
            </a:pPr>
            <a:r>
              <a:rPr lang="pl-PL" sz="4320"/>
              <a:t>Przykład komunikacji klient – serwer </a:t>
            </a:r>
            <a:br>
              <a:rPr lang="pl-PL" sz="4320"/>
            </a:br>
            <a:r>
              <a:rPr lang="pl-PL" sz="4320"/>
              <a:t>w pythonie</a:t>
            </a:r>
            <a:endParaRPr sz="4320"/>
          </a:p>
        </p:txBody>
      </p:sp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pl-PL"/>
              <a:t>Michura Artur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pl-PL"/>
              <a:t>Mateusz Brzeżycki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rPr lang="pl-PL" sz="3200"/>
              <a:t>Moduł Pythona "socket" daje nam bezpośredni dostęp do standardowego interfejsu BSD dla gniazd, który wykorzystywany jest w większości współczesnych systemów operacyjnych.</a:t>
            </a:r>
            <a:endParaRPr/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Moduł SOCKET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179512" y="14127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pl-PL"/>
              <a:t>AF_UNIX</a:t>
            </a:r>
            <a:r>
              <a:rPr lang="pl-PL"/>
              <a:t>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pl-PL"/>
              <a:t>AF_INET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pl-PL"/>
              <a:t>AF_INET6</a:t>
            </a:r>
            <a:r>
              <a:rPr lang="pl-PL"/>
              <a:t> </a:t>
            </a:r>
            <a:endParaRPr/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pl-PL" sz="3690"/>
              <a:t>Rodzaje gniazd na podstawie  interfejsu bsd</a:t>
            </a:r>
            <a:endParaRPr sz="36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socket()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bind()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listen()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accept()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connect()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send()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recv()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close()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pl-PL" sz="3690"/>
              <a:t>Najważniejsze funkcje z modułu Socket</a:t>
            </a:r>
            <a:endParaRPr sz="36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Stworzyć gniazdo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Przypisać gniazdo do adresu IP i portu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Nasłuchiwać nadchodzących połączeń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Oczekiwać klientów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Zaakceptować klienta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Wysyłać i odbierać dane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Stworzenie serwera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855" lvl="0" marL="365760" rtl="0" algn="l">
              <a:spcBef>
                <a:spcPts val="0"/>
              </a:spcBef>
              <a:spcAft>
                <a:spcPts val="0"/>
              </a:spcAft>
              <a:buSzPts val="2176"/>
              <a:buFont typeface="Lucida Sans"/>
              <a:buNone/>
            </a:pPr>
            <a:r>
              <a:t/>
            </a:r>
            <a:endParaRPr sz="32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Stworzyć gniazdo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Połączyć się z serwerem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Font typeface="Lucida Sans"/>
              <a:buAutoNum type="arabicPeriod"/>
            </a:pPr>
            <a:r>
              <a:rPr lang="pl-PL" sz="3200"/>
              <a:t>Wysyłać i odbierać dane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Stworzenie klienta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332656"/>
            <a:ext cx="5040313" cy="567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730825" y="6188900"/>
            <a:ext cx="76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85">
                <a:solidFill>
                  <a:schemeClr val="hlink"/>
                </a:solidFill>
              </a:rPr>
              <a:t>Źródło: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85" u="sng">
                <a:solidFill>
                  <a:schemeClr val="hlink"/>
                </a:solidFill>
              </a:rPr>
              <a:t>https://commons.wikimedia.org/wiki/File:InternetSocketBasicDiagram_zhtw.png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10064" l="24097" r="28707" t="13670"/>
          <a:stretch/>
        </p:blipFill>
        <p:spPr>
          <a:xfrm>
            <a:off x="1691680" y="1086517"/>
            <a:ext cx="5616624" cy="567258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ECHO SERWER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20328" l="24722" r="34394" t="13823"/>
          <a:stretch/>
        </p:blipFill>
        <p:spPr>
          <a:xfrm>
            <a:off x="1794241" y="908720"/>
            <a:ext cx="5658077" cy="56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pl-PL"/>
              <a:t> </a:t>
            </a:r>
            <a:endParaRPr/>
          </a:p>
        </p:txBody>
      </p:sp>
      <p:sp>
        <p:nvSpPr>
          <p:cNvPr id="231" name="Google Shape;231;p17"/>
          <p:cNvSpPr txBox="1"/>
          <p:nvPr>
            <p:ph type="title"/>
          </p:nvPr>
        </p:nvSpPr>
        <p:spPr>
          <a:xfrm>
            <a:off x="539552" y="116632"/>
            <a:ext cx="7924800" cy="72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Echo client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rtur\Downloads\Zrzut ekranu (160).png" id="236" name="Google Shape;236;p18"/>
          <p:cNvPicPr preferRelativeResize="0"/>
          <p:nvPr/>
        </p:nvPicPr>
        <p:blipFill rotWithShape="1">
          <a:blip r:embed="rId3">
            <a:alphaModFix/>
          </a:blip>
          <a:srcRect b="4963" l="5004" r="51554" t="69053"/>
          <a:stretch/>
        </p:blipFill>
        <p:spPr>
          <a:xfrm>
            <a:off x="130006" y="1973461"/>
            <a:ext cx="898917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Ważne!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179512" y="2357250"/>
            <a:ext cx="89644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solidFill>
                  <a:schemeClr val="lt1"/>
                </a:solidFill>
              </a:rPr>
              <a:t>Problem z poprawnym działaniem gniazd może być spowodowany  zainstalowanym firewall na komputerze. Dlatego najlepiej wyłączyć wszystkie zapory ogniowe na czas trwania laboratorium</a:t>
            </a:r>
            <a:r>
              <a:rPr lang="pl-PL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lang="pl-PL" sz="3200"/>
              <a:t>Pygame – to stworzona przez Pete Shinnersa biblioteka przeznaczona do tworzenia gier komputerowych oraz aplikacji multimedialnych w języku Python.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Char char="🞂"/>
            </a:pPr>
            <a:r>
              <a:rPr lang="pl-PL" sz="3200"/>
              <a:t>Biblioteka Pygame stanowi wolne oprogramowanie i jest dystrybuowana na zasadach licencji LGPL.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40" name="Google Shape;14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Biblioteka pygame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1" lvl="0" marL="365760" rtl="0" algn="l">
              <a:spcBef>
                <a:spcPts val="0"/>
              </a:spcBef>
              <a:spcAft>
                <a:spcPts val="0"/>
              </a:spcAft>
              <a:buSzPts val="1635"/>
              <a:buChar char="🞂"/>
            </a:pPr>
            <a:r>
              <a:rPr lang="pl-PL" sz="2405"/>
              <a:t>Na poprzednich slajdach przedstawiliśmy bardzo uproszczony model komunikacji pomiędzy serwerem a klientem. Największym ograniczeniem jakie posiadała tamten model było to, że był w stanie obsługiwać tylko jednego klienta.</a:t>
            </a:r>
            <a:endParaRPr/>
          </a:p>
          <a:p>
            <a:pPr indent="-256031" lvl="0" marL="365760" rtl="0" algn="l">
              <a:spcBef>
                <a:spcPts val="400"/>
              </a:spcBef>
              <a:spcAft>
                <a:spcPts val="0"/>
              </a:spcAft>
              <a:buSzPts val="1635"/>
              <a:buChar char="🞂"/>
            </a:pPr>
            <a:r>
              <a:rPr lang="pl-PL" sz="2405"/>
              <a:t>Istnieje wiele sposobów na poradzenie sobie z tym problem. Najpopularniejszymi rozwiązaniami są:</a:t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ts val="2405"/>
              <a:buChar char="◦"/>
            </a:pPr>
            <a:r>
              <a:rPr lang="pl-PL" sz="2405"/>
              <a:t>Moduł SELECT</a:t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ts val="2405"/>
              <a:buChar char="◦"/>
            </a:pPr>
            <a:r>
              <a:rPr lang="pl-PL" sz="2405"/>
              <a:t>Użycie wątków</a:t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ts val="2405"/>
              <a:buChar char="◦"/>
            </a:pPr>
            <a:r>
              <a:rPr lang="pl-PL" sz="2405"/>
              <a:t>Zastosowanie asynchronicznych operacji wejścia/wyjścia wykorzystując moduł asyncio</a:t>
            </a:r>
            <a:endParaRPr sz="2405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</p:txBody>
      </p:sp>
      <p:sp>
        <p:nvSpPr>
          <p:cNvPr id="248" name="Google Shape;2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pl-PL" sz="3690"/>
              <a:t>Zarządzanie wieloma połączeniami</a:t>
            </a:r>
            <a:endParaRPr sz="36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Moduł "select" umożliwia aplikacji na oczekiwanie danych z różnych gniazd w tym samym czasie. Oznacza to że serwer używający tego modułu może obsługiwać wielu klientów na raz, jednakże nie używa on wątków.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Metoda "select()" używa składni:select(input,output,exception[,timeout])</a:t>
            </a:r>
            <a:endParaRPr/>
          </a:p>
        </p:txBody>
      </p:sp>
      <p:sp>
        <p:nvSpPr>
          <p:cNvPr id="254" name="Google Shape;25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Moduł select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pl-PL"/>
              <a:t>Zanim zaczniemy wprowadzę kilka pojęć: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korutyna/współprogram (ang. coroutine)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cooperative coroutine scheduler (pętla zdarzeń)</a:t>
            </a:r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pl-PL" sz="3690"/>
              <a:t>Moduł asyncio – kluczowe pojęcia</a:t>
            </a:r>
            <a:endParaRPr sz="369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3"/>
              <a:buChar char="🞂"/>
            </a:pPr>
            <a:r>
              <a:rPr lang="pl-PL" sz="2092"/>
              <a:t>Słowa kluczowe async i await są głównymi elementami programowania asynchronicznego w Pythonie</a:t>
            </a:r>
            <a:endParaRPr sz="209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lang="pl-PL" sz="2092"/>
              <a:t>Punkty wstrzymania i wznowienia definiujemy przy pomocy słowa kluczowego „await” – w ten sposób możemy uruchomić korutynę. Korutyna, którą chcemy uruchomić przekazywana jest do schedulera gdzie umieszczana jest na liście korutyn do uruchomienia.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lang="pl-PL" sz="2092"/>
              <a:t>Scheduler sprawdza czy jest jakaś korutyna, która oczekuje na uruchomienie i dlaczego: np. nowe dane z sieci, pobrane dane z bazy, etc. Na tej podstawie wybiera jedną z korutyn i wznawia jej wykonywanie.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lang="pl-PL" sz="2092"/>
              <a:t>Korutyny definiujemy przy pomocy słowa kluczowego async. Funkcje zdefiniowane przy pomocy async podczas wywołania nie rozpoczynają wykonania swojego kodu, a zwracają specjalny obiekty korutyny. Korutyna nie robi nic, póki jej wykonanie nie zostanie zgłoszone do schedulera.</a:t>
            </a:r>
            <a:endParaRPr/>
          </a:p>
          <a:p>
            <a:pPr indent="-165699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/>
          </a:p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Moduł asyncio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9046" l="26190" r="53248" t="11039"/>
          <a:stretch/>
        </p:blipFill>
        <p:spPr>
          <a:xfrm>
            <a:off x="611560" y="1772816"/>
            <a:ext cx="7416824" cy="448913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Moduł asyncio - przykład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pl-PL" sz="2800"/>
              <a:t>Moduł "threading" udostępnia wysokopoziomowy interfejs wątków. Serwer bez wątków może obsługiwać jednocześnie jednego klienta, a reszta musi czekać. W przypadku zastosowania wątków serwer może obsługiwać wielu klientów jednocześnie, co znacznie zwiększa wydajność.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pl-PL" sz="2800"/>
              <a:t>W naszym projekcie zastosowaliśmy właśnie metodę opartą na wątkach, dlatego teraz nie będziemy jej dokładnie omawiać i zrobimy to w dalszej części</a:t>
            </a:r>
            <a:endParaRPr sz="2800"/>
          </a:p>
        </p:txBody>
      </p:sp>
      <p:sp>
        <p:nvSpPr>
          <p:cNvPr id="278" name="Google Shape;27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Moduł Threading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pl-PL" sz="3200"/>
              <a:t>W Pythonie do serializacji/deserializacji danych najczęściej używany jest moduł pickle. Serializację wykonuje się z użyciem metody pickle.dumps, zaś deserializację metodą pickle.loads.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rPr lang="pl-PL" sz="3200"/>
              <a:t>Niefiltrowane pickle.loads() praktycznie gwarantuje zdalne wykonywanie kodu w aplikacji.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pl-PL" sz="3690"/>
              <a:t>	</a:t>
            </a:r>
            <a:r>
              <a:rPr b="1" lang="pl-PL" sz="3690"/>
              <a:t>(De)serializacja w Pythonie</a:t>
            </a:r>
            <a:br>
              <a:rPr b="1" lang="pl-PL" sz="3690"/>
            </a:br>
            <a:endParaRPr sz="369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5109" l="25290" r="34486" t="14790"/>
          <a:stretch/>
        </p:blipFill>
        <p:spPr>
          <a:xfrm>
            <a:off x="433267" y="3933056"/>
            <a:ext cx="7913300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Przykład użycia Pickle</a:t>
            </a:r>
            <a:endParaRPr/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4">
            <a:alphaModFix/>
          </a:blip>
          <a:srcRect b="76150" l="25843" r="40044" t="14153"/>
          <a:stretch/>
        </p:blipFill>
        <p:spPr>
          <a:xfrm>
            <a:off x="358803" y="1734378"/>
            <a:ext cx="7700731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90"/>
              <a:buFont typeface="Lucida Sans"/>
              <a:buNone/>
            </a:pPr>
            <a:r>
              <a:rPr lang="pl-PL" sz="3690">
                <a:latin typeface="Arial"/>
                <a:ea typeface="Arial"/>
                <a:cs typeface="Arial"/>
                <a:sym typeface="Arial"/>
              </a:rPr>
              <a:t>Teraz przejdziemy do naszego programu</a:t>
            </a:r>
            <a:endParaRPr sz="369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11411" l="10597" r="13559" t="0"/>
          <a:stretch/>
        </p:blipFill>
        <p:spPr>
          <a:xfrm>
            <a:off x="185117" y="2348881"/>
            <a:ext cx="3945538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8"/>
          <p:cNvPicPr preferRelativeResize="0"/>
          <p:nvPr/>
        </p:nvPicPr>
        <p:blipFill rotWithShape="1">
          <a:blip r:embed="rId4">
            <a:alphaModFix/>
          </a:blip>
          <a:srcRect b="7599" l="10823" r="13334" t="16"/>
          <a:stretch/>
        </p:blipFill>
        <p:spPr>
          <a:xfrm>
            <a:off x="4644008" y="2348881"/>
            <a:ext cx="3816424" cy="290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 b="21177" l="25280" r="34496" t="20640"/>
          <a:stretch/>
        </p:blipFill>
        <p:spPr>
          <a:xfrm>
            <a:off x="1187624" y="332655"/>
            <a:ext cx="6843656" cy="614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609600" y="1600200"/>
            <a:ext cx="79248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pl-PL" sz="1800"/>
              <a:t>W edytorze PyCharm wystarczy zaimportować moduł pygame i go zainstalować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pl-PL" sz="1800"/>
              <a:t>W systemach opartych na </a:t>
            </a:r>
            <a:r>
              <a:rPr i="1" lang="pl-PL" sz="1800"/>
              <a:t>Debianie</a:t>
            </a:r>
            <a:r>
              <a:rPr lang="pl-PL" sz="1800"/>
              <a:t> wydajemy polecenia w terminalu: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pl-PL" sz="1800"/>
              <a:t>	~$ sudo apt update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pl-PL" sz="1800"/>
              <a:t>	~$ sudo apt install python3-pip python3-venv git sqlite3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pl-PL" sz="1800"/>
              <a:t> 	~$ sudo pip3 install virtualenv</a:t>
            </a:r>
            <a:endParaRPr sz="18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pl-PL" sz="1800"/>
              <a:t>W systemach opartych na </a:t>
            </a:r>
            <a:r>
              <a:rPr i="1" lang="pl-PL" sz="1800"/>
              <a:t>Arch Linuksie</a:t>
            </a:r>
            <a:r>
              <a:rPr lang="pl-PL" sz="180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pl-PL" sz="1800"/>
              <a:t>	~$ sudo pacman -Syyu ~$ sudo pacman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pl-PL" sz="1800"/>
              <a:t>	-S python-pip python-virtualenv git sqlite</a:t>
            </a:r>
            <a:endParaRPr sz="18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pl-PL" sz="1800"/>
              <a:t>W przypadku wersji 64-bitowej systemu Windows wejdź na stronę </a:t>
            </a:r>
            <a:r>
              <a:rPr lang="pl-PL" sz="1800" u="sng">
                <a:solidFill>
                  <a:schemeClr val="hlink"/>
                </a:solidFill>
                <a:hlinkClick r:id="rId3"/>
              </a:rPr>
              <a:t>http://www.lfd.uci.edu/~gohlke/pythonlibs</a:t>
            </a:r>
            <a:r>
              <a:rPr lang="pl-PL" sz="1800"/>
              <a:t> i pobierz pakiet pygame‑1.9.3‑cp36‑cp36m‑win_amd64.whl (dla Pythona 3.6). Następnie otwieramy terminal w katalogu z zapisanym pakietem i wydajemy polecenie: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pl-PL" sz="1800"/>
              <a:t>	pip install pygame-1.9.2b1-cp27-cp27m-win_amd64.whl</a:t>
            </a:r>
            <a:endParaRPr/>
          </a:p>
          <a:p>
            <a:pPr indent="-139446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Instalacja pygame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b="38951" l="25195" r="14632" t="19810"/>
          <a:stretch/>
        </p:blipFill>
        <p:spPr>
          <a:xfrm>
            <a:off x="467544" y="1628800"/>
            <a:ext cx="8253352" cy="3535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38810" l="25506" r="32973" t="29173"/>
          <a:stretch/>
        </p:blipFill>
        <p:spPr>
          <a:xfrm>
            <a:off x="467544" y="1268760"/>
            <a:ext cx="7612159" cy="36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10529" l="25291" r="10234" t="10933"/>
          <a:stretch/>
        </p:blipFill>
        <p:spPr>
          <a:xfrm>
            <a:off x="467544" y="260647"/>
            <a:ext cx="8330559" cy="634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 b="9811" l="26146" r="23874" t="36696"/>
          <a:stretch/>
        </p:blipFill>
        <p:spPr>
          <a:xfrm>
            <a:off x="467544" y="548680"/>
            <a:ext cx="8341487" cy="557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 rotWithShape="1">
          <a:blip r:embed="rId3">
            <a:alphaModFix/>
          </a:blip>
          <a:srcRect b="38216" l="25310" r="24955" t="10389"/>
          <a:stretch/>
        </p:blipFill>
        <p:spPr>
          <a:xfrm>
            <a:off x="323528" y="620688"/>
            <a:ext cx="8071878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 b="13283" l="25281" r="30996" t="19893"/>
          <a:stretch/>
        </p:blipFill>
        <p:spPr>
          <a:xfrm>
            <a:off x="1043608" y="188640"/>
            <a:ext cx="6448653" cy="615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6"/>
          <p:cNvPicPr preferRelativeResize="0"/>
          <p:nvPr/>
        </p:nvPicPr>
        <p:blipFill rotWithShape="1">
          <a:blip r:embed="rId3">
            <a:alphaModFix/>
          </a:blip>
          <a:srcRect b="10804" l="27100" r="21904" t="13991"/>
          <a:stretch/>
        </p:blipFill>
        <p:spPr>
          <a:xfrm>
            <a:off x="922716" y="116632"/>
            <a:ext cx="6994567" cy="644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pl-PL" sz="4200"/>
              <a:t>Wstęp teoretyczny do baz danych</a:t>
            </a:r>
            <a:endParaRPr sz="4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Pojęcie bazy danych</a:t>
            </a:r>
            <a:endParaRPr sz="4000"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pl-PL" sz="2600"/>
              <a:t>Ogólnie - zbiór danych zapisanych zgodnie z określonymi regułami.</a:t>
            </a:r>
            <a:endParaRPr sz="26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pl-PL" sz="2600"/>
              <a:t>W naszym przypadku - zbiór wzajemnie powiązanych danych, przechowywanych w pamięci komputerów i wykorzystywanych przez programy użytkowe instytucji lub organizacji wraz z oprogramowaniem umożliwiającym definiowanie, wykorzystywanie i modyfikowanie tych danych.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Rodzaje baz danych</a:t>
            </a:r>
            <a:endParaRPr sz="4000"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1596700" y="1880467"/>
            <a:ext cx="2715000" cy="4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l-PL" sz="2500"/>
              <a:t>Bazy proste:</a:t>
            </a:r>
            <a:endParaRPr sz="25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pl-PL" sz="2100"/>
              <a:t>kartotekowe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-PL" sz="2100"/>
              <a:t>hierarchiczne</a:t>
            </a:r>
            <a:endParaRPr sz="2100"/>
          </a:p>
        </p:txBody>
      </p:sp>
      <p:sp>
        <p:nvSpPr>
          <p:cNvPr id="356" name="Google Shape;356;p39"/>
          <p:cNvSpPr txBox="1"/>
          <p:nvPr>
            <p:ph idx="2" type="body"/>
          </p:nvPr>
        </p:nvSpPr>
        <p:spPr>
          <a:xfrm>
            <a:off x="5156600" y="1880467"/>
            <a:ext cx="3366600" cy="4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l-PL" sz="2500"/>
              <a:t>Bazy złożone:</a:t>
            </a:r>
            <a:endParaRPr sz="25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pl-PL" sz="2100"/>
              <a:t>relacyjne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-PL" sz="2100"/>
              <a:t>obiektowe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-PL" sz="2100"/>
              <a:t>strumieniowe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-PL" sz="2100"/>
              <a:t>temporalne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-PL" sz="2100"/>
              <a:t>nierelacyjne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pl-PL" sz="2800"/>
              <a:t>„Czy Python jest odpowiednim środowiskiem do tworzenia gier?”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pl-PL" sz="2800"/>
              <a:t>Odpowiedź na to pytanie jest dość niejednoznaczna i brzmi ona „To zależy od gry”.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pl-PL" sz="2800"/>
              <a:t>Python jest całkiem kompatybilny z większością prostych i średniozaawansowanych gier, jednak ma już problemy z produkcjami o dużym stopni złożonośc</a:t>
            </a:r>
            <a:r>
              <a:rPr lang="pl-PL"/>
              <a:t>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pl-PL"/>
              <a:t> </a:t>
            </a:r>
            <a:endParaRPr/>
          </a:p>
        </p:txBody>
      </p:sp>
      <p:sp>
        <p:nvSpPr>
          <p:cNvPr id="152" name="Google Shape;15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PYTHON A GRY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Zalety używania bazy danych</a:t>
            </a:r>
            <a:endParaRPr sz="4000"/>
          </a:p>
        </p:txBody>
      </p:sp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Pozwalają na szybki dostęp do wielu danych.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Systemowi można zadawać zapytania o dane spełniające określone kryteria.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Posiadają mechanizm zapewniający dostęp równoległy wielu użytkowników.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Posiadają rozbudowany system uprawnień.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Zapewniają bezpieczeństwo przechowywanych danych.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Wybrany rodzaj bazy danych - MySQL</a:t>
            </a:r>
            <a:endParaRPr sz="4000"/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l-PL"/>
              <a:t>Powody: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łatwość tworzenia i zarządzania bazą danych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darmowe oprogramowanie do tworzenia i zarządzania bazą danych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doświadczenie w pracy z MySQL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l-PL"/>
              <a:t>Strona: </a:t>
            </a:r>
            <a:r>
              <a:rPr lang="pl-PL" u="sng">
                <a:solidFill>
                  <a:schemeClr val="hlink"/>
                </a:solidFill>
                <a:hlinkClick r:id="rId3"/>
              </a:rPr>
              <a:t>https://www.mysql.com/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pl-PL" sz="4200"/>
              <a:t>MySQL w Pythonie</a:t>
            </a:r>
            <a:endParaRPr sz="4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246150" y="6352442"/>
            <a:ext cx="8520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l-PL" sz="2400" u="sng">
                <a:solidFill>
                  <a:schemeClr val="hlink"/>
                </a:solidFill>
                <a:hlinkClick r:id="rId3"/>
              </a:rPr>
              <a:t>https://dev.mysql.com/downloads/connector/python/</a:t>
            </a:r>
            <a:endParaRPr sz="2400"/>
          </a:p>
        </p:txBody>
      </p:sp>
      <p:pic>
        <p:nvPicPr>
          <p:cNvPr id="379" name="Google Shape;37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575" y="353025"/>
            <a:ext cx="6059775" cy="541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5" name="Google Shape;3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0"/>
            <a:ext cx="86752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Tworzenie bazy danych</a:t>
            </a:r>
            <a:endParaRPr sz="4000"/>
          </a:p>
        </p:txBody>
      </p:sp>
      <p:pic>
        <p:nvPicPr>
          <p:cNvPr id="391" name="Google Shape;39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764" y="1706633"/>
            <a:ext cx="4722475" cy="42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Tworzenie tabel</a:t>
            </a:r>
            <a:endParaRPr sz="4000"/>
          </a:p>
        </p:txBody>
      </p:sp>
      <p:pic>
        <p:nvPicPr>
          <p:cNvPr id="397" name="Google Shape;39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425" y="1547267"/>
            <a:ext cx="38671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Edycja istniejącej tabeli - dodanie kolumny</a:t>
            </a:r>
            <a:endParaRPr sz="4000"/>
          </a:p>
        </p:txBody>
      </p:sp>
      <p:pic>
        <p:nvPicPr>
          <p:cNvPr id="403" name="Google Shape;4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851" y="2025883"/>
            <a:ext cx="6652299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Edycja istniejącej tabeli - edycja kolumny</a:t>
            </a:r>
            <a:endParaRPr sz="4000"/>
          </a:p>
        </p:txBody>
      </p:sp>
      <p:pic>
        <p:nvPicPr>
          <p:cNvPr id="409" name="Google Shape;4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63" y="2043065"/>
            <a:ext cx="8573476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311700" y="4731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Dodawanie pojedynczego zestawu danych do tabeli</a:t>
            </a:r>
            <a:endParaRPr sz="4000"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150" y="1968575"/>
            <a:ext cx="5270125" cy="4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30595" l="26667" r="36666" t="10483"/>
          <a:stretch/>
        </p:blipFill>
        <p:spPr>
          <a:xfrm>
            <a:off x="899592" y="116632"/>
            <a:ext cx="6480720" cy="650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-42650" y="619125"/>
            <a:ext cx="4077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Dodawanie kilku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zestawów danych</a:t>
            </a:r>
            <a:endParaRPr sz="4000"/>
          </a:p>
        </p:txBody>
      </p:sp>
      <p:pic>
        <p:nvPicPr>
          <p:cNvPr id="421" name="Google Shape;4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225" y="85975"/>
            <a:ext cx="5355925" cy="65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title"/>
          </p:nvPr>
        </p:nvSpPr>
        <p:spPr>
          <a:xfrm>
            <a:off x="-65950" y="593375"/>
            <a:ext cx="42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Wyszukiwanie danych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 w bazie danych</a:t>
            </a:r>
            <a:endParaRPr sz="4000"/>
          </a:p>
        </p:txBody>
      </p:sp>
      <p:pic>
        <p:nvPicPr>
          <p:cNvPr id="427" name="Google Shape;4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0625" y="502600"/>
            <a:ext cx="4609200" cy="5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title"/>
          </p:nvPr>
        </p:nvSpPr>
        <p:spPr>
          <a:xfrm>
            <a:off x="54200" y="593375"/>
            <a:ext cx="4297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Wyszukiwanie konkretnych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danych w bazie</a:t>
            </a:r>
            <a:endParaRPr sz="4000"/>
          </a:p>
        </p:txBody>
      </p:sp>
      <p:pic>
        <p:nvPicPr>
          <p:cNvPr id="433" name="Google Shape;43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975" y="496375"/>
            <a:ext cx="4566275" cy="58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title"/>
          </p:nvPr>
        </p:nvSpPr>
        <p:spPr>
          <a:xfrm>
            <a:off x="111850" y="292975"/>
            <a:ext cx="8814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4000"/>
              <a:t>Wyszukiwanie z filtrem</a:t>
            </a:r>
            <a:endParaRPr sz="4000"/>
          </a:p>
        </p:txBody>
      </p:sp>
      <p:pic>
        <p:nvPicPr>
          <p:cNvPr id="439" name="Google Shape;43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325" y="1305375"/>
            <a:ext cx="6171350" cy="4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pl-PL" sz="4800"/>
              <a:t>Projekt</a:t>
            </a:r>
            <a:endParaRPr sz="4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311700" y="49894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/>
              <a:t>Powody użycia bazy danych w projekcie</a:t>
            </a:r>
            <a:endParaRPr/>
          </a:p>
        </p:txBody>
      </p:sp>
      <p:sp>
        <p:nvSpPr>
          <p:cNvPr id="450" name="Google Shape;450;p55"/>
          <p:cNvSpPr txBox="1"/>
          <p:nvPr>
            <p:ph idx="1" type="body"/>
          </p:nvPr>
        </p:nvSpPr>
        <p:spPr>
          <a:xfrm>
            <a:off x="311700" y="13569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2300"/>
              <a:t>łatwiejsze zarządzanie zbiorem haseł</a:t>
            </a:r>
            <a:endParaRPr sz="2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2300"/>
              <a:t>większa odporność na błędy w porównaniu do pliku tekstowego</a:t>
            </a:r>
            <a:endParaRPr sz="2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2300"/>
              <a:t>możliwość edycji zbioru haseł bez modyfikowania kodu programu</a:t>
            </a:r>
            <a:endParaRPr sz="2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2300"/>
              <a:t>jednoczesne modyfikowanie zbioru haseł dla wszystkich instancji programu</a:t>
            </a:r>
            <a:endParaRPr sz="2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2300"/>
              <a:t>łatwe zarządzanie poziomami dostępu do listy haseł</a:t>
            </a:r>
            <a:endParaRPr sz="2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2300"/>
              <a:t>możliwość potencjalnej rozbudowy programu w oparciu o istniejącą już bazę danych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type="title"/>
          </p:nvPr>
        </p:nvSpPr>
        <p:spPr>
          <a:xfrm>
            <a:off x="0" y="593375"/>
            <a:ext cx="2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2400"/>
              <a:t>Pobranie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2400"/>
              <a:t>konkretnych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2400"/>
              <a:t>haseł z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pl-PL" sz="2400"/>
              <a:t>bazy danych</a:t>
            </a:r>
            <a:endParaRPr sz="2400"/>
          </a:p>
        </p:txBody>
      </p:sp>
      <p:pic>
        <p:nvPicPr>
          <p:cNvPr id="456" name="Google Shape;4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500" y="593375"/>
            <a:ext cx="6689324" cy="5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609600" y="1600200"/>
            <a:ext cx="792480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3"/>
              </a:rPr>
              <a:t>https://pl.wikipedia.org/wiki/Pygame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4"/>
              </a:rPr>
              <a:t>https://python101.readthedocs.io/pl/latest/pygame/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5"/>
              </a:rPr>
              <a:t>https://rk.edu.pl/pl/python-i-programowanie-sieciowe/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6"/>
              </a:rPr>
              <a:t>https://sekurak.pl/tworzenie-narzedzi-sieciowych-w-pythonie-z-uzyciem-socketow/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7"/>
              </a:rPr>
              <a:t>https://pl.python.org/view/artykuly/LM4.pdf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8"/>
              </a:rPr>
              <a:t>http://db.fizyka.pw.edu.pl/sk_20/zaj4/pyth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9"/>
              </a:rPr>
              <a:t>https://tomaszkrawczyk.staff.tcs.uj.edu.pl/psk/materialy/net-python/menu.html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10"/>
              </a:rPr>
              <a:t>https://techwithtim.net/tutorials/socket-programming/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11"/>
              </a:rPr>
              <a:t>https://sekurak.pl/unpickle-deserializacja-w-pythonie-i-zdalne-wykonywanie-kodu/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12"/>
              </a:rPr>
              <a:t>https://realpython.com/python-sockets/#socket-api-overview</a:t>
            </a:r>
            <a:endParaRPr sz="1585"/>
          </a:p>
          <a:p>
            <a:pPr indent="0" lvl="0" marL="1097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rPr lang="pl-PL" sz="1585" u="sng">
                <a:solidFill>
                  <a:schemeClr val="hlink"/>
                </a:solidFill>
                <a:hlinkClick r:id="rId13"/>
              </a:rPr>
              <a:t>http://blog.gruszka.info/2017/10/10/programowanie-asynchroniczne-w-pythonie-asyncio/</a:t>
            </a:r>
            <a:endParaRPr sz="1585"/>
          </a:p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1640" u="sng">
                <a:solidFill>
                  <a:schemeClr val="hlink"/>
                </a:solidFill>
                <a:hlinkClick r:id="rId14"/>
              </a:rPr>
              <a:t>https://pl.wikipedia.org/wiki/Baza_danych</a:t>
            </a:r>
            <a:endParaRPr sz="1585"/>
          </a:p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1640" u="sng">
                <a:solidFill>
                  <a:schemeClr val="hlink"/>
                </a:solidFill>
                <a:hlinkClick r:id="rId15"/>
              </a:rPr>
              <a:t>https://encyklopedia.pwn.pl/haslo/baza-danych;3875256.html</a:t>
            </a:r>
            <a:endParaRPr sz="1585"/>
          </a:p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1640" u="sng">
                <a:solidFill>
                  <a:schemeClr val="hlink"/>
                </a:solidFill>
                <a:hlinkClick r:id="rId16"/>
              </a:rPr>
              <a:t>http://www.glowacki.p9.pl/nowa_strona/strony/niedatowane/kurs_mysql/</a:t>
            </a:r>
            <a:endParaRPr sz="1585"/>
          </a:p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1640" u="sng">
                <a:solidFill>
                  <a:schemeClr val="hlink"/>
                </a:solidFill>
                <a:hlinkClick r:id="rId17"/>
              </a:rPr>
              <a:t>https://www.w3schools.com/python/</a:t>
            </a:r>
            <a:endParaRPr sz="1585"/>
          </a:p>
          <a:p>
            <a:pPr indent="-191909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10"/>
              <a:buNone/>
            </a:pPr>
            <a:r>
              <a:t/>
            </a:r>
            <a:endParaRPr sz="1585"/>
          </a:p>
        </p:txBody>
      </p:sp>
      <p:sp>
        <p:nvSpPr>
          <p:cNvPr id="462" name="Google Shape;46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Bibliografia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1"/>
              <a:buNone/>
            </a:pPr>
            <a:r>
              <a:rPr b="1" lang="pl-PL" sz="2295"/>
              <a:t>cdrom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cursors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display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draw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event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font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image</a:t>
            </a:r>
            <a:br>
              <a:rPr lang="pl-PL" sz="2295"/>
            </a:br>
            <a:r>
              <a:rPr b="1" lang="pl-PL" sz="2295"/>
              <a:t>joystick</a:t>
            </a:r>
            <a:br>
              <a:rPr lang="pl-PL" sz="2295"/>
            </a:br>
            <a:r>
              <a:rPr b="1" lang="pl-PL" sz="2295"/>
              <a:t>key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mouse</a:t>
            </a:r>
            <a:br>
              <a:rPr lang="pl-PL" sz="2295"/>
            </a:br>
            <a:r>
              <a:rPr b="1" lang="pl-PL" sz="2295"/>
              <a:t>movie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sndarray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surfarray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time</a:t>
            </a:r>
            <a:r>
              <a:rPr lang="pl-PL" sz="2295"/>
              <a:t> </a:t>
            </a:r>
            <a:br>
              <a:rPr lang="pl-PL" sz="2295"/>
            </a:br>
            <a:r>
              <a:rPr b="1" lang="pl-PL" sz="2295"/>
              <a:t>transform</a:t>
            </a:r>
            <a:r>
              <a:rPr lang="pl-PL" sz="2295"/>
              <a:t> </a:t>
            </a:r>
            <a:endParaRPr/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Moduły w pygame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539552" y="16288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pl-PL"/>
              <a:t> </a:t>
            </a:r>
            <a:r>
              <a:rPr lang="pl-PL" sz="2800"/>
              <a:t>Po więcej informacji na temat biblioteki zapraszam do zapoznania się z jej dokumentacją znajdującą się na stronie: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pl-PL" sz="2800"/>
              <a:t>https://www.pygame.org/docs/</a:t>
            </a:r>
            <a:endParaRPr/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	Dokumentacja  pygame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pl-PL" sz="3200"/>
              <a:t>Python udostępnia szeroką gamę narzędzi do programowania sieciowego. Moduły pythona głównie współpracują z protokołami TPC i UDP. Ten pierwszy jest najczęściej używanym i bardziej wiarygodnym od UDP. Oba protokoły sieciowe realizowane są za pomocą abstrakcyjnych obiektów zwanych gniazdami.</a:t>
            </a:r>
            <a:endParaRPr sz="3200"/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pl-PL" sz="3690"/>
              <a:t>Programowanie sieciowe </a:t>
            </a:r>
            <a:br>
              <a:rPr lang="pl-PL" sz="3690"/>
            </a:br>
            <a:endParaRPr sz="36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395536" y="1600200"/>
            <a:ext cx="828092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pl-PL"/>
              <a:t>Jest to pewien mechanizm umożliwiający otwarcie kanału komunikacji pomiędzy hostami. Każde gniazdo posiada adres IP oraz numer portu i może przesyłać trzy rodzaje pakietów: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datagramy (pakiety UDP)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strumienie (pakiety TCP)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pl-PL"/>
              <a:t>raw sockets (IP sockets)</a:t>
            </a:r>
            <a:endParaRPr/>
          </a:p>
        </p:txBody>
      </p:sp>
      <p:sp>
        <p:nvSpPr>
          <p:cNvPr id="181" name="Google Shape;18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pl-PL"/>
              <a:t>Czym są gniazda?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l">
  <a:themeElements>
    <a:clrScheme name="Hol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ol">
  <a:themeElements>
    <a:clrScheme name="Hol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2020-04-27T14:26:58Z</dcterms:created>
  <dc:creator>Artur</dc:creator>
</cp:coreProperties>
</file>