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34" autoAdjust="0"/>
    <p:restoredTop sz="94660"/>
  </p:normalViewPr>
  <p:slideViewPr>
    <p:cSldViewPr snapToGrid="0">
      <p:cViewPr>
        <p:scale>
          <a:sx n="33" d="100"/>
          <a:sy n="33" d="100"/>
        </p:scale>
        <p:origin x="2242" y="-27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5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8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00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72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3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79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4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5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7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95EF-9DED-4691-9BB4-A1D9C2F0C422}" type="datetimeFigureOut">
              <a:rPr lang="en-GB" smtClean="0"/>
              <a:t>27/01/2020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5E0D-736B-422D-9AEB-65E4093D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4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1C79-6F4B-4FEB-8492-EC83B2E4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19" y="10677526"/>
            <a:ext cx="8801432" cy="5962550"/>
          </a:xfrm>
        </p:spPr>
        <p:txBody>
          <a:bodyPr anchor="t">
            <a:normAutofit/>
          </a:bodyPr>
          <a:lstStyle/>
          <a:p>
            <a:pPr algn="l"/>
            <a:r>
              <a:rPr lang="en-GB" sz="3300" b="1" dirty="0"/>
              <a:t>Research:</a:t>
            </a:r>
            <a:br>
              <a:rPr lang="en-GB" sz="3000" dirty="0"/>
            </a:br>
            <a:br>
              <a:rPr lang="en-GB" sz="2400" dirty="0"/>
            </a:br>
            <a:r>
              <a:rPr lang="en-GB" sz="2400" dirty="0"/>
              <a:t>In support of this project some background research has been performed – 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1" dirty="0"/>
              <a:t>Does this already exist ?  </a:t>
            </a:r>
            <a:br>
              <a:rPr lang="en-GB" sz="2400" dirty="0"/>
            </a:br>
            <a:r>
              <a:rPr lang="en-GB" sz="2400" dirty="0"/>
              <a:t>No! many companies make devices that could do this as a secondary function but none fully meet our objectives.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1" dirty="0"/>
              <a:t>Is this feasible ?</a:t>
            </a:r>
            <a:br>
              <a:rPr lang="en-GB" sz="2400" b="1" dirty="0"/>
            </a:br>
            <a:r>
              <a:rPr lang="en-GB" sz="2400" dirty="0"/>
              <a:t>Yes! based on background research microcontrollers capable of performing inside power and financial limits are readily available (NXP products, 2019),</a:t>
            </a:r>
            <a:br>
              <a:rPr lang="en-GB" sz="2400" dirty="0"/>
            </a:br>
            <a:r>
              <a:rPr lang="en-GB" sz="2400" dirty="0"/>
              <a:t>There are multiple options to power a device of this size from what is used in a high end mechanical watch (Richard Watkins, 2016) to those already implemented in remote sensor networks (Shaikh and Zeadally, 2016)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F8239-6AEA-4FD1-9BB7-1BEB81923993}"/>
              </a:ext>
            </a:extLst>
          </p:cNvPr>
          <p:cNvCxnSpPr>
            <a:cxnSpLocks/>
          </p:cNvCxnSpPr>
          <p:nvPr/>
        </p:nvCxnSpPr>
        <p:spPr>
          <a:xfrm>
            <a:off x="10463212" y="5006048"/>
            <a:ext cx="0" cy="1915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57485A6-375A-4194-9F28-8E08AA7416A8}"/>
              </a:ext>
            </a:extLst>
          </p:cNvPr>
          <p:cNvSpPr txBox="1">
            <a:spLocks/>
          </p:cNvSpPr>
          <p:nvPr/>
        </p:nvSpPr>
        <p:spPr>
          <a:xfrm>
            <a:off x="752419" y="6900615"/>
            <a:ext cx="8801432" cy="367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dirty="0"/>
              <a:t>Aims and objectives: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The aims for this project are the following :</a:t>
            </a:r>
          </a:p>
          <a:p>
            <a:pPr algn="l"/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Create hardware design for a wrist band notification device with suitable controls and communications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Create a companion app for a smartphone to offload processing from the wristband (to lower power usage) and provide wan communication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Create a server for notification passing between users/apps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Keep productions costs low (</a:t>
            </a:r>
            <a:r>
              <a:rPr lang="en-GB" sz="2400" dirty="0" err="1"/>
              <a:t>rrp</a:t>
            </a:r>
            <a:r>
              <a:rPr lang="en-GB" sz="2400" dirty="0"/>
              <a:t> of less than £10)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D42F-1FCA-4E70-A647-8F6C3FF9BD7F}"/>
              </a:ext>
            </a:extLst>
          </p:cNvPr>
          <p:cNvSpPr txBox="1"/>
          <p:nvPr/>
        </p:nvSpPr>
        <p:spPr>
          <a:xfrm>
            <a:off x="10637181" y="4388516"/>
            <a:ext cx="4650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Design and implementation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C595A4-2348-4AA4-BF6A-83DD7CF7C82E}"/>
              </a:ext>
            </a:extLst>
          </p:cNvPr>
          <p:cNvSpPr txBox="1">
            <a:spLocks/>
          </p:cNvSpPr>
          <p:nvPr/>
        </p:nvSpPr>
        <p:spPr>
          <a:xfrm>
            <a:off x="551894" y="24297764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dirty="0"/>
              <a:t>Planning and Management:</a:t>
            </a:r>
            <a:br>
              <a:rPr lang="en-GB" sz="3200" b="1" dirty="0"/>
            </a:br>
            <a:br>
              <a:rPr lang="en-GB" sz="3200" b="1" dirty="0"/>
            </a:br>
            <a:r>
              <a:rPr lang="en-GB" sz="3200" b="1" dirty="0"/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BCC0A-B949-46BF-AC34-F686755B7BD5}"/>
              </a:ext>
            </a:extLst>
          </p:cNvPr>
          <p:cNvSpPr txBox="1"/>
          <p:nvPr/>
        </p:nvSpPr>
        <p:spPr>
          <a:xfrm>
            <a:off x="10920413" y="13947378"/>
            <a:ext cx="61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Implementation Hardware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B98C32D-D680-4B70-8F50-5A366E938BB5}"/>
              </a:ext>
            </a:extLst>
          </p:cNvPr>
          <p:cNvSpPr txBox="1">
            <a:spLocks/>
          </p:cNvSpPr>
          <p:nvPr/>
        </p:nvSpPr>
        <p:spPr>
          <a:xfrm>
            <a:off x="10957143" y="27967986"/>
            <a:ext cx="8823076" cy="3910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References:</a:t>
            </a:r>
            <a:br>
              <a:rPr lang="en-GB" sz="3000" dirty="0"/>
            </a:br>
            <a:br>
              <a:rPr lang="en-GB" sz="1200" dirty="0"/>
            </a:br>
            <a:r>
              <a:rPr lang="en-GB" sz="1200" dirty="0"/>
              <a:t>House of Haptics (2018) SAY HEY Stay in Touch. Available from: https://heybracelet.com/about [Accessed 11/10/2018].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NXP products (2019) QN902X: Ultra Low Power Bluetooth LE System-on-Chip Solution Follow  . Available from: https://www.nxp.com/products/wireless/bluetooth-low-energy/ultra-low-power-bluetooth-le-system-on-chip-solution:QN902X [Accessed 27.01.2019].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Shaikh, F.K. and Zeadally, S. (2016) Energy harvesting in wireless sensor networks: A comprehensive review. Renewable and Sustainable Energy Reviews,. 55 pp.1041.</a:t>
            </a:r>
          </a:p>
          <a:p>
            <a:pPr algn="l"/>
            <a:endParaRPr lang="en-GB" sz="3000" dirty="0"/>
          </a:p>
          <a:p>
            <a:pPr algn="l"/>
            <a:endParaRPr lang="en-GB" sz="3000" dirty="0"/>
          </a:p>
          <a:p>
            <a:pPr algn="l"/>
            <a:endParaRPr lang="en-GB" sz="3000" dirty="0"/>
          </a:p>
          <a:p>
            <a:pPr algn="l"/>
            <a:endParaRPr lang="en-GB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41B35-B206-4E9B-9E1F-DC01F87130B8}"/>
              </a:ext>
            </a:extLst>
          </p:cNvPr>
          <p:cNvSpPr txBox="1"/>
          <p:nvPr/>
        </p:nvSpPr>
        <p:spPr>
          <a:xfrm>
            <a:off x="6221124" y="0"/>
            <a:ext cx="1051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UFCFXK-30-3: Digital Systems Project</a:t>
            </a:r>
          </a:p>
        </p:txBody>
      </p:sp>
      <p:pic>
        <p:nvPicPr>
          <p:cNvPr id="1030" name="Picture 6" descr="Welcome to UWE Bristol - University of the West of England ...">
            <a:extLst>
              <a:ext uri="{FF2B5EF4-FFF2-40B4-BE49-F238E27FC236}">
                <a16:creationId xmlns:a16="http://schemas.microsoft.com/office/drawing/2014/main" id="{7370A0CC-BEFB-44C1-BB15-37EED077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" y="0"/>
            <a:ext cx="5816411" cy="29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A242B0-F7AF-4989-B9D6-963A97EC9DCA}"/>
              </a:ext>
            </a:extLst>
          </p:cNvPr>
          <p:cNvSpPr txBox="1"/>
          <p:nvPr/>
        </p:nvSpPr>
        <p:spPr>
          <a:xfrm>
            <a:off x="6221124" y="1218417"/>
            <a:ext cx="117855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Student name: Adam Stock </a:t>
            </a:r>
          </a:p>
          <a:p>
            <a:r>
              <a:rPr lang="en-GB" sz="4000" dirty="0"/>
              <a:t>Project Title: Discrete internet Communicator -</a:t>
            </a:r>
          </a:p>
          <a:p>
            <a:r>
              <a:rPr lang="en-GB" sz="4000" dirty="0"/>
              <a:t>An ultra-low power, low cost network connected haptic </a:t>
            </a:r>
          </a:p>
          <a:p>
            <a:r>
              <a:rPr lang="en-GB" sz="4000" dirty="0"/>
              <a:t>feedback wearable device.</a:t>
            </a:r>
          </a:p>
          <a:p>
            <a:endParaRPr lang="en-GB" sz="40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94C326C-A49D-4051-84F8-AC2C60493B11}"/>
              </a:ext>
            </a:extLst>
          </p:cNvPr>
          <p:cNvSpPr txBox="1">
            <a:spLocks/>
          </p:cNvSpPr>
          <p:nvPr/>
        </p:nvSpPr>
        <p:spPr>
          <a:xfrm>
            <a:off x="674875" y="4554108"/>
            <a:ext cx="8801432" cy="23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500" b="1" dirty="0"/>
              <a:t>Abstract:</a:t>
            </a:r>
          </a:p>
          <a:p>
            <a:pPr algn="l"/>
            <a:endParaRPr lang="en-GB" sz="2800" dirty="0"/>
          </a:p>
          <a:p>
            <a:pPr algn="l"/>
            <a:r>
              <a:rPr lang="en-GB" sz="2400" dirty="0"/>
              <a:t>A wearable notification device, near instant basic discreate communication from a remote user with a focus on low cost and low maintenance. The device will link to a companion app on a smart phone. This will enable the wide area communications by communicating with the band locally and a central database via the internet.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4955D32-845F-42C2-9B71-9A20B77AC9E2}"/>
              </a:ext>
            </a:extLst>
          </p:cNvPr>
          <p:cNvSpPr txBox="1">
            <a:spLocks/>
          </p:cNvSpPr>
          <p:nvPr/>
        </p:nvSpPr>
        <p:spPr>
          <a:xfrm>
            <a:off x="15831003" y="15062875"/>
            <a:ext cx="3663099" cy="4081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dirty="0"/>
              <a:t>After initial research the microcontroller chosen is the CC2640R2FRHBT – an ARM Cortex-M3 equipped Quad Flat Package with integrated Bluetooth LE and 5 features integrated.</a:t>
            </a:r>
            <a:br>
              <a:rPr lang="en-GB" sz="2200" dirty="0"/>
            </a:br>
            <a:r>
              <a:rPr lang="en-GB" sz="2200" dirty="0"/>
              <a:t>All while having a low power usage (&gt; 6mA) while in use and even lower ( ~100µA) while using its various sleep/shutdown modes </a:t>
            </a:r>
          </a:p>
        </p:txBody>
      </p:sp>
      <p:pic>
        <p:nvPicPr>
          <p:cNvPr id="7" name="Picture 6" descr="A picture containing sky, indoor, wall&#10;&#10;Description automatically generated">
            <a:extLst>
              <a:ext uri="{FF2B5EF4-FFF2-40B4-BE49-F238E27FC236}">
                <a16:creationId xmlns:a16="http://schemas.microsoft.com/office/drawing/2014/main" id="{322EA460-ADC1-472B-B7B6-04A1314C0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18" y="5136396"/>
            <a:ext cx="5199460" cy="4081117"/>
          </a:xfrm>
          <a:prstGeom prst="rect">
            <a:avLst/>
          </a:prstGeom>
        </p:spPr>
      </p:pic>
      <p:pic>
        <p:nvPicPr>
          <p:cNvPr id="17" name="Picture 16" descr="A circuit board&#10;&#10;Description automatically generated">
            <a:extLst>
              <a:ext uri="{FF2B5EF4-FFF2-40B4-BE49-F238E27FC236}">
                <a16:creationId xmlns:a16="http://schemas.microsoft.com/office/drawing/2014/main" id="{D0C89475-1C54-4775-AC23-8368319BAB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2011" r="9340" b="7587"/>
          <a:stretch/>
        </p:blipFill>
        <p:spPr>
          <a:xfrm>
            <a:off x="10920413" y="15175581"/>
            <a:ext cx="3261358" cy="2712721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390CB446-9F93-412B-8B23-AD8B6F7ECB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4797" r="4517" b="4733"/>
          <a:stretch/>
        </p:blipFill>
        <p:spPr>
          <a:xfrm>
            <a:off x="15368681" y="19268342"/>
            <a:ext cx="5512172" cy="489204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0178874F-A85A-4503-A25A-98FA0E461626}"/>
              </a:ext>
            </a:extLst>
          </p:cNvPr>
          <p:cNvSpPr txBox="1">
            <a:spLocks/>
          </p:cNvSpPr>
          <p:nvPr/>
        </p:nvSpPr>
        <p:spPr>
          <a:xfrm>
            <a:off x="11253461" y="19395213"/>
            <a:ext cx="3663099" cy="4081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dirty="0"/>
              <a:t>This microcontroller has conveniently already been integrated into the LAUNCHXL-CC2640R2 -  Development Kit. </a:t>
            </a:r>
            <a:br>
              <a:rPr lang="en-GB" sz="2200" dirty="0"/>
            </a:br>
            <a:r>
              <a:rPr lang="en-GB" sz="2200" dirty="0"/>
              <a:t>Enabling easy development of the project using Ti’s own ‘Code Composer’ IDE based on Eclipse.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DCF8FE-9CAA-45B0-84B7-D31B851178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" t="2182" r="25836" b="17931"/>
          <a:stretch/>
        </p:blipFill>
        <p:spPr>
          <a:xfrm>
            <a:off x="674875" y="25291243"/>
            <a:ext cx="7994332" cy="42782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AAC996-E208-46D2-BD99-C3175AB12EF4}"/>
              </a:ext>
            </a:extLst>
          </p:cNvPr>
          <p:cNvSpPr txBox="1"/>
          <p:nvPr/>
        </p:nvSpPr>
        <p:spPr>
          <a:xfrm>
            <a:off x="10691812" y="5222728"/>
            <a:ext cx="582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Implementation Concept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26B04C-2F5D-476F-9691-5412BE2A0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97884"/>
              </p:ext>
            </p:extLst>
          </p:nvPr>
        </p:nvGraphicFramePr>
        <p:xfrm>
          <a:off x="736832" y="18086176"/>
          <a:ext cx="4481145" cy="5083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260">
                  <a:extLst>
                    <a:ext uri="{9D8B030D-6E8A-4147-A177-3AD203B41FA5}">
                      <a16:colId xmlns:a16="http://schemas.microsoft.com/office/drawing/2014/main" val="1732257997"/>
                    </a:ext>
                  </a:extLst>
                </a:gridCol>
                <a:gridCol w="2377643">
                  <a:extLst>
                    <a:ext uri="{9D8B030D-6E8A-4147-A177-3AD203B41FA5}">
                      <a16:colId xmlns:a16="http://schemas.microsoft.com/office/drawing/2014/main" val="1811011437"/>
                    </a:ext>
                  </a:extLst>
                </a:gridCol>
                <a:gridCol w="1358242">
                  <a:extLst>
                    <a:ext uri="{9D8B030D-6E8A-4147-A177-3AD203B41FA5}">
                      <a16:colId xmlns:a16="http://schemas.microsoft.com/office/drawing/2014/main" val="3599268204"/>
                    </a:ext>
                  </a:extLst>
                </a:gridCol>
              </a:tblGrid>
              <a:tr h="265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Requirement 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Requirement description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912133"/>
                  </a:ext>
                </a:extLst>
              </a:tr>
              <a:tr h="129971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powers 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815681"/>
                  </a:ext>
                </a:extLst>
              </a:tr>
              <a:tr h="129971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pairs with Bluetooth 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461000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retries previous Bluetooth connection upon disconnection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Must have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070657"/>
                  </a:ext>
                </a:extLst>
              </a:tr>
              <a:tr h="129971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App should boot in android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659712"/>
                  </a:ext>
                </a:extLst>
              </a:tr>
              <a:tr h="129971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App should transmit notification to 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593980"/>
                  </a:ext>
                </a:extLst>
              </a:tr>
              <a:tr h="129971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should receive notification from app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1671754"/>
                  </a:ext>
                </a:extLst>
              </a:tr>
              <a:tr h="129971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should vibrate if notification dictates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639991"/>
                  </a:ext>
                </a:extLst>
              </a:tr>
              <a:tr h="129971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App should initiate notification message manually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Should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826140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App should initiate notification message from local source (e.g. alarm)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Should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935057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App should initiate notification from remote source (database lookup)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387892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App should be able to send notification to a remote user (database insertion)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Must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897879"/>
                  </a:ext>
                </a:extLst>
              </a:tr>
              <a:tr h="401947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The product should provide differentiation between sources of notification (intensity and/or duration of pulse)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Should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354541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should have a way to silence notification locally (button/motion)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Could have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273747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pPr marL="2019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should be able to display reason for message visually (RGB or display)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could have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33562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F9455BE-0681-4453-80A9-0F3A3E4DF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39218"/>
              </p:ext>
            </p:extLst>
          </p:nvPr>
        </p:nvGraphicFramePr>
        <p:xfrm>
          <a:off x="5428205" y="18086176"/>
          <a:ext cx="4481144" cy="3516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260">
                  <a:extLst>
                    <a:ext uri="{9D8B030D-6E8A-4147-A177-3AD203B41FA5}">
                      <a16:colId xmlns:a16="http://schemas.microsoft.com/office/drawing/2014/main" val="426007489"/>
                    </a:ext>
                  </a:extLst>
                </a:gridCol>
                <a:gridCol w="2377642">
                  <a:extLst>
                    <a:ext uri="{9D8B030D-6E8A-4147-A177-3AD203B41FA5}">
                      <a16:colId xmlns:a16="http://schemas.microsoft.com/office/drawing/2014/main" val="3339738222"/>
                    </a:ext>
                  </a:extLst>
                </a:gridCol>
                <a:gridCol w="1358242">
                  <a:extLst>
                    <a:ext uri="{9D8B030D-6E8A-4147-A177-3AD203B41FA5}">
                      <a16:colId xmlns:a16="http://schemas.microsoft.com/office/drawing/2014/main" val="912489494"/>
                    </a:ext>
                  </a:extLst>
                </a:gridCol>
              </a:tblGrid>
              <a:tr h="346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Requirement 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Requirement description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48882"/>
                  </a:ext>
                </a:extLst>
              </a:tr>
              <a:tr h="34687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must provide notification only to the user (discretion)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278693"/>
                  </a:ext>
                </a:extLst>
              </a:tr>
              <a:tr h="34687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must provide long service life without user input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629593"/>
                  </a:ext>
                </a:extLst>
              </a:tr>
              <a:tr h="34687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must have physical attributes to enable comfortable wearing/use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526193"/>
                  </a:ext>
                </a:extLst>
              </a:tr>
              <a:tr h="34687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Device should provide usage without power input (charging)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38814"/>
                  </a:ext>
                </a:extLst>
              </a:tr>
              <a:tr h="34687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product must provide notifications in a timely manor (&gt;10s)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154227"/>
                  </a:ext>
                </a:extLst>
              </a:tr>
              <a:tr h="34687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product should be of near disposable cost (&gt;£10)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95205"/>
                  </a:ext>
                </a:extLst>
              </a:tr>
              <a:tr h="52423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device must work over a reasonable range between it and internet enabled 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531221"/>
                  </a:ext>
                </a:extLst>
              </a:tr>
              <a:tr h="524233">
                <a:tc>
                  <a:txBody>
                    <a:bodyPr/>
                    <a:lstStyle/>
                    <a:p>
                      <a:pPr marL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device should provide a widespread method to connect to an internet enabled device (Bluetooth)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10714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91CA0D07-D304-4CFA-8A7E-0A1A14EB6535}"/>
              </a:ext>
            </a:extLst>
          </p:cNvPr>
          <p:cNvSpPr txBox="1">
            <a:spLocks/>
          </p:cNvSpPr>
          <p:nvPr/>
        </p:nvSpPr>
        <p:spPr>
          <a:xfrm>
            <a:off x="714659" y="16821197"/>
            <a:ext cx="3608167" cy="644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dirty="0"/>
              <a:t>Key requirements: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74FCB22-ABCF-43A0-8DD6-3B2DE966432D}"/>
              </a:ext>
            </a:extLst>
          </p:cNvPr>
          <p:cNvSpPr txBox="1">
            <a:spLocks/>
          </p:cNvSpPr>
          <p:nvPr/>
        </p:nvSpPr>
        <p:spPr>
          <a:xfrm>
            <a:off x="5217977" y="17465255"/>
            <a:ext cx="1945516" cy="5439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/>
              <a:t>Non-Functional</a:t>
            </a:r>
            <a:endParaRPr lang="en-GB" sz="20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A8112CA-BC39-4A2C-BD04-64205F313BC8}"/>
              </a:ext>
            </a:extLst>
          </p:cNvPr>
          <p:cNvSpPr txBox="1">
            <a:spLocks/>
          </p:cNvSpPr>
          <p:nvPr/>
        </p:nvSpPr>
        <p:spPr>
          <a:xfrm>
            <a:off x="674875" y="17465255"/>
            <a:ext cx="1945516" cy="543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/>
              <a:t>Functional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ABC4E1-C1CF-4FA2-8774-9E91A3E421C7}"/>
              </a:ext>
            </a:extLst>
          </p:cNvPr>
          <p:cNvSpPr txBox="1"/>
          <p:nvPr/>
        </p:nvSpPr>
        <p:spPr>
          <a:xfrm>
            <a:off x="10694324" y="9272424"/>
            <a:ext cx="582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Notifications sequence </a:t>
            </a:r>
          </a:p>
        </p:txBody>
      </p:sp>
      <p:pic>
        <p:nvPicPr>
          <p:cNvPr id="24" name="Picture 2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F43E97-E4C3-4875-A9D4-A13CC44DA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53" y="10373776"/>
            <a:ext cx="8610600" cy="298132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F4A1B6-A749-4364-9396-FC7B3524E6BA}"/>
              </a:ext>
            </a:extLst>
          </p:cNvPr>
          <p:cNvCxnSpPr>
            <a:cxnSpLocks/>
          </p:cNvCxnSpPr>
          <p:nvPr/>
        </p:nvCxnSpPr>
        <p:spPr>
          <a:xfrm flipH="1">
            <a:off x="752419" y="24160382"/>
            <a:ext cx="20128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2C391-E50E-4A3F-9C83-727D49C4F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461" y="25291243"/>
            <a:ext cx="6382849" cy="25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791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Research:  In support of this project some background research has been performed –   Does this already exist ?   No! many companies make devices that could do this as a secondary function but none fully meet our objectives.  Is this feasible ? Yes! based on background research microcontrollers capable of performing inside power and financial limits are readily available (NXP products, 2019), There are multiple options to power a device of this size from what is used in a high end mechanical watch (Richard Watkins, 2016) to those already implemented in remote sensor networks (Shaikh and Zeadally, 2016)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 Amak;lsdjas;ldkjsad #asdlkajsdlkajsd asdkajsd asdlaksjd;lkajsd salkdjaslkjd salkdjalksjd kljsadkljaslkjd</dc:title>
  <dc:creator>Theo Spyridopoulos</dc:creator>
  <cp:lastModifiedBy>Adam Stock</cp:lastModifiedBy>
  <cp:revision>85</cp:revision>
  <dcterms:created xsi:type="dcterms:W3CDTF">2017-09-13T12:36:56Z</dcterms:created>
  <dcterms:modified xsi:type="dcterms:W3CDTF">2020-01-27T18:06:11Z</dcterms:modified>
</cp:coreProperties>
</file>