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34" autoAdjust="0"/>
    <p:restoredTop sz="94660"/>
  </p:normalViewPr>
  <p:slideViewPr>
    <p:cSldViewPr snapToGrid="0">
      <p:cViewPr>
        <p:scale>
          <a:sx n="40" d="100"/>
          <a:sy n="40" d="100"/>
        </p:scale>
        <p:origin x="1738" y="-3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41355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41788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321500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337153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361872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20767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151535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231679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17934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25385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28/01/2019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dirty="0"/>
          </a:p>
        </p:txBody>
      </p:sp>
    </p:spTree>
    <p:extLst>
      <p:ext uri="{BB962C8B-B14F-4D97-AF65-F5344CB8AC3E}">
        <p14:creationId xmlns:p14="http://schemas.microsoft.com/office/powerpoint/2010/main" val="9217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EE195EF-9DED-4691-9BB4-A1D9C2F0C422}" type="datetimeFigureOut">
              <a:rPr lang="en-GB" smtClean="0"/>
              <a:t>28/01/2019</a:t>
            </a:fld>
            <a:endParaRPr lang="en-GB"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F975E0D-736B-422D-9AEB-65E4093DC4C7}" type="slidenum">
              <a:rPr lang="en-GB" smtClean="0"/>
              <a:t>‹#›</a:t>
            </a:fld>
            <a:endParaRPr lang="en-GB" dirty="0"/>
          </a:p>
        </p:txBody>
      </p:sp>
    </p:spTree>
    <p:extLst>
      <p:ext uri="{BB962C8B-B14F-4D97-AF65-F5344CB8AC3E}">
        <p14:creationId xmlns:p14="http://schemas.microsoft.com/office/powerpoint/2010/main" val="239249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C79-6F4B-4FEB-8492-EC83B2E4F77E}"/>
              </a:ext>
            </a:extLst>
          </p:cNvPr>
          <p:cNvSpPr>
            <a:spLocks noGrp="1"/>
          </p:cNvSpPr>
          <p:nvPr>
            <p:ph type="ctrTitle"/>
          </p:nvPr>
        </p:nvSpPr>
        <p:spPr>
          <a:xfrm>
            <a:off x="945585" y="12646338"/>
            <a:ext cx="8442263" cy="6516234"/>
          </a:xfrm>
        </p:spPr>
        <p:txBody>
          <a:bodyPr anchor="t">
            <a:normAutofit fontScale="90000"/>
          </a:bodyPr>
          <a:lstStyle/>
          <a:p>
            <a:pPr algn="l"/>
            <a:r>
              <a:rPr lang="en-GB" sz="3300" b="1" dirty="0"/>
              <a:t>Research:</a:t>
            </a:r>
            <a:br>
              <a:rPr lang="en-GB" sz="3000" dirty="0"/>
            </a:br>
            <a:br>
              <a:rPr lang="en-GB" sz="2400" dirty="0"/>
            </a:br>
            <a:r>
              <a:rPr lang="en-GB" sz="2400" dirty="0"/>
              <a:t>In support of this project some background research has been performed – </a:t>
            </a:r>
            <a:br>
              <a:rPr lang="en-GB" sz="2400" dirty="0"/>
            </a:br>
            <a:br>
              <a:rPr lang="en-GB" sz="2400" dirty="0"/>
            </a:br>
            <a:r>
              <a:rPr lang="en-GB" sz="2400" b="1" dirty="0"/>
              <a:t>Does this already exist ?  </a:t>
            </a:r>
            <a:br>
              <a:rPr lang="en-GB" sz="2400" dirty="0"/>
            </a:br>
            <a:r>
              <a:rPr lang="en-GB" sz="2400" dirty="0"/>
              <a:t>Yes and no , a vague answer yes but accurate. Companies such as ‘House of Haptics’ have bought products to market such as the ‘Hey bracelet’ (House of Haptics, 2018) however these have been bulky and required frequent charging and maintenance. </a:t>
            </a:r>
            <a:br>
              <a:rPr lang="en-GB" sz="2400" dirty="0"/>
            </a:br>
            <a:r>
              <a:rPr lang="en-GB" sz="2400" dirty="0"/>
              <a:t>Also available are items such as the plethora of affordable smartwatches coming to market, but again these don’t fulfil our requirements.</a:t>
            </a:r>
            <a:br>
              <a:rPr lang="en-GB" sz="2400" dirty="0"/>
            </a:br>
            <a:br>
              <a:rPr lang="en-GB" sz="2400" dirty="0"/>
            </a:br>
            <a:r>
              <a:rPr lang="en-GB" sz="2400" b="1" dirty="0"/>
              <a:t>Can this exist / is this feasible ?</a:t>
            </a:r>
            <a:br>
              <a:rPr lang="en-GB" sz="2400" b="1" dirty="0"/>
            </a:br>
            <a:r>
              <a:rPr lang="en-GB" sz="2400" dirty="0"/>
              <a:t>In short yes, based on background research microcontrollers capable of performing these functions inside the available power and financial limits are readily available (NXP products, 2019),</a:t>
            </a:r>
            <a:br>
              <a:rPr lang="en-GB" sz="2400" dirty="0"/>
            </a:br>
            <a:r>
              <a:rPr lang="en-GB" sz="2400" dirty="0"/>
              <a:t>as well as batteries there are multiple options to power a device of this scale ranging from those similar to what is used in a high end mechanical watch (Richard Watkins, 2016) to those already implemented in remote sensor networks (Shaikh and Zeadally, 2016)</a:t>
            </a:r>
          </a:p>
        </p:txBody>
      </p:sp>
      <p:cxnSp>
        <p:nvCxnSpPr>
          <p:cNvPr id="6" name="Straight Connector 5">
            <a:extLst>
              <a:ext uri="{FF2B5EF4-FFF2-40B4-BE49-F238E27FC236}">
                <a16:creationId xmlns:a16="http://schemas.microsoft.com/office/drawing/2014/main" id="{810F8239-6AEA-4FD1-9BB7-1BEB81923993}"/>
              </a:ext>
            </a:extLst>
          </p:cNvPr>
          <p:cNvCxnSpPr>
            <a:cxnSpLocks/>
          </p:cNvCxnSpPr>
          <p:nvPr/>
        </p:nvCxnSpPr>
        <p:spPr>
          <a:xfrm>
            <a:off x="10463212" y="5006048"/>
            <a:ext cx="0" cy="248230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57485A6-375A-4194-9F28-8E08AA7416A8}"/>
              </a:ext>
            </a:extLst>
          </p:cNvPr>
          <p:cNvSpPr txBox="1">
            <a:spLocks/>
          </p:cNvSpPr>
          <p:nvPr/>
        </p:nvSpPr>
        <p:spPr>
          <a:xfrm>
            <a:off x="945585" y="8171183"/>
            <a:ext cx="8801432" cy="3674020"/>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200" b="1" dirty="0"/>
              <a:t>Aims and objectives:</a:t>
            </a:r>
          </a:p>
          <a:p>
            <a:pPr algn="l"/>
            <a:endParaRPr lang="en-GB" sz="2400" dirty="0"/>
          </a:p>
          <a:p>
            <a:pPr algn="l"/>
            <a:r>
              <a:rPr lang="en-GB" sz="2400" dirty="0"/>
              <a:t>The aims for this project are the following :</a:t>
            </a:r>
          </a:p>
          <a:p>
            <a:pPr algn="l"/>
            <a:endParaRPr lang="en-GB" sz="2400" dirty="0"/>
          </a:p>
          <a:p>
            <a:pPr marL="342900" indent="-342900" algn="l">
              <a:buFont typeface="Arial" panose="020B0604020202020204" pitchFamily="34" charset="0"/>
              <a:buChar char="•"/>
            </a:pPr>
            <a:r>
              <a:rPr lang="en-GB" sz="2400" dirty="0"/>
              <a:t>Create hardware for a wrist band notification device with suitable controls and communications </a:t>
            </a:r>
          </a:p>
          <a:p>
            <a:pPr marL="342900" indent="-342900" algn="l">
              <a:buFont typeface="Arial" panose="020B0604020202020204" pitchFamily="34" charset="0"/>
              <a:buChar char="•"/>
            </a:pPr>
            <a:r>
              <a:rPr lang="en-GB" sz="2400" dirty="0"/>
              <a:t>Create a companion app for a smartphone to offload processing from the wristband (to lower power usage) and provide wan communication </a:t>
            </a:r>
          </a:p>
          <a:p>
            <a:pPr marL="342900" indent="-342900" algn="l">
              <a:buFont typeface="Arial" panose="020B0604020202020204" pitchFamily="34" charset="0"/>
              <a:buChar char="•"/>
            </a:pPr>
            <a:r>
              <a:rPr lang="en-GB" sz="2400" dirty="0"/>
              <a:t>Integrate haptic feedback with a secondary potential use as an energy harvesting device </a:t>
            </a:r>
          </a:p>
          <a:p>
            <a:pPr marL="342900" indent="-342900" algn="l">
              <a:buFont typeface="Arial" panose="020B0604020202020204" pitchFamily="34" charset="0"/>
              <a:buChar char="•"/>
            </a:pPr>
            <a:r>
              <a:rPr lang="en-GB" sz="2400" dirty="0"/>
              <a:t>Create a server for notification passing between users/apps </a:t>
            </a:r>
          </a:p>
          <a:p>
            <a:pPr marL="342900" indent="-342900" algn="l">
              <a:buFont typeface="Arial" panose="020B0604020202020204" pitchFamily="34" charset="0"/>
              <a:buChar char="•"/>
            </a:pPr>
            <a:r>
              <a:rPr lang="en-GB" sz="2400" dirty="0"/>
              <a:t>Keep productions costs low (ideally with an rrp of less than £10)</a:t>
            </a:r>
          </a:p>
          <a:p>
            <a:pPr marL="342900" indent="-342900" algn="l">
              <a:buFont typeface="Arial" panose="020B0604020202020204" pitchFamily="34" charset="0"/>
              <a:buChar char="•"/>
            </a:pPr>
            <a:endParaRPr lang="en-GB" sz="2400" dirty="0"/>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8" name="TextBox 7">
            <a:extLst>
              <a:ext uri="{FF2B5EF4-FFF2-40B4-BE49-F238E27FC236}">
                <a16:creationId xmlns:a16="http://schemas.microsoft.com/office/drawing/2014/main" id="{245CD42F-1FCA-4E70-A647-8F6C3FF9BD7F}"/>
              </a:ext>
            </a:extLst>
          </p:cNvPr>
          <p:cNvSpPr txBox="1"/>
          <p:nvPr/>
        </p:nvSpPr>
        <p:spPr>
          <a:xfrm>
            <a:off x="10916544" y="4970164"/>
            <a:ext cx="4448269" cy="553998"/>
          </a:xfrm>
          <a:prstGeom prst="rect">
            <a:avLst/>
          </a:prstGeom>
          <a:noFill/>
        </p:spPr>
        <p:txBody>
          <a:bodyPr wrap="none" rtlCol="0">
            <a:spAutoFit/>
          </a:bodyPr>
          <a:lstStyle/>
          <a:p>
            <a:r>
              <a:rPr lang="en-GB" sz="3000" b="1" dirty="0">
                <a:latin typeface="+mj-lt"/>
              </a:rPr>
              <a:t>Design and implementation</a:t>
            </a:r>
          </a:p>
        </p:txBody>
      </p:sp>
      <p:sp>
        <p:nvSpPr>
          <p:cNvPr id="13" name="Title 1">
            <a:extLst>
              <a:ext uri="{FF2B5EF4-FFF2-40B4-BE49-F238E27FC236}">
                <a16:creationId xmlns:a16="http://schemas.microsoft.com/office/drawing/2014/main" id="{AA0DC7C8-DA0E-4819-B468-3282C1B73183}"/>
              </a:ext>
            </a:extLst>
          </p:cNvPr>
          <p:cNvSpPr txBox="1">
            <a:spLocks/>
          </p:cNvSpPr>
          <p:nvPr/>
        </p:nvSpPr>
        <p:spPr>
          <a:xfrm>
            <a:off x="945585" y="19543080"/>
            <a:ext cx="8823076" cy="7845028"/>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Key requirements:</a:t>
            </a:r>
          </a:p>
          <a:p>
            <a:pPr algn="l"/>
            <a:endParaRPr lang="en-GB" sz="2400" dirty="0"/>
          </a:p>
          <a:p>
            <a:pPr algn="l"/>
            <a:r>
              <a:rPr lang="en-GB" sz="2400" dirty="0"/>
              <a:t>The key requirements for this project are as follows-</a:t>
            </a:r>
          </a:p>
          <a:p>
            <a:pPr algn="l"/>
            <a:endParaRPr lang="en-GB" sz="2400" dirty="0"/>
          </a:p>
          <a:p>
            <a:pPr algn="l"/>
            <a:r>
              <a:rPr lang="en-GB" sz="2400" dirty="0"/>
              <a:t>Functional</a:t>
            </a:r>
          </a:p>
          <a:p>
            <a:pPr marL="457200" indent="-457200" algn="l">
              <a:buFont typeface="Arial" panose="020B0604020202020204" pitchFamily="34" charset="0"/>
              <a:buChar char="•"/>
            </a:pPr>
            <a:r>
              <a:rPr lang="en-GB" sz="2400" dirty="0"/>
              <a:t>The product must provide simple near silent notification (vibration)</a:t>
            </a:r>
          </a:p>
          <a:p>
            <a:pPr marL="457200" indent="-457200" algn="l">
              <a:buFont typeface="Arial" panose="020B0604020202020204" pitchFamily="34" charset="0"/>
              <a:buChar char="•"/>
            </a:pPr>
            <a:r>
              <a:rPr lang="en-GB" sz="2400" dirty="0"/>
              <a:t>The product must enable communication with other band users via a wan enabled device (smartphone)</a:t>
            </a:r>
          </a:p>
          <a:p>
            <a:pPr marL="457200" indent="-457200" algn="l">
              <a:buFont typeface="Arial" panose="020B0604020202020204" pitchFamily="34" charset="0"/>
              <a:buChar char="•"/>
            </a:pPr>
            <a:r>
              <a:rPr lang="en-GB" sz="2400" dirty="0"/>
              <a:t>The product must provide differentiation between sources of notification (pulse and duration of vibration)</a:t>
            </a:r>
          </a:p>
          <a:p>
            <a:pPr algn="l"/>
            <a:endParaRPr lang="en-GB" sz="2400" dirty="0"/>
          </a:p>
          <a:p>
            <a:pPr algn="l"/>
            <a:r>
              <a:rPr lang="en-GB" sz="2400" dirty="0"/>
              <a:t>Non-functional</a:t>
            </a:r>
          </a:p>
          <a:p>
            <a:pPr marL="457200" indent="-457200" algn="l">
              <a:buFont typeface="Arial" panose="020B0604020202020204" pitchFamily="34" charset="0"/>
              <a:buChar char="•"/>
            </a:pPr>
            <a:r>
              <a:rPr lang="en-GB" sz="2400" dirty="0"/>
              <a:t>The device must provide long service life without servicing</a:t>
            </a:r>
          </a:p>
          <a:p>
            <a:pPr marL="457200" indent="-457200" algn="l">
              <a:buFont typeface="Arial" panose="020B0604020202020204" pitchFamily="34" charset="0"/>
              <a:buChar char="•"/>
            </a:pPr>
            <a:r>
              <a:rPr lang="en-GB" sz="2400" dirty="0"/>
              <a:t>The device must provide usage without the need for charging </a:t>
            </a:r>
          </a:p>
          <a:p>
            <a:pPr marL="457200" indent="-457200" algn="l">
              <a:buFont typeface="Arial" panose="020B0604020202020204" pitchFamily="34" charset="0"/>
              <a:buChar char="•"/>
            </a:pPr>
            <a:r>
              <a:rPr lang="en-GB" sz="2400" dirty="0"/>
              <a:t>The device must have physical attributes that enable comfortable wearing </a:t>
            </a:r>
          </a:p>
          <a:p>
            <a:pPr marL="457200" indent="-457200" algn="l">
              <a:buFont typeface="Arial" panose="020B0604020202020204" pitchFamily="34" charset="0"/>
              <a:buChar char="•"/>
            </a:pPr>
            <a:r>
              <a:rPr lang="en-GB" sz="2400" dirty="0"/>
              <a:t>The product must provide notification in a timely manor (&gt; 10s)</a:t>
            </a:r>
          </a:p>
          <a:p>
            <a:pPr marL="457200" indent="-457200" algn="l">
              <a:buFont typeface="Arial" panose="020B0604020202020204" pitchFamily="34" charset="0"/>
              <a:buChar char="•"/>
            </a:pPr>
            <a:r>
              <a:rPr lang="en-GB" sz="2400" dirty="0"/>
              <a:t>The product should be of near disposable cost ( &gt; £10)</a:t>
            </a:r>
          </a:p>
          <a:p>
            <a:pPr marL="457200" indent="-457200" algn="l">
              <a:buFont typeface="Arial" panose="020B0604020202020204" pitchFamily="34" charset="0"/>
              <a:buChar char="•"/>
            </a:pPr>
            <a:r>
              <a:rPr lang="en-GB" sz="2400" dirty="0"/>
              <a:t>The product must work over a reasonable range between device an companion and between users </a:t>
            </a:r>
          </a:p>
          <a:p>
            <a:pPr marL="457200" indent="-457200" algn="l">
              <a:buFont typeface="Arial" panose="020B0604020202020204" pitchFamily="34" charset="0"/>
              <a:buChar char="•"/>
            </a:pPr>
            <a:endParaRPr lang="en-GB" sz="2400" dirty="0"/>
          </a:p>
        </p:txBody>
      </p:sp>
      <p:sp>
        <p:nvSpPr>
          <p:cNvPr id="14" name="Title 1">
            <a:extLst>
              <a:ext uri="{FF2B5EF4-FFF2-40B4-BE49-F238E27FC236}">
                <a16:creationId xmlns:a16="http://schemas.microsoft.com/office/drawing/2014/main" id="{58C595A4-2348-4AA4-BF6A-83DD7CF7C82E}"/>
              </a:ext>
            </a:extLst>
          </p:cNvPr>
          <p:cNvSpPr txBox="1">
            <a:spLocks/>
          </p:cNvSpPr>
          <p:nvPr/>
        </p:nvSpPr>
        <p:spPr>
          <a:xfrm>
            <a:off x="11415596" y="23291440"/>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br>
              <a:rPr lang="en-GB" sz="3000" dirty="0"/>
            </a:br>
            <a:br>
              <a:rPr lang="en-GB" sz="3000" dirty="0"/>
            </a:br>
            <a:r>
              <a:rPr lang="en-GB" sz="3000" dirty="0"/>
              <a:t>. </a:t>
            </a:r>
          </a:p>
        </p:txBody>
      </p:sp>
      <p:sp>
        <p:nvSpPr>
          <p:cNvPr id="20" name="TextBox 19">
            <a:extLst>
              <a:ext uri="{FF2B5EF4-FFF2-40B4-BE49-F238E27FC236}">
                <a16:creationId xmlns:a16="http://schemas.microsoft.com/office/drawing/2014/main" id="{A37BCC0A-B949-46BF-AC34-F686755B7BD5}"/>
              </a:ext>
            </a:extLst>
          </p:cNvPr>
          <p:cNvSpPr txBox="1"/>
          <p:nvPr/>
        </p:nvSpPr>
        <p:spPr>
          <a:xfrm>
            <a:off x="11070774" y="10917886"/>
            <a:ext cx="6135183" cy="523220"/>
          </a:xfrm>
          <a:prstGeom prst="rect">
            <a:avLst/>
          </a:prstGeom>
          <a:noFill/>
        </p:spPr>
        <p:txBody>
          <a:bodyPr wrap="square" rtlCol="0">
            <a:spAutoFit/>
          </a:bodyPr>
          <a:lstStyle/>
          <a:p>
            <a:r>
              <a:rPr lang="en-GB" sz="2800" i="1" dirty="0"/>
              <a:t>Implementation Hardware </a:t>
            </a:r>
          </a:p>
        </p:txBody>
      </p:sp>
      <p:sp>
        <p:nvSpPr>
          <p:cNvPr id="25" name="Title 1">
            <a:extLst>
              <a:ext uri="{FF2B5EF4-FFF2-40B4-BE49-F238E27FC236}">
                <a16:creationId xmlns:a16="http://schemas.microsoft.com/office/drawing/2014/main" id="{4B98C32D-D680-4B70-8F50-5A366E938BB5}"/>
              </a:ext>
            </a:extLst>
          </p:cNvPr>
          <p:cNvSpPr txBox="1">
            <a:spLocks/>
          </p:cNvSpPr>
          <p:nvPr/>
        </p:nvSpPr>
        <p:spPr>
          <a:xfrm>
            <a:off x="945585" y="26863236"/>
            <a:ext cx="8823076" cy="3910703"/>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References:</a:t>
            </a:r>
            <a:br>
              <a:rPr lang="en-GB" sz="3000" dirty="0"/>
            </a:br>
            <a:br>
              <a:rPr lang="en-GB" sz="1600" dirty="0"/>
            </a:br>
            <a:r>
              <a:rPr lang="en-GB" sz="1600" dirty="0"/>
              <a:t>House of Haptics (2018) SAY HEY Stay in Touch. Available from: https://heybracelet.com/about [Accessed 11/10/2018].</a:t>
            </a:r>
          </a:p>
          <a:p>
            <a:pPr algn="l"/>
            <a:endParaRPr lang="en-GB" sz="1600" dirty="0"/>
          </a:p>
          <a:p>
            <a:pPr algn="l"/>
            <a:r>
              <a:rPr lang="en-GB" sz="1600" dirty="0"/>
              <a:t>NXP products (2019) QN902X: Ultra Low Power Bluetooth LE System-on-Chip Solution Follow  . Available from: https://www.nxp.com/products/wireless/bluetooth-low-energy/ultra-low-power-bluetooth-le-system-on-chip-solution:QN902X [Accessed 27.01.2019].</a:t>
            </a:r>
          </a:p>
          <a:p>
            <a:pPr algn="l"/>
            <a:endParaRPr lang="en-GB" sz="1600" dirty="0"/>
          </a:p>
          <a:p>
            <a:pPr algn="l"/>
            <a:r>
              <a:rPr lang="en-GB" sz="1600" dirty="0"/>
              <a:t>Shaikh, F.K. and Zeadally, S. (2016) Energy harvesting in wireless sensor networks: A comprehensive review. Renewable and Sustainable Energy Reviews,. 55 pp.1041.</a:t>
            </a:r>
          </a:p>
          <a:p>
            <a:pPr algn="l"/>
            <a:endParaRPr lang="en-GB" sz="3000" dirty="0"/>
          </a:p>
          <a:p>
            <a:pPr algn="l"/>
            <a:endParaRPr lang="en-GB" sz="3000" dirty="0"/>
          </a:p>
          <a:p>
            <a:pPr algn="l"/>
            <a:endParaRPr lang="en-GB" sz="3000" dirty="0"/>
          </a:p>
          <a:p>
            <a:pPr algn="l"/>
            <a:endParaRPr lang="en-GB" sz="3000" dirty="0"/>
          </a:p>
        </p:txBody>
      </p:sp>
      <p:sp>
        <p:nvSpPr>
          <p:cNvPr id="23" name="TextBox 22">
            <a:extLst>
              <a:ext uri="{FF2B5EF4-FFF2-40B4-BE49-F238E27FC236}">
                <a16:creationId xmlns:a16="http://schemas.microsoft.com/office/drawing/2014/main" id="{B0C41B35-B206-4E9B-9E1F-DC01F87130B8}"/>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1030" name="Picture 6" descr="Welcome to UWE Bristol - University of the West of England ...">
            <a:extLst>
              <a:ext uri="{FF2B5EF4-FFF2-40B4-BE49-F238E27FC236}">
                <a16:creationId xmlns:a16="http://schemas.microsoft.com/office/drawing/2014/main" id="{7370A0CC-BEFB-44C1-BB15-37EED0775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8A242B0-F7AF-4989-B9D6-963A97EC9DCA}"/>
              </a:ext>
            </a:extLst>
          </p:cNvPr>
          <p:cNvSpPr txBox="1"/>
          <p:nvPr/>
        </p:nvSpPr>
        <p:spPr>
          <a:xfrm>
            <a:off x="6221124" y="1218417"/>
            <a:ext cx="11785599" cy="3170099"/>
          </a:xfrm>
          <a:prstGeom prst="rect">
            <a:avLst/>
          </a:prstGeom>
          <a:noFill/>
        </p:spPr>
        <p:txBody>
          <a:bodyPr wrap="none" rtlCol="0">
            <a:spAutoFit/>
          </a:bodyPr>
          <a:lstStyle/>
          <a:p>
            <a:r>
              <a:rPr lang="en-GB" sz="4000" dirty="0"/>
              <a:t>Student name: Adam Stock </a:t>
            </a:r>
          </a:p>
          <a:p>
            <a:r>
              <a:rPr lang="en-GB" sz="4000" dirty="0"/>
              <a:t>Project Title: Discrete internet Communicator -</a:t>
            </a:r>
          </a:p>
          <a:p>
            <a:r>
              <a:rPr lang="en-GB" sz="4000" dirty="0"/>
              <a:t>An ultra-low power, low cost network connected haptic </a:t>
            </a:r>
          </a:p>
          <a:p>
            <a:r>
              <a:rPr lang="en-GB" sz="4000" dirty="0"/>
              <a:t>feedback wearable device.</a:t>
            </a:r>
          </a:p>
          <a:p>
            <a:endParaRPr lang="en-GB" sz="4000" dirty="0"/>
          </a:p>
        </p:txBody>
      </p:sp>
      <p:sp>
        <p:nvSpPr>
          <p:cNvPr id="30" name="Title 1">
            <a:extLst>
              <a:ext uri="{FF2B5EF4-FFF2-40B4-BE49-F238E27FC236}">
                <a16:creationId xmlns:a16="http://schemas.microsoft.com/office/drawing/2014/main" id="{194C326C-A49D-4051-84F8-AC2C60493B11}"/>
              </a:ext>
            </a:extLst>
          </p:cNvPr>
          <p:cNvSpPr txBox="1">
            <a:spLocks/>
          </p:cNvSpPr>
          <p:nvPr/>
        </p:nvSpPr>
        <p:spPr>
          <a:xfrm>
            <a:off x="875400" y="5058834"/>
            <a:ext cx="8801432" cy="2311214"/>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200" b="1" dirty="0"/>
              <a:t>Abstract:</a:t>
            </a:r>
          </a:p>
          <a:p>
            <a:pPr algn="l"/>
            <a:endParaRPr lang="en-GB" sz="2800" dirty="0"/>
          </a:p>
          <a:p>
            <a:pPr algn="l"/>
            <a:r>
              <a:rPr lang="en-GB" sz="2400" dirty="0"/>
              <a:t>A wearable notification device, near instant basic discreate communication from a remote user with a focus on low cost and low maintenance. This device should use a companion app on a smartphone to enable long range communication and contain an embedded power source with enough capacity to prevent the need for frequent charging. </a:t>
            </a:r>
          </a:p>
        </p:txBody>
      </p:sp>
      <p:sp>
        <p:nvSpPr>
          <p:cNvPr id="33" name="Title 1">
            <a:extLst>
              <a:ext uri="{FF2B5EF4-FFF2-40B4-BE49-F238E27FC236}">
                <a16:creationId xmlns:a16="http://schemas.microsoft.com/office/drawing/2014/main" id="{14955D32-845F-42C2-9B71-9A20B77AC9E2}"/>
              </a:ext>
            </a:extLst>
          </p:cNvPr>
          <p:cNvSpPr txBox="1">
            <a:spLocks/>
          </p:cNvSpPr>
          <p:nvPr/>
        </p:nvSpPr>
        <p:spPr>
          <a:xfrm>
            <a:off x="15827135" y="12033383"/>
            <a:ext cx="3663099" cy="4081117"/>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200" dirty="0"/>
              <a:t>After initial research the microcontroller chosen is the CC2640R2FRHBT – an ARM Cortex-M3 equipped Quad Flat Package with integrated Bluetooth LE and 5 features integrated.</a:t>
            </a:r>
            <a:br>
              <a:rPr lang="en-GB" sz="2200" dirty="0"/>
            </a:br>
            <a:r>
              <a:rPr lang="en-GB" sz="2200" dirty="0"/>
              <a:t>All while having a low power usage (&gt; 6mA) while in use and even lower ( ~100µA) while using its various sleep/shutdown modes </a:t>
            </a:r>
          </a:p>
        </p:txBody>
      </p:sp>
      <p:pic>
        <p:nvPicPr>
          <p:cNvPr id="7" name="Picture 6" descr="A picture containing sky, indoor, wall&#10;&#10;Description automatically generated">
            <a:extLst>
              <a:ext uri="{FF2B5EF4-FFF2-40B4-BE49-F238E27FC236}">
                <a16:creationId xmlns:a16="http://schemas.microsoft.com/office/drawing/2014/main" id="{322EA460-ADC1-472B-B7B6-04A1314C0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8987" y="6566258"/>
            <a:ext cx="5199460" cy="4081117"/>
          </a:xfrm>
          <a:prstGeom prst="rect">
            <a:avLst/>
          </a:prstGeom>
        </p:spPr>
      </p:pic>
      <p:pic>
        <p:nvPicPr>
          <p:cNvPr id="17" name="Picture 16" descr="A circuit board&#10;&#10;Description automatically generated">
            <a:extLst>
              <a:ext uri="{FF2B5EF4-FFF2-40B4-BE49-F238E27FC236}">
                <a16:creationId xmlns:a16="http://schemas.microsoft.com/office/drawing/2014/main" id="{D0C89475-1C54-4775-AC23-8368319BABBC}"/>
              </a:ext>
            </a:extLst>
          </p:cNvPr>
          <p:cNvPicPr>
            <a:picLocks noChangeAspect="1"/>
          </p:cNvPicPr>
          <p:nvPr/>
        </p:nvPicPr>
        <p:blipFill rotWithShape="1">
          <a:blip r:embed="rId4">
            <a:extLst>
              <a:ext uri="{28A0092B-C50C-407E-A947-70E740481C1C}">
                <a14:useLocalDpi xmlns:a14="http://schemas.microsoft.com/office/drawing/2010/main" val="0"/>
              </a:ext>
            </a:extLst>
          </a:blip>
          <a:srcRect l="9620" t="12011" r="9340" b="7587"/>
          <a:stretch/>
        </p:blipFill>
        <p:spPr>
          <a:xfrm>
            <a:off x="10916545" y="12146089"/>
            <a:ext cx="3261358" cy="2712721"/>
          </a:xfrm>
          <a:prstGeom prst="rect">
            <a:avLst/>
          </a:prstGeom>
        </p:spPr>
      </p:pic>
      <p:pic>
        <p:nvPicPr>
          <p:cNvPr id="11" name="Picture 10" descr="A circuit board&#10;&#10;Description automatically generated">
            <a:extLst>
              <a:ext uri="{FF2B5EF4-FFF2-40B4-BE49-F238E27FC236}">
                <a16:creationId xmlns:a16="http://schemas.microsoft.com/office/drawing/2014/main" id="{390CB446-9F93-412B-8B23-AD8B6F7ECB8A}"/>
              </a:ext>
            </a:extLst>
          </p:cNvPr>
          <p:cNvPicPr>
            <a:picLocks noChangeAspect="1"/>
          </p:cNvPicPr>
          <p:nvPr/>
        </p:nvPicPr>
        <p:blipFill rotWithShape="1">
          <a:blip r:embed="rId5">
            <a:extLst>
              <a:ext uri="{28A0092B-C50C-407E-A947-70E740481C1C}">
                <a14:useLocalDpi xmlns:a14="http://schemas.microsoft.com/office/drawing/2010/main" val="0"/>
              </a:ext>
            </a:extLst>
          </a:blip>
          <a:srcRect l="5147" t="4797" r="4517" b="4733"/>
          <a:stretch/>
        </p:blipFill>
        <p:spPr>
          <a:xfrm>
            <a:off x="10916545" y="17465041"/>
            <a:ext cx="5512172" cy="4892040"/>
          </a:xfrm>
          <a:prstGeom prst="rect">
            <a:avLst/>
          </a:prstGeom>
        </p:spPr>
      </p:pic>
      <p:sp>
        <p:nvSpPr>
          <p:cNvPr id="27" name="Title 1">
            <a:extLst>
              <a:ext uri="{FF2B5EF4-FFF2-40B4-BE49-F238E27FC236}">
                <a16:creationId xmlns:a16="http://schemas.microsoft.com/office/drawing/2014/main" id="{0178874F-A85A-4503-A25A-98FA0E461626}"/>
              </a:ext>
            </a:extLst>
          </p:cNvPr>
          <p:cNvSpPr txBox="1">
            <a:spLocks/>
          </p:cNvSpPr>
          <p:nvPr/>
        </p:nvSpPr>
        <p:spPr>
          <a:xfrm>
            <a:off x="17090310" y="17711609"/>
            <a:ext cx="3663099" cy="4081117"/>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200" dirty="0"/>
              <a:t>This microcontroller has conveniently already been integrated into the LAUNCHXL-CC2640R2 -  Development Kit. </a:t>
            </a:r>
            <a:br>
              <a:rPr lang="en-GB" sz="2200" dirty="0"/>
            </a:br>
            <a:r>
              <a:rPr lang="en-GB" sz="2200" dirty="0"/>
              <a:t>Enabling easy development of the project using Ti’s own ‘Code Composer’ IDE based on Eclipse.</a:t>
            </a:r>
          </a:p>
        </p:txBody>
      </p:sp>
      <p:pic>
        <p:nvPicPr>
          <p:cNvPr id="4" name="Picture 3" descr="A screenshot of a cell phone&#10;&#10;Description automatically generated">
            <a:extLst>
              <a:ext uri="{FF2B5EF4-FFF2-40B4-BE49-F238E27FC236}">
                <a16:creationId xmlns:a16="http://schemas.microsoft.com/office/drawing/2014/main" id="{10DCF8FE-9CAA-45B0-84B7-D31B85117820}"/>
              </a:ext>
            </a:extLst>
          </p:cNvPr>
          <p:cNvPicPr>
            <a:picLocks noChangeAspect="1"/>
          </p:cNvPicPr>
          <p:nvPr/>
        </p:nvPicPr>
        <p:blipFill rotWithShape="1">
          <a:blip r:embed="rId6">
            <a:extLst>
              <a:ext uri="{28A0092B-C50C-407E-A947-70E740481C1C}">
                <a14:useLocalDpi xmlns:a14="http://schemas.microsoft.com/office/drawing/2010/main" val="0"/>
              </a:ext>
            </a:extLst>
          </a:blip>
          <a:srcRect l="1769" t="2182" r="25836" b="17931"/>
          <a:stretch/>
        </p:blipFill>
        <p:spPr>
          <a:xfrm>
            <a:off x="11538577" y="24284919"/>
            <a:ext cx="7994332" cy="4278208"/>
          </a:xfrm>
          <a:prstGeom prst="rect">
            <a:avLst/>
          </a:prstGeom>
        </p:spPr>
      </p:pic>
      <p:sp>
        <p:nvSpPr>
          <p:cNvPr id="22" name="TextBox 21">
            <a:extLst>
              <a:ext uri="{FF2B5EF4-FFF2-40B4-BE49-F238E27FC236}">
                <a16:creationId xmlns:a16="http://schemas.microsoft.com/office/drawing/2014/main" id="{07AAC996-E208-46D2-BD99-C3175AB12EF4}"/>
              </a:ext>
            </a:extLst>
          </p:cNvPr>
          <p:cNvSpPr txBox="1"/>
          <p:nvPr/>
        </p:nvSpPr>
        <p:spPr>
          <a:xfrm>
            <a:off x="10916544" y="5904523"/>
            <a:ext cx="5821489" cy="523220"/>
          </a:xfrm>
          <a:prstGeom prst="rect">
            <a:avLst/>
          </a:prstGeom>
          <a:noFill/>
        </p:spPr>
        <p:txBody>
          <a:bodyPr wrap="square" rtlCol="0">
            <a:spAutoFit/>
          </a:bodyPr>
          <a:lstStyle/>
          <a:p>
            <a:r>
              <a:rPr lang="en-GB" sz="2800" i="1" dirty="0"/>
              <a:t>Implementation Concept</a:t>
            </a:r>
          </a:p>
        </p:txBody>
      </p:sp>
    </p:spTree>
    <p:extLst>
      <p:ext uri="{BB962C8B-B14F-4D97-AF65-F5344CB8AC3E}">
        <p14:creationId xmlns:p14="http://schemas.microsoft.com/office/powerpoint/2010/main" val="3193697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1927</TotalTime>
  <Words>357</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In support of this project some background research has been performed –   Does this already exist ?   Yes and no , a vague answer yes but accurate. Companies such as ‘House of Haptics’ have bought products to market such as the ‘Hey bracelet’ (House of Haptics, 2018) however these have been bulky and required frequent charging and maintenance.  Also available are items such as the plethora of affordable smartwatches coming to market, but again these don’t fulfil our requirements.  Can this exist / is this feasible ? In short yes, based on background research microcontrollers capable of performing these functions inside the available power and financial limits are readily available (NXP products, 2019), as well as batteries there are multiple options to power a device of this scale ranging from those similar to what is used in a high end mechanical watch (Richard Watkins, 2016) to those already implemented in remote sensor networks (Shaikh and Zeadally,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Amak;lsdjas;ldkjsad #asdlkajsdlkajsd asdkajsd asdlaksjd;lkajsd salkdjaslkjd salkdjalksjd kljsadkljaslkjd</dc:title>
  <dc:creator>Theo Spyridopoulos</dc:creator>
  <cp:lastModifiedBy>Adam Stock</cp:lastModifiedBy>
  <cp:revision>74</cp:revision>
  <dcterms:created xsi:type="dcterms:W3CDTF">2017-09-13T12:36:56Z</dcterms:created>
  <dcterms:modified xsi:type="dcterms:W3CDTF">2019-01-28T16:55:45Z</dcterms:modified>
</cp:coreProperties>
</file>