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eb_desig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nternetfundamentals.com/watch/"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3967da5c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3967da5c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notes open to, as there is information that is available for the lesson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3967da5c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3967da5c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7e0f902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7e0f902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3967da5c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967da5c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3967da5c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967da5c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3967da5c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967da5c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3967da5c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967da5c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3967da5c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3967da5c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3967da5c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967da5c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3967da5c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3967da5c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8b486e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8b486e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Clr>
                <a:schemeClr val="dk1"/>
              </a:buClr>
              <a:buSzPts val="1100"/>
              <a:buFont typeface="Arial"/>
              <a:buNone/>
            </a:pPr>
            <a:r>
              <a:rPr b="1" lang="en" sz="1200">
                <a:solidFill>
                  <a:srgbClr val="4A4A4A"/>
                </a:solidFill>
                <a:highlight>
                  <a:schemeClr val="lt1"/>
                </a:highlight>
                <a:latin typeface="Poppins"/>
                <a:ea typeface="Poppins"/>
                <a:cs typeface="Poppins"/>
                <a:sym typeface="Poppins"/>
              </a:rPr>
              <a:t>Closing : </a:t>
            </a:r>
            <a:r>
              <a:rPr lang="en" sz="1200">
                <a:solidFill>
                  <a:srgbClr val="4A4A4A"/>
                </a:solidFill>
                <a:highlight>
                  <a:schemeClr val="lt1"/>
                </a:highlight>
                <a:latin typeface="Poppins"/>
                <a:ea typeface="Poppins"/>
                <a:cs typeface="Poppins"/>
                <a:sym typeface="Poppins"/>
              </a:rPr>
              <a:t>Web development could be a good profession for you if you like solving logical problems, building useful things, and experimenting with new technologies. Web developers are in high demand, generally have a good work/life balance, and command comfortable salaries. Google your specific location to get a better sense of your local web development job opportunities..</a:t>
            </a:r>
            <a:endParaRPr sz="1200">
              <a:solidFill>
                <a:srgbClr val="4A4A4A"/>
              </a:solidFill>
              <a:highlight>
                <a:schemeClr val="lt1"/>
              </a:highlight>
              <a:latin typeface="Poppins"/>
              <a:ea typeface="Poppins"/>
              <a:cs typeface="Poppins"/>
              <a:sym typeface="Poppins"/>
            </a:endParaRPr>
          </a:p>
          <a:p>
            <a:pPr indent="0" lvl="0" marL="0" rtl="0" algn="l">
              <a:lnSpc>
                <a:spcPct val="190000"/>
              </a:lnSpc>
              <a:spcBef>
                <a:spcPts val="2300"/>
              </a:spcBef>
              <a:spcAft>
                <a:spcPts val="0"/>
              </a:spcAft>
              <a:buClr>
                <a:schemeClr val="dk1"/>
              </a:buClr>
              <a:buSzPts val="1100"/>
              <a:buFont typeface="Arial"/>
              <a:buNone/>
            </a:pPr>
            <a:r>
              <a:rPr lang="en" sz="1200">
                <a:solidFill>
                  <a:srgbClr val="4A4A4A"/>
                </a:solidFill>
                <a:highlight>
                  <a:srgbClr val="FFFFFF"/>
                </a:highlight>
                <a:latin typeface="Poppins"/>
                <a:ea typeface="Poppins"/>
                <a:cs typeface="Poppins"/>
                <a:sym typeface="Poppins"/>
              </a:rPr>
              <a:t>For more details, Wikipedia describes the breadth of the web development profession in their </a:t>
            </a:r>
            <a:r>
              <a:rPr lang="en" sz="1200" u="sng">
                <a:solidFill>
                  <a:srgbClr val="CC9543"/>
                </a:solidFill>
                <a:highlight>
                  <a:srgbClr val="FFFFFF"/>
                </a:highlight>
                <a:latin typeface="Poppins"/>
                <a:ea typeface="Poppins"/>
                <a:cs typeface="Poppins"/>
                <a:sym typeface="Poppins"/>
                <a:hlinkClick r:id="rId2">
                  <a:extLst>
                    <a:ext uri="{A12FA001-AC4F-418D-AE19-62706E023703}">
                      <ahyp:hlinkClr val="tx"/>
                    </a:ext>
                  </a:extLst>
                </a:hlinkClick>
              </a:rPr>
              <a:t>entry on web design</a:t>
            </a:r>
            <a:endParaRPr sz="1200">
              <a:solidFill>
                <a:srgbClr val="4A4A4A"/>
              </a:solidFill>
              <a:highlight>
                <a:srgbClr val="FFFFFF"/>
              </a:highlight>
              <a:latin typeface="Poppins"/>
              <a:ea typeface="Poppins"/>
              <a:cs typeface="Poppins"/>
              <a:sym typeface="Poppins"/>
            </a:endParaRPr>
          </a:p>
          <a:p>
            <a:pPr indent="0" lvl="0" marL="0" rtl="0" algn="l">
              <a:lnSpc>
                <a:spcPct val="190000"/>
              </a:lnSpc>
              <a:spcBef>
                <a:spcPts val="2300"/>
              </a:spcBef>
              <a:spcAft>
                <a:spcPts val="2300"/>
              </a:spcAft>
              <a:buNone/>
            </a:pPr>
            <a:r>
              <a:t/>
            </a:r>
            <a:endParaRPr>
              <a:solidFill>
                <a:srgbClr val="4A4A4A"/>
              </a:solidFill>
              <a:highlight>
                <a:srgbClr val="FFFFFF"/>
              </a:highlight>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967da5c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967da5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58b486e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58b486e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4A4A"/>
                </a:solidFill>
                <a:highlight>
                  <a:srgbClr val="FFFFFF"/>
                </a:highlight>
                <a:latin typeface="Poppins"/>
                <a:ea typeface="Poppins"/>
                <a:cs typeface="Poppins"/>
                <a:sym typeface="Poppins"/>
              </a:rPr>
              <a:t>Earlier, we mentioned that web development work could be in the front end, the back end, or the full stack. What exactly do these terms mean?</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rPr lang="en" sz="1200">
                <a:solidFill>
                  <a:srgbClr val="4A4A4A"/>
                </a:solidFill>
                <a:highlight>
                  <a:srgbClr val="FFFFFF"/>
                </a:highlight>
                <a:latin typeface="Poppins"/>
                <a:ea typeface="Poppins"/>
                <a:cs typeface="Poppins"/>
                <a:sym typeface="Poppins"/>
              </a:rPr>
              <a:t>The </a:t>
            </a:r>
            <a:r>
              <a:rPr b="1" lang="en" sz="1200">
                <a:solidFill>
                  <a:srgbClr val="4A4A4A"/>
                </a:solidFill>
                <a:highlight>
                  <a:srgbClr val="FFFFFF"/>
                </a:highlight>
                <a:latin typeface="Poppins"/>
                <a:ea typeface="Poppins"/>
                <a:cs typeface="Poppins"/>
                <a:sym typeface="Poppins"/>
              </a:rPr>
              <a:t>front end</a:t>
            </a:r>
            <a:r>
              <a:rPr lang="en" sz="1200">
                <a:solidFill>
                  <a:srgbClr val="4A4A4A"/>
                </a:solidFill>
                <a:highlight>
                  <a:srgbClr val="FFFFFF"/>
                </a:highlight>
                <a:latin typeface="Poppins"/>
                <a:ea typeface="Poppins"/>
                <a:cs typeface="Poppins"/>
                <a:sym typeface="Poppins"/>
              </a:rPr>
              <a:t> is the stuff you see on the website in your browser, including the presentation of content and user interface elements like the navigation bar. Front-end developers use HTML, CSS, JavaScript, and their relevant frameworks to ensure that content is presented effectively and that users have an excellent experience.</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rPr lang="en" sz="1200">
                <a:solidFill>
                  <a:srgbClr val="4A4A4A"/>
                </a:solidFill>
                <a:highlight>
                  <a:srgbClr val="FFFFFF"/>
                </a:highlight>
                <a:latin typeface="Poppins"/>
                <a:ea typeface="Poppins"/>
                <a:cs typeface="Poppins"/>
                <a:sym typeface="Poppins"/>
              </a:rPr>
              <a:t>The </a:t>
            </a:r>
            <a:r>
              <a:rPr b="1" lang="en" sz="1200">
                <a:solidFill>
                  <a:srgbClr val="4A4A4A"/>
                </a:solidFill>
                <a:highlight>
                  <a:srgbClr val="FFFFFF"/>
                </a:highlight>
                <a:latin typeface="Poppins"/>
                <a:ea typeface="Poppins"/>
                <a:cs typeface="Poppins"/>
                <a:sym typeface="Poppins"/>
              </a:rPr>
              <a:t>back end</a:t>
            </a:r>
            <a:r>
              <a:rPr lang="en" sz="1200">
                <a:solidFill>
                  <a:srgbClr val="4A4A4A"/>
                </a:solidFill>
                <a:highlight>
                  <a:srgbClr val="FFFFFF"/>
                </a:highlight>
                <a:latin typeface="Poppins"/>
                <a:ea typeface="Poppins"/>
                <a:cs typeface="Poppins"/>
                <a:sym typeface="Poppins"/>
              </a:rPr>
              <a:t> refers to the guts of the application, which live on the server. The back end stores and serves program data to ensure that the front end has what it needs. This process can become very complicated when a website has millions of users. Back-end developers use programming languages like PHP, Python, and </a:t>
            </a:r>
            <a:r>
              <a:rPr lang="en" sz="1200">
                <a:solidFill>
                  <a:srgbClr val="4A4A4A"/>
                </a:solidFill>
                <a:highlight>
                  <a:srgbClr val="FFFFFF"/>
                </a:highlight>
                <a:latin typeface="Poppins"/>
                <a:ea typeface="Poppins"/>
                <a:cs typeface="Poppins"/>
                <a:sym typeface="Poppins"/>
              </a:rPr>
              <a:t> Java</a:t>
            </a:r>
            <a:r>
              <a:rPr lang="en" sz="1200">
                <a:solidFill>
                  <a:srgbClr val="4A4A4A"/>
                </a:solidFill>
                <a:highlight>
                  <a:srgbClr val="FFFFFF"/>
                </a:highlight>
                <a:latin typeface="Poppins"/>
                <a:ea typeface="Poppins"/>
                <a:cs typeface="Poppins"/>
                <a:sym typeface="Poppins"/>
              </a:rPr>
              <a:t> to work with data.</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rPr b="1" lang="en" sz="1200">
                <a:solidFill>
                  <a:srgbClr val="4A4A4A"/>
                </a:solidFill>
                <a:highlight>
                  <a:srgbClr val="FFFFFF"/>
                </a:highlight>
                <a:latin typeface="Poppins"/>
                <a:ea typeface="Poppins"/>
                <a:cs typeface="Poppins"/>
                <a:sym typeface="Poppins"/>
              </a:rPr>
              <a:t>Full-stack developers</a:t>
            </a:r>
            <a:r>
              <a:rPr lang="en" sz="1200">
                <a:solidFill>
                  <a:srgbClr val="4A4A4A"/>
                </a:solidFill>
                <a:highlight>
                  <a:srgbClr val="FFFFFF"/>
                </a:highlight>
                <a:latin typeface="Poppins"/>
                <a:ea typeface="Poppins"/>
                <a:cs typeface="Poppins"/>
                <a:sym typeface="Poppins"/>
              </a:rPr>
              <a:t> are comfortable working with both the front and back ends.</a:t>
            </a:r>
            <a:endParaRPr sz="1200">
              <a:solidFill>
                <a:srgbClr val="4A4A4A"/>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350">
              <a:solidFill>
                <a:srgbClr val="4A4A4A"/>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350">
              <a:solidFill>
                <a:srgbClr val="4A4A4A"/>
              </a:solidFill>
              <a:highlight>
                <a:srgbClr val="FFFFFF"/>
              </a:highlight>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58b486e0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58b486e0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b="1" lang="en">
                <a:solidFill>
                  <a:srgbClr val="4A4A4A"/>
                </a:solidFill>
                <a:highlight>
                  <a:srgbClr val="FFFFFF"/>
                </a:highlight>
                <a:latin typeface="Proxima Nova"/>
                <a:ea typeface="Proxima Nova"/>
                <a:cs typeface="Proxima Nova"/>
                <a:sym typeface="Proxima Nova"/>
              </a:rPr>
              <a:t>Opening : </a:t>
            </a:r>
            <a:r>
              <a:rPr lang="en">
                <a:solidFill>
                  <a:srgbClr val="4A4A4A"/>
                </a:solidFill>
                <a:highlight>
                  <a:srgbClr val="FFFFFF"/>
                </a:highlight>
                <a:latin typeface="Proxima Nova"/>
                <a:ea typeface="Proxima Nova"/>
                <a:cs typeface="Proxima Nova"/>
                <a:sym typeface="Proxima Nova"/>
              </a:rPr>
              <a:t>Now that you know about the different types of web developers, let’s cover what we mentioned earlier about the different types of clients and employers you may work with.</a:t>
            </a:r>
            <a:endParaRPr>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None/>
            </a:pPr>
            <a:r>
              <a:t/>
            </a:r>
            <a:endParaRPr>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2300"/>
              </a:spcAft>
              <a:buNone/>
            </a:pPr>
            <a:r>
              <a:t/>
            </a:r>
            <a:endParaRPr>
              <a:solidFill>
                <a:srgbClr val="4A4A4A"/>
              </a:solidFill>
              <a:highlight>
                <a:srgbClr val="FFFFFF"/>
              </a:highlight>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58b486e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58b486e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b="1" lang="en">
                <a:solidFill>
                  <a:srgbClr val="4A4A4A"/>
                </a:solidFill>
                <a:highlight>
                  <a:srgbClr val="FFFFFF"/>
                </a:highlight>
                <a:latin typeface="Proxima Nova"/>
                <a:ea typeface="Proxima Nova"/>
                <a:cs typeface="Proxima Nova"/>
                <a:sym typeface="Proxima Nova"/>
              </a:rPr>
              <a:t>Closing</a:t>
            </a:r>
            <a:r>
              <a:rPr b="1" lang="en">
                <a:solidFill>
                  <a:srgbClr val="4A4A4A"/>
                </a:solidFill>
                <a:highlight>
                  <a:srgbClr val="FFFFFF"/>
                </a:highlight>
                <a:latin typeface="Proxima Nova"/>
                <a:ea typeface="Proxima Nova"/>
                <a:cs typeface="Proxima Nova"/>
                <a:sym typeface="Proxima Nova"/>
              </a:rPr>
              <a:t> : </a:t>
            </a:r>
            <a:r>
              <a:rPr lang="en">
                <a:solidFill>
                  <a:srgbClr val="4A4A4A"/>
                </a:solidFill>
                <a:highlight>
                  <a:srgbClr val="FFFFFF"/>
                </a:highlight>
                <a:latin typeface="Proxima Nova"/>
                <a:ea typeface="Proxima Nova"/>
                <a:cs typeface="Proxima Nova"/>
                <a:sym typeface="Proxima Nova"/>
              </a:rPr>
              <a:t>Finally, large, older companies still need web developers. These companies offer a good work/life balance, pay, and benefits but often move slower than a company that is highly focused on tech.</a:t>
            </a:r>
            <a:endParaRPr>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None/>
            </a:pPr>
            <a:r>
              <a:t/>
            </a:r>
            <a:endParaRPr>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2300"/>
              </a:spcAft>
              <a:buNone/>
            </a:pPr>
            <a:r>
              <a:t/>
            </a:r>
            <a:endParaRPr>
              <a:solidFill>
                <a:srgbClr val="4A4A4A"/>
              </a:solidFill>
              <a:highlight>
                <a:srgbClr val="FFFFFF"/>
              </a:highlight>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58b486e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58b486e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b="1" lang="en">
                <a:solidFill>
                  <a:srgbClr val="4A4A4A"/>
                </a:solidFill>
                <a:highlight>
                  <a:srgbClr val="FFFFFF"/>
                </a:highlight>
                <a:latin typeface="Proxima Nova"/>
                <a:ea typeface="Proxima Nova"/>
                <a:cs typeface="Proxima Nova"/>
                <a:sym typeface="Proxima Nova"/>
              </a:rPr>
              <a:t>Opening</a:t>
            </a:r>
            <a:r>
              <a:rPr b="1" lang="en">
                <a:solidFill>
                  <a:srgbClr val="4A4A4A"/>
                </a:solidFill>
                <a:highlight>
                  <a:srgbClr val="FFFFFF"/>
                </a:highlight>
                <a:latin typeface="Proxima Nova"/>
                <a:ea typeface="Proxima Nova"/>
                <a:cs typeface="Proxima Nova"/>
                <a:sym typeface="Proxima Nova"/>
              </a:rPr>
              <a:t> : </a:t>
            </a:r>
            <a:r>
              <a:rPr lang="en">
                <a:solidFill>
                  <a:srgbClr val="4A4A4A"/>
                </a:solidFill>
                <a:highlight>
                  <a:srgbClr val="FFFFFF"/>
                </a:highlight>
                <a:latin typeface="Proxima Nova"/>
                <a:ea typeface="Proxima Nova"/>
                <a:cs typeface="Proxima Nova"/>
                <a:sym typeface="Proxima Nova"/>
              </a:rPr>
              <a:t>These are some of the basic tools you will use regularly. You may not know what they are now, but you most certainly will going forward.</a:t>
            </a:r>
            <a:endParaRPr>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None/>
            </a:pPr>
            <a:r>
              <a:t/>
            </a:r>
            <a:endParaRPr>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2300"/>
              </a:spcAft>
              <a:buNone/>
            </a:pPr>
            <a:r>
              <a:t/>
            </a:r>
            <a:endParaRPr>
              <a:solidFill>
                <a:srgbClr val="4A4A4A"/>
              </a:solidFill>
              <a:highlight>
                <a:srgbClr val="FFFFFF"/>
              </a:highlight>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58b486e0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58b486e0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Clr>
                <a:schemeClr val="dk1"/>
              </a:buClr>
              <a:buSzPts val="1100"/>
              <a:buFont typeface="Arial"/>
              <a:buNone/>
            </a:pPr>
            <a:r>
              <a:rPr b="1" lang="en" sz="1200">
                <a:solidFill>
                  <a:srgbClr val="4A4A4A"/>
                </a:solidFill>
                <a:highlight>
                  <a:srgbClr val="FFFFFF"/>
                </a:highlight>
                <a:latin typeface="Proxima Nova"/>
                <a:ea typeface="Proxima Nova"/>
                <a:cs typeface="Proxima Nova"/>
                <a:sym typeface="Proxima Nova"/>
              </a:rPr>
              <a:t>Opening:</a:t>
            </a:r>
            <a:r>
              <a:rPr lang="en" sz="1200">
                <a:solidFill>
                  <a:srgbClr val="4A4A4A"/>
                </a:solidFill>
                <a:highlight>
                  <a:srgbClr val="FFFFFF"/>
                </a:highlight>
                <a:latin typeface="Proxima Nova"/>
                <a:ea typeface="Proxima Nova"/>
                <a:cs typeface="Proxima Nova"/>
                <a:sym typeface="Proxima Nova"/>
              </a:rPr>
              <a:t> Learning to code is incredibly rewarding but can also be difficult and frustrating. The strongest assets you can have as a student are a desire to build, a problem-solving mind, and persistence in the face of setbacks.</a:t>
            </a:r>
            <a:endParaRPr sz="1200">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2300"/>
              </a:spcAft>
              <a:buNone/>
            </a:pPr>
            <a:r>
              <a:rPr lang="en" sz="1200">
                <a:solidFill>
                  <a:srgbClr val="4A4A4A"/>
                </a:solidFill>
                <a:highlight>
                  <a:srgbClr val="FFFFFF"/>
                </a:highlight>
                <a:latin typeface="Proxima Nova"/>
                <a:ea typeface="Proxima Nova"/>
                <a:cs typeface="Proxima Nova"/>
                <a:sym typeface="Proxima Nova"/>
              </a:rPr>
              <a:t>The web development industry has a long history of successful developers with varying backgrounds, so people tend to care more about what you’ve actually built than how you got there.</a:t>
            </a:r>
            <a:endParaRPr sz="1200">
              <a:solidFill>
                <a:srgbClr val="4A4A4A"/>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58b486e0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58b486e0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4A4A4A"/>
                </a:solidFill>
                <a:highlight>
                  <a:srgbClr val="FFFFFF"/>
                </a:highlight>
                <a:latin typeface="Proxima Nova"/>
                <a:ea typeface="Proxima Nova"/>
                <a:cs typeface="Proxima Nova"/>
                <a:sym typeface="Proxima Nova"/>
              </a:rPr>
              <a:t>Opening:</a:t>
            </a:r>
            <a:r>
              <a:rPr lang="en" sz="1200">
                <a:solidFill>
                  <a:srgbClr val="4A4A4A"/>
                </a:solidFill>
                <a:highlight>
                  <a:srgbClr val="FFFFFF"/>
                </a:highlight>
                <a:latin typeface="Proxima Nova"/>
                <a:ea typeface="Proxima Nova"/>
                <a:cs typeface="Proxima Nova"/>
                <a:sym typeface="Proxima Nova"/>
              </a:rPr>
              <a:t> </a:t>
            </a:r>
            <a:r>
              <a:rPr lang="en" sz="1200">
                <a:solidFill>
                  <a:srgbClr val="4A4A4A"/>
                </a:solidFill>
                <a:highlight>
                  <a:srgbClr val="FFFFFF"/>
                </a:highlight>
                <a:latin typeface="Proxima Nova"/>
                <a:ea typeface="Proxima Nova"/>
                <a:cs typeface="Proxima Nova"/>
                <a:sym typeface="Proxima Nova"/>
              </a:rPr>
              <a:t>Hopefully, you’ve gained a better idea of what a web developer actually does and what your life might look like if you decided to take it on as a career. This has only been a teaser into the world of web development.</a:t>
            </a:r>
            <a:endParaRPr sz="1200">
              <a:solidFill>
                <a:srgbClr val="4A4A4A"/>
              </a:solidFill>
              <a:highlight>
                <a:srgbClr val="FFFFFF"/>
              </a:highlight>
              <a:latin typeface="Proxima Nova"/>
              <a:ea typeface="Proxima Nova"/>
              <a:cs typeface="Proxima Nova"/>
              <a:sym typeface="Proxima Nova"/>
            </a:endParaRPr>
          </a:p>
          <a:p>
            <a:pPr indent="0" lvl="0" marL="0" rtl="0" algn="l">
              <a:lnSpc>
                <a:spcPct val="100000"/>
              </a:lnSpc>
              <a:spcBef>
                <a:spcPts val="2300"/>
              </a:spcBef>
              <a:spcAft>
                <a:spcPts val="0"/>
              </a:spcAft>
              <a:buNone/>
            </a:pPr>
            <a:r>
              <a:rPr b="1" lang="en" sz="1200">
                <a:solidFill>
                  <a:srgbClr val="4A4A4A"/>
                </a:solidFill>
                <a:highlight>
                  <a:srgbClr val="FFFFFF"/>
                </a:highlight>
                <a:latin typeface="Proxima Nova"/>
                <a:ea typeface="Proxima Nova"/>
                <a:cs typeface="Proxima Nova"/>
                <a:sym typeface="Proxima Nova"/>
              </a:rPr>
              <a:t>Closing : </a:t>
            </a:r>
            <a:endParaRPr b="1" sz="1200">
              <a:solidFill>
                <a:srgbClr val="4A4A4A"/>
              </a:solidFill>
              <a:highlight>
                <a:srgbClr val="FFFFFF"/>
              </a:highlight>
              <a:latin typeface="Proxima Nova"/>
              <a:ea typeface="Proxima Nova"/>
              <a:cs typeface="Proxima Nova"/>
              <a:sym typeface="Proxima Nova"/>
            </a:endParaRPr>
          </a:p>
          <a:p>
            <a:pPr indent="0" lvl="0" marL="0" rtl="0" algn="l">
              <a:lnSpc>
                <a:spcPct val="150000"/>
              </a:lnSpc>
              <a:spcBef>
                <a:spcPts val="2300"/>
              </a:spcBef>
              <a:spcAft>
                <a:spcPts val="0"/>
              </a:spcAft>
              <a:buNone/>
            </a:pPr>
            <a:r>
              <a:rPr lang="en" sz="1200">
                <a:solidFill>
                  <a:srgbClr val="4A4A4A"/>
                </a:solidFill>
                <a:latin typeface="Proxima Nova"/>
                <a:ea typeface="Proxima Nova"/>
                <a:cs typeface="Proxima Nova"/>
                <a:sym typeface="Proxima Nova"/>
              </a:rPr>
              <a:t>Go to freeCodeCamp and create an account, </a:t>
            </a:r>
            <a:endParaRPr sz="1200">
              <a:solidFill>
                <a:srgbClr val="4A4A4A"/>
              </a:solidFill>
              <a:latin typeface="Proxima Nova"/>
              <a:ea typeface="Proxima Nova"/>
              <a:cs typeface="Proxima Nova"/>
              <a:sym typeface="Proxima Nova"/>
            </a:endParaRPr>
          </a:p>
          <a:p>
            <a:pPr indent="0" lvl="0" marL="0" rtl="0" algn="l">
              <a:lnSpc>
                <a:spcPct val="150000"/>
              </a:lnSpc>
              <a:spcBef>
                <a:spcPts val="1000"/>
              </a:spcBef>
              <a:spcAft>
                <a:spcPts val="0"/>
              </a:spcAft>
              <a:buNone/>
            </a:pPr>
            <a:r>
              <a:rPr lang="en" sz="1200">
                <a:solidFill>
                  <a:srgbClr val="4A4A4A"/>
                </a:solidFill>
                <a:latin typeface="Proxima Nova"/>
                <a:ea typeface="Proxima Nova"/>
                <a:cs typeface="Proxima Nova"/>
                <a:sym typeface="Proxima Nova"/>
              </a:rPr>
              <a:t>Talk about the overall curriculum, </a:t>
            </a:r>
            <a:endParaRPr sz="1200">
              <a:solidFill>
                <a:srgbClr val="4A4A4A"/>
              </a:solidFill>
              <a:latin typeface="Proxima Nova"/>
              <a:ea typeface="Proxima Nova"/>
              <a:cs typeface="Proxima Nova"/>
              <a:sym typeface="Proxima Nova"/>
            </a:endParaRPr>
          </a:p>
          <a:p>
            <a:pPr indent="0" lvl="0" marL="0" rtl="0" algn="l">
              <a:lnSpc>
                <a:spcPct val="150000"/>
              </a:lnSpc>
              <a:spcBef>
                <a:spcPts val="1000"/>
              </a:spcBef>
              <a:spcAft>
                <a:spcPts val="0"/>
              </a:spcAft>
              <a:buNone/>
            </a:pPr>
            <a:r>
              <a:rPr lang="en" sz="1200">
                <a:solidFill>
                  <a:srgbClr val="4A4A4A"/>
                </a:solidFill>
                <a:latin typeface="Proxima Nova"/>
                <a:ea typeface="Proxima Nova"/>
                <a:cs typeface="Proxima Nova"/>
                <a:sym typeface="Proxima Nova"/>
              </a:rPr>
              <a:t>Run through the first couple of lessons with the delegates.</a:t>
            </a:r>
            <a:endParaRPr sz="1200">
              <a:solidFill>
                <a:srgbClr val="4A4A4A"/>
              </a:solidFill>
              <a:latin typeface="Proxima Nova"/>
              <a:ea typeface="Proxima Nova"/>
              <a:cs typeface="Proxima Nova"/>
              <a:sym typeface="Proxima Nova"/>
            </a:endParaRPr>
          </a:p>
          <a:p>
            <a:pPr indent="0" lvl="0" marL="0" rtl="0" algn="l">
              <a:lnSpc>
                <a:spcPct val="150000"/>
              </a:lnSpc>
              <a:spcBef>
                <a:spcPts val="1000"/>
              </a:spcBef>
              <a:spcAft>
                <a:spcPts val="0"/>
              </a:spcAft>
              <a:buNone/>
            </a:pPr>
            <a:r>
              <a:rPr lang="en" sz="1200">
                <a:solidFill>
                  <a:srgbClr val="4A4A4A"/>
                </a:solidFill>
                <a:latin typeface="Proxima Nova"/>
                <a:ea typeface="Proxima Nova"/>
                <a:cs typeface="Proxima Nova"/>
                <a:sym typeface="Proxima Nova"/>
              </a:rPr>
              <a:t>Sign up to Github and create a repo named after their </a:t>
            </a:r>
            <a:r>
              <a:rPr b="1" lang="en" sz="1200">
                <a:solidFill>
                  <a:srgbClr val="4A4A4A"/>
                </a:solidFill>
                <a:latin typeface="Proxima Nova"/>
                <a:ea typeface="Proxima Nova"/>
                <a:cs typeface="Proxima Nova"/>
                <a:sym typeface="Proxima Nova"/>
              </a:rPr>
              <a:t>username,</a:t>
            </a:r>
            <a:r>
              <a:rPr lang="en" sz="1200">
                <a:solidFill>
                  <a:srgbClr val="4A4A4A"/>
                </a:solidFill>
                <a:latin typeface="Proxima Nova"/>
                <a:ea typeface="Proxima Nova"/>
                <a:cs typeface="Proxima Nova"/>
                <a:sym typeface="Proxima Nova"/>
              </a:rPr>
              <a:t> initialize with a readme</a:t>
            </a:r>
            <a:r>
              <a:rPr b="1" lang="en" sz="1200">
                <a:solidFill>
                  <a:srgbClr val="4A4A4A"/>
                </a:solidFill>
                <a:latin typeface="Proxima Nova"/>
                <a:ea typeface="Proxima Nova"/>
                <a:cs typeface="Proxima Nova"/>
                <a:sym typeface="Proxima Nova"/>
              </a:rPr>
              <a:t>.</a:t>
            </a:r>
            <a:endParaRPr b="1" sz="1200">
              <a:solidFill>
                <a:srgbClr val="4A4A4A"/>
              </a:solidFill>
              <a:latin typeface="Proxima Nova"/>
              <a:ea typeface="Proxima Nova"/>
              <a:cs typeface="Proxima Nova"/>
              <a:sym typeface="Proxima Nova"/>
            </a:endParaRPr>
          </a:p>
          <a:p>
            <a:pPr indent="0" lvl="0" marL="0" rtl="0" algn="l">
              <a:lnSpc>
                <a:spcPct val="150000"/>
              </a:lnSpc>
              <a:spcBef>
                <a:spcPts val="1000"/>
              </a:spcBef>
              <a:spcAft>
                <a:spcPts val="0"/>
              </a:spcAft>
              <a:buNone/>
            </a:pPr>
            <a:r>
              <a:rPr b="1" lang="en" sz="1200">
                <a:solidFill>
                  <a:srgbClr val="4A4A4A"/>
                </a:solidFill>
                <a:latin typeface="Proxima Nova"/>
                <a:ea typeface="Proxima Nova"/>
                <a:cs typeface="Proxima Nova"/>
                <a:sym typeface="Proxima Nova"/>
              </a:rPr>
              <a:t>Get the students to: </a:t>
            </a:r>
            <a:r>
              <a:rPr lang="en" sz="1200">
                <a:solidFill>
                  <a:srgbClr val="4A4A4A"/>
                </a:solidFill>
                <a:latin typeface="Proxima Nova"/>
                <a:ea typeface="Proxima Nova"/>
                <a:cs typeface="Proxima Nova"/>
                <a:sym typeface="Proxima Nova"/>
              </a:rPr>
              <a:t>Add each other and yourself.</a:t>
            </a:r>
            <a:endParaRPr sz="1200">
              <a:solidFill>
                <a:srgbClr val="4A4A4A"/>
              </a:solidFill>
              <a:latin typeface="Proxima Nova"/>
              <a:ea typeface="Proxima Nova"/>
              <a:cs typeface="Proxima Nova"/>
              <a:sym typeface="Proxima Nova"/>
            </a:endParaRPr>
          </a:p>
          <a:p>
            <a:pPr indent="0" lvl="0" marL="0" rtl="0" algn="l">
              <a:lnSpc>
                <a:spcPct val="190000"/>
              </a:lnSpc>
              <a:spcBef>
                <a:spcPts val="0"/>
              </a:spcBef>
              <a:spcAft>
                <a:spcPts val="2300"/>
              </a:spcAft>
              <a:buNone/>
            </a:pPr>
            <a:r>
              <a:t/>
            </a:r>
            <a:endParaRPr>
              <a:solidFill>
                <a:srgbClr val="4A4A4A"/>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85ba08c8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85ba08c8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http://internetfundamentals.com/watch/</a:t>
            </a:r>
            <a:r>
              <a:rPr lang="en">
                <a:solidFill>
                  <a:schemeClr val="dk1"/>
                </a:solidFill>
              </a:rPr>
              <a:t>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b48321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b48321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967da5c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967da5c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3967da5c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3967da5c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3967da5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3967da5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7e0f902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7e0f902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7e0f902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7e0f902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7e0f902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7e0f902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3967da5c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967da5c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technation.io/insights/report-201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www.google.com/" TargetMode="External"/><Relationship Id="rId4" Type="http://schemas.openxmlformats.org/officeDocument/2006/relationships/hyperlink" Target="https://code.visualstudio.com/" TargetMode="External"/><Relationship Id="rId5" Type="http://schemas.openxmlformats.org/officeDocument/2006/relationships/hyperlink" Target="https://desktop.github.com/" TargetMode="External"/><Relationship Id="rId6" Type="http://schemas.openxmlformats.org/officeDocument/2006/relationships/hyperlink" Target="http://stackoverflow.com/" TargetMode="External"/><Relationship Id="rId7" Type="http://schemas.openxmlformats.org/officeDocument/2006/relationships/hyperlink" Target="https://git-scm.com/" TargetMode="External"/><Relationship Id="rId8" Type="http://schemas.openxmlformats.org/officeDocument/2006/relationships/hyperlink" Target="https://github.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7.jpg"/><Relationship Id="rId4" Type="http://schemas.openxmlformats.org/officeDocument/2006/relationships/hyperlink" Target="http://internetfundamentals.com/watch/"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Course Overview</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Introductions</a:t>
            </a:r>
            <a:endParaRPr/>
          </a:p>
        </p:txBody>
      </p:sp>
      <p:sp>
        <p:nvSpPr>
          <p:cNvPr id="114" name="Google Shape;114;p22"/>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 minutes</a:t>
            </a:r>
            <a:endParaRPr/>
          </a:p>
        </p:txBody>
      </p:sp>
      <p:sp>
        <p:nvSpPr>
          <p:cNvPr id="115" name="Google Shape;115;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 into pairs and have a chat to find out about the other person. You’ll be introducing them to the group later. </a:t>
            </a:r>
            <a:endParaRPr/>
          </a:p>
          <a:p>
            <a:pPr indent="0" lvl="0" marL="0" rtl="0" algn="l">
              <a:spcBef>
                <a:spcPts val="1600"/>
              </a:spcBef>
              <a:spcAft>
                <a:spcPts val="0"/>
              </a:spcAft>
              <a:buNone/>
            </a:pPr>
            <a:r>
              <a:rPr lang="en"/>
              <a:t>You might like to ask:</a:t>
            </a:r>
            <a:endParaRPr/>
          </a:p>
          <a:p>
            <a:pPr indent="-342900" lvl="0" marL="457200" rtl="0" algn="l">
              <a:spcBef>
                <a:spcPts val="1600"/>
              </a:spcBef>
              <a:spcAft>
                <a:spcPts val="0"/>
              </a:spcAft>
              <a:buSzPts val="1800"/>
              <a:buAutoNum type="arabicPeriod"/>
            </a:pPr>
            <a:r>
              <a:rPr lang="en"/>
              <a:t>Where they are from</a:t>
            </a:r>
            <a:endParaRPr/>
          </a:p>
          <a:p>
            <a:pPr indent="-342900" lvl="0" marL="457200" rtl="0" algn="l">
              <a:spcBef>
                <a:spcPts val="0"/>
              </a:spcBef>
              <a:spcAft>
                <a:spcPts val="0"/>
              </a:spcAft>
              <a:buSzPts val="1800"/>
              <a:buAutoNum type="arabicPeriod"/>
            </a:pPr>
            <a:r>
              <a:rPr lang="en"/>
              <a:t>Why they are here</a:t>
            </a:r>
            <a:endParaRPr/>
          </a:p>
          <a:p>
            <a:pPr indent="-342900" lvl="0" marL="457200" rtl="0" algn="l">
              <a:spcBef>
                <a:spcPts val="0"/>
              </a:spcBef>
              <a:spcAft>
                <a:spcPts val="0"/>
              </a:spcAft>
              <a:buSzPts val="1800"/>
              <a:buAutoNum type="arabicPeriod"/>
            </a:pPr>
            <a:r>
              <a:rPr lang="en"/>
              <a:t>What they hope to get from this course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Remote Version</a:t>
            </a:r>
            <a:endParaRPr/>
          </a:p>
        </p:txBody>
      </p:sp>
      <p:sp>
        <p:nvSpPr>
          <p:cNvPr id="121" name="Google Shape;121;p2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 MS Teams</a:t>
            </a:r>
            <a:endParaRPr/>
          </a:p>
        </p:txBody>
      </p:sp>
      <p:sp>
        <p:nvSpPr>
          <p:cNvPr id="122" name="Google Shape;122;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Post a message in the group - let us all know:</a:t>
            </a:r>
            <a:endParaRPr/>
          </a:p>
          <a:p>
            <a:pPr indent="-342900" lvl="0" marL="457200" rtl="0" algn="l">
              <a:spcBef>
                <a:spcPts val="1600"/>
              </a:spcBef>
              <a:spcAft>
                <a:spcPts val="0"/>
              </a:spcAft>
              <a:buSzPts val="1800"/>
              <a:buAutoNum type="arabicPeriod"/>
            </a:pPr>
            <a:r>
              <a:rPr lang="en"/>
              <a:t>Where you are from/live</a:t>
            </a:r>
            <a:endParaRPr/>
          </a:p>
          <a:p>
            <a:pPr indent="-342900" lvl="0" marL="457200" rtl="0" algn="l">
              <a:spcBef>
                <a:spcPts val="0"/>
              </a:spcBef>
              <a:spcAft>
                <a:spcPts val="0"/>
              </a:spcAft>
              <a:buSzPts val="1800"/>
              <a:buAutoNum type="arabicPeriod"/>
            </a:pPr>
            <a:r>
              <a:rPr lang="en"/>
              <a:t>What you are doing for a living right now</a:t>
            </a:r>
            <a:endParaRPr/>
          </a:p>
          <a:p>
            <a:pPr indent="-342900" lvl="0" marL="457200" rtl="0" algn="l">
              <a:spcBef>
                <a:spcPts val="0"/>
              </a:spcBef>
              <a:spcAft>
                <a:spcPts val="0"/>
              </a:spcAft>
              <a:buSzPts val="1800"/>
              <a:buAutoNum type="arabicPeriod"/>
            </a:pPr>
            <a:r>
              <a:rPr lang="en"/>
              <a:t>What you hope to get out of this course</a:t>
            </a:r>
            <a:endParaRPr/>
          </a:p>
          <a:p>
            <a:pPr indent="-342900" lvl="0" marL="457200" rtl="0" algn="l">
              <a:spcBef>
                <a:spcPts val="0"/>
              </a:spcBef>
              <a:spcAft>
                <a:spcPts val="0"/>
              </a:spcAft>
              <a:buSzPts val="1800"/>
              <a:buAutoNum type="arabicPeriod"/>
            </a:pPr>
            <a:r>
              <a:rPr lang="en"/>
              <a:t>Anything</a:t>
            </a:r>
            <a:r>
              <a:rPr lang="en"/>
              <a:t> else...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choose a career in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90250" y="526350"/>
            <a:ext cx="8279100" cy="4090800"/>
          </a:xfrm>
          <a:prstGeom prst="rect">
            <a:avLst/>
          </a:prstGeom>
        </p:spPr>
        <p:txBody>
          <a:bodyPr anchorCtr="0" anchor="ctr" bIns="91425" lIns="91425" spcFirstLastPara="1" rIns="91425" wrap="square" tIns="91425">
            <a:noAutofit/>
          </a:bodyPr>
          <a:lstStyle/>
          <a:p>
            <a:pPr indent="-419100" lvl="0" marL="457200" rtl="0" algn="l">
              <a:lnSpc>
                <a:spcPct val="115000"/>
              </a:lnSpc>
              <a:spcBef>
                <a:spcPts val="1000"/>
              </a:spcBef>
              <a:spcAft>
                <a:spcPts val="0"/>
              </a:spcAft>
              <a:buSzPts val="3000"/>
              <a:buChar char="●"/>
            </a:pPr>
            <a:r>
              <a:rPr lang="en" sz="3000"/>
              <a:t>Digital sector contributed over £150 billion to the UK economy in 2015</a:t>
            </a:r>
            <a:endParaRPr sz="3000"/>
          </a:p>
          <a:p>
            <a:pPr indent="-419100" lvl="0" marL="457200" rtl="0" algn="l">
              <a:lnSpc>
                <a:spcPct val="115000"/>
              </a:lnSpc>
              <a:spcBef>
                <a:spcPts val="1000"/>
              </a:spcBef>
              <a:spcAft>
                <a:spcPts val="0"/>
              </a:spcAft>
              <a:buSzPts val="3000"/>
              <a:buChar char="●"/>
            </a:pPr>
            <a:r>
              <a:rPr lang="en" sz="3000"/>
              <a:t>Sector accounts for 7.7 per cent of the UK economy as a whole</a:t>
            </a:r>
            <a:endParaRPr sz="3000"/>
          </a:p>
          <a:p>
            <a:pPr indent="-419100" lvl="0" marL="457200" rtl="0" algn="l">
              <a:lnSpc>
                <a:spcPct val="115000"/>
              </a:lnSpc>
              <a:spcBef>
                <a:spcPts val="1000"/>
              </a:spcBef>
              <a:spcAft>
                <a:spcPts val="1000"/>
              </a:spcAft>
              <a:buSzPts val="3000"/>
              <a:buChar char="●"/>
            </a:pPr>
            <a:r>
              <a:rPr lang="en" sz="3000"/>
              <a:t>Growth in the sector is nearly six times larger than growth across the economy as a whole</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1118350" y="152400"/>
            <a:ext cx="6907288"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15233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83%</a:t>
            </a:r>
            <a:endParaRPr/>
          </a:p>
        </p:txBody>
      </p:sp>
      <p:sp>
        <p:nvSpPr>
          <p:cNvPr id="143" name="Google Shape;143;p27"/>
          <p:cNvSpPr txBox="1"/>
          <p:nvPr>
            <p:ph idx="1" type="body"/>
          </p:nvPr>
        </p:nvSpPr>
        <p:spPr>
          <a:xfrm>
            <a:off x="999000" y="301200"/>
            <a:ext cx="7146000" cy="107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000">
                <a:solidFill>
                  <a:schemeClr val="dk1"/>
                </a:solidFill>
                <a:latin typeface="Alfa Slab One"/>
                <a:ea typeface="Alfa Slab One"/>
                <a:cs typeface="Alfa Slab One"/>
                <a:sym typeface="Alfa Slab One"/>
              </a:rPr>
              <a:t>Employers say their biggest difficulty is recruitment</a:t>
            </a:r>
            <a:endParaRPr/>
          </a:p>
        </p:txBody>
      </p:sp>
      <p:sp>
        <p:nvSpPr>
          <p:cNvPr id="144" name="Google Shape;144;p27"/>
          <p:cNvSpPr txBox="1"/>
          <p:nvPr>
            <p:ph idx="1" type="body"/>
          </p:nvPr>
        </p:nvSpPr>
        <p:spPr>
          <a:xfrm>
            <a:off x="999000" y="3653850"/>
            <a:ext cx="7146000" cy="107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000">
                <a:solidFill>
                  <a:schemeClr val="dk1"/>
                </a:solidFill>
                <a:latin typeface="Alfa Slab One"/>
                <a:ea typeface="Alfa Slab One"/>
                <a:cs typeface="Alfa Slab One"/>
                <a:sym typeface="Alfa Slab One"/>
              </a:rPr>
              <a:t>said finding talented individuals was their most common challenge</a:t>
            </a:r>
            <a:endParaRPr/>
          </a:p>
        </p:txBody>
      </p:sp>
      <p:sp>
        <p:nvSpPr>
          <p:cNvPr id="145" name="Google Shape;145;p27"/>
          <p:cNvSpPr txBox="1"/>
          <p:nvPr/>
        </p:nvSpPr>
        <p:spPr>
          <a:xfrm>
            <a:off x="5696250" y="4725450"/>
            <a:ext cx="3447900" cy="42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u="sng">
                <a:solidFill>
                  <a:schemeClr val="hlink"/>
                </a:solidFill>
                <a:latin typeface="Open Sans"/>
                <a:ea typeface="Open Sans"/>
                <a:cs typeface="Open Sans"/>
                <a:sym typeface="Open Sans"/>
                <a:hlinkClick r:id="rId3"/>
              </a:rPr>
              <a:t>https://technation.io/insights/report-2018/</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10 - 15%</a:t>
            </a:r>
            <a:endParaRPr/>
          </a:p>
        </p:txBody>
      </p:sp>
      <p:sp>
        <p:nvSpPr>
          <p:cNvPr id="151" name="Google Shape;151;p28"/>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200">
                <a:solidFill>
                  <a:srgbClr val="F3F3F3"/>
                </a:solidFill>
                <a:highlight>
                  <a:srgbClr val="434343"/>
                </a:highlight>
                <a:latin typeface="Source Code Pro"/>
                <a:ea typeface="Source Code Pro"/>
                <a:cs typeface="Source Code Pro"/>
                <a:sym typeface="Source Code Pro"/>
              </a:rPr>
              <a:t>&lt;C</a:t>
            </a:r>
            <a:r>
              <a:rPr lang="en" sz="4200">
                <a:solidFill>
                  <a:srgbClr val="F3F3F3"/>
                </a:solidFill>
                <a:highlight>
                  <a:srgbClr val="434343"/>
                </a:highlight>
                <a:latin typeface="Source Code Pro"/>
                <a:ea typeface="Source Code Pro"/>
                <a:cs typeface="Source Code Pro"/>
                <a:sym typeface="Source Code Pro"/>
              </a:rPr>
              <a:t>ode /&gt;</a:t>
            </a:r>
            <a:endParaRPr sz="4200">
              <a:solidFill>
                <a:srgbClr val="F3F3F3"/>
              </a:solidFill>
              <a:highlight>
                <a:srgbClr val="434343"/>
              </a:highlight>
              <a:latin typeface="Source Code Pro"/>
              <a:ea typeface="Source Code Pro"/>
              <a:cs typeface="Source Code Pro"/>
              <a:sym typeface="Source Code Pro"/>
            </a:endParaRPr>
          </a:p>
        </p:txBody>
      </p:sp>
      <p:sp>
        <p:nvSpPr>
          <p:cNvPr id="152" name="Google Shape;152;p28"/>
          <p:cNvSpPr txBox="1"/>
          <p:nvPr>
            <p:ph idx="1" type="body"/>
          </p:nvPr>
        </p:nvSpPr>
        <p:spPr>
          <a:xfrm>
            <a:off x="311700" y="4441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Being a web developer is only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learn</a:t>
            </a:r>
            <a:endParaRPr/>
          </a:p>
        </p:txBody>
      </p:sp>
      <p:sp>
        <p:nvSpPr>
          <p:cNvPr id="158" name="Google Shape;158;p29"/>
          <p:cNvSpPr txBox="1"/>
          <p:nvPr>
            <p:ph idx="1" type="body"/>
          </p:nvPr>
        </p:nvSpPr>
        <p:spPr>
          <a:xfrm>
            <a:off x="311700" y="17926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Code Skills</a:t>
            </a:r>
            <a:endParaRPr b="1" sz="4800"/>
          </a:p>
          <a:p>
            <a:pPr indent="0" lvl="0" marL="0" rtl="0" algn="l">
              <a:spcBef>
                <a:spcPts val="1600"/>
              </a:spcBef>
              <a:spcAft>
                <a:spcPts val="0"/>
              </a:spcAft>
              <a:buNone/>
            </a:pPr>
            <a:r>
              <a:rPr b="1" lang="en" sz="4800"/>
              <a:t>Core Skills</a:t>
            </a:r>
            <a:endParaRPr b="1" sz="4800"/>
          </a:p>
          <a:p>
            <a:pPr indent="0" lvl="0" marL="0" rtl="0" algn="l">
              <a:spcBef>
                <a:spcPts val="1600"/>
              </a:spcBef>
              <a:spcAft>
                <a:spcPts val="1600"/>
              </a:spcAft>
              <a:buNone/>
            </a:pPr>
            <a:r>
              <a:t/>
            </a:r>
            <a:endParaRPr b="1" sz="4800"/>
          </a:p>
        </p:txBody>
      </p:sp>
      <p:sp>
        <p:nvSpPr>
          <p:cNvPr id="159" name="Google Shape;159;p29"/>
          <p:cNvSpPr txBox="1"/>
          <p:nvPr>
            <p:ph idx="2" type="body"/>
          </p:nvPr>
        </p:nvSpPr>
        <p:spPr>
          <a:xfrm>
            <a:off x="4832400" y="17926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Tools</a:t>
            </a:r>
            <a:endParaRPr b="1" sz="4800"/>
          </a:p>
          <a:p>
            <a:pPr indent="0" lvl="0" marL="0" rtl="0" algn="l">
              <a:spcBef>
                <a:spcPts val="1600"/>
              </a:spcBef>
              <a:spcAft>
                <a:spcPts val="1600"/>
              </a:spcAft>
              <a:buNone/>
            </a:pPr>
            <a:r>
              <a:rPr b="1" lang="en" sz="4800"/>
              <a:t>Concepts</a:t>
            </a:r>
            <a:endParaRPr b="1"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Let’s Get Started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web developers do?</a:t>
            </a:r>
            <a:endParaRPr/>
          </a:p>
        </p:txBody>
      </p:sp>
      <p:sp>
        <p:nvSpPr>
          <p:cNvPr id="170" name="Google Shape;170;p31"/>
          <p:cNvSpPr txBox="1"/>
          <p:nvPr/>
        </p:nvSpPr>
        <p:spPr>
          <a:xfrm>
            <a:off x="453350" y="1393025"/>
            <a:ext cx="8333400" cy="4947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en" sz="1200">
                <a:solidFill>
                  <a:srgbClr val="4A4A4A"/>
                </a:solidFill>
                <a:highlight>
                  <a:srgbClr val="FFFFFF"/>
                </a:highlight>
                <a:latin typeface="Proxima Nova"/>
                <a:ea typeface="Proxima Nova"/>
                <a:cs typeface="Proxima Nova"/>
                <a:sym typeface="Proxima Nova"/>
              </a:rPr>
              <a:t>In short, web developers build and maintain websites.</a:t>
            </a:r>
            <a:endParaRPr sz="1200">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Clr>
                <a:schemeClr val="dk1"/>
              </a:buClr>
              <a:buSzPts val="1100"/>
              <a:buFont typeface="Arial"/>
              <a:buNone/>
            </a:pPr>
            <a:r>
              <a:rPr lang="en" sz="1200">
                <a:solidFill>
                  <a:srgbClr val="4A4A4A"/>
                </a:solidFill>
                <a:highlight>
                  <a:schemeClr val="lt1"/>
                </a:highlight>
                <a:latin typeface="Proxima Nova"/>
                <a:ea typeface="Proxima Nova"/>
                <a:cs typeface="Proxima Nova"/>
                <a:sym typeface="Proxima Nova"/>
              </a:rPr>
              <a:t>Web developers often work for clients who are trying to get their product or service onto the web. The work is typically very project focused and involves collaborating with a team that helps to coordinate the client’s needs into the end product. The client could be a tech company, an organisation, or a government. The work could involve front-end, back-end, or full-stack web development.</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2300"/>
              </a:spcAft>
              <a:buNone/>
            </a:pPr>
            <a:r>
              <a:t/>
            </a:r>
            <a:endParaRPr sz="1100">
              <a:solidFill>
                <a:srgbClr val="4A4A4A"/>
              </a:solidFill>
              <a:highlight>
                <a:srgbClr val="FFFFFF"/>
              </a:highlight>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100"/>
                                        <p:tgtEl>
                                          <p:spTgt spid="1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Dev is a creative, rewarding and lucrative career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Web Developers</a:t>
            </a:r>
            <a:endParaRPr/>
          </a:p>
        </p:txBody>
      </p:sp>
      <p:sp>
        <p:nvSpPr>
          <p:cNvPr id="176" name="Google Shape;176;p32"/>
          <p:cNvSpPr txBox="1"/>
          <p:nvPr>
            <p:ph idx="1" type="body"/>
          </p:nvPr>
        </p:nvSpPr>
        <p:spPr>
          <a:xfrm>
            <a:off x="2302700" y="1275800"/>
            <a:ext cx="3999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4800"/>
              <a:t>Front End</a:t>
            </a:r>
            <a:endParaRPr b="1" sz="4800"/>
          </a:p>
        </p:txBody>
      </p:sp>
      <p:sp>
        <p:nvSpPr>
          <p:cNvPr id="177" name="Google Shape;177;p32"/>
          <p:cNvSpPr txBox="1"/>
          <p:nvPr>
            <p:ph idx="2" type="body"/>
          </p:nvPr>
        </p:nvSpPr>
        <p:spPr>
          <a:xfrm>
            <a:off x="2302700" y="3791950"/>
            <a:ext cx="3999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t>Full-Stack</a:t>
            </a:r>
            <a:endParaRPr b="1" sz="4800"/>
          </a:p>
          <a:p>
            <a:pPr indent="0" lvl="0" marL="0" rtl="0" algn="ctr">
              <a:spcBef>
                <a:spcPts val="1600"/>
              </a:spcBef>
              <a:spcAft>
                <a:spcPts val="1600"/>
              </a:spcAft>
              <a:buNone/>
            </a:pPr>
            <a:r>
              <a:t/>
            </a:r>
            <a:endParaRPr b="1" sz="4800"/>
          </a:p>
        </p:txBody>
      </p:sp>
      <p:sp>
        <p:nvSpPr>
          <p:cNvPr id="178" name="Google Shape;178;p32"/>
          <p:cNvSpPr txBox="1"/>
          <p:nvPr>
            <p:ph idx="1" type="body"/>
          </p:nvPr>
        </p:nvSpPr>
        <p:spPr>
          <a:xfrm>
            <a:off x="2302700" y="2576575"/>
            <a:ext cx="3999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4800"/>
              <a:t>Back</a:t>
            </a:r>
            <a:r>
              <a:rPr b="1" lang="en" sz="4800"/>
              <a:t> End</a:t>
            </a:r>
            <a:endParaRPr b="1"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ypes of Careers</a:t>
            </a:r>
            <a:endParaRPr/>
          </a:p>
        </p:txBody>
      </p:sp>
      <p:sp>
        <p:nvSpPr>
          <p:cNvPr id="184" name="Google Shape;184;p33"/>
          <p:cNvSpPr txBox="1"/>
          <p:nvPr/>
        </p:nvSpPr>
        <p:spPr>
          <a:xfrm>
            <a:off x="453350" y="1621625"/>
            <a:ext cx="8333400" cy="8325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b="1" lang="en" sz="1200">
                <a:solidFill>
                  <a:srgbClr val="4A4A4A"/>
                </a:solidFill>
                <a:highlight>
                  <a:srgbClr val="FFFFFF"/>
                </a:highlight>
                <a:latin typeface="Proxima Nova"/>
                <a:ea typeface="Proxima Nova"/>
                <a:cs typeface="Proxima Nova"/>
                <a:sym typeface="Proxima Nova"/>
              </a:rPr>
              <a:t>Large tech companies</a:t>
            </a:r>
            <a:r>
              <a:rPr lang="en" sz="1200">
                <a:solidFill>
                  <a:srgbClr val="4A4A4A"/>
                </a:solidFill>
                <a:highlight>
                  <a:srgbClr val="FFFFFF"/>
                </a:highlight>
                <a:latin typeface="Proxima Nova"/>
                <a:ea typeface="Proxima Nova"/>
                <a:cs typeface="Proxima Nova"/>
                <a:sym typeface="Proxima Nova"/>
              </a:rPr>
              <a:t>, such as Google, Facebook, and Amazon, have very stringent hiring requirements. If you successfully meet these expectations, they offer excellent pay, benefits, and opportunities.</a:t>
            </a:r>
            <a:endParaRPr sz="1200">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2300"/>
              </a:spcAft>
              <a:buNone/>
            </a:pPr>
            <a:r>
              <a:t/>
            </a:r>
            <a:endParaRPr sz="1100">
              <a:solidFill>
                <a:srgbClr val="4A4A4A"/>
              </a:solidFill>
              <a:highlight>
                <a:srgbClr val="FFFFFF"/>
              </a:highlight>
              <a:latin typeface="Open Sans"/>
              <a:ea typeface="Open Sans"/>
              <a:cs typeface="Open Sans"/>
              <a:sym typeface="Open Sans"/>
            </a:endParaRPr>
          </a:p>
        </p:txBody>
      </p:sp>
      <p:sp>
        <p:nvSpPr>
          <p:cNvPr id="185" name="Google Shape;185;p33"/>
          <p:cNvSpPr txBox="1"/>
          <p:nvPr/>
        </p:nvSpPr>
        <p:spPr>
          <a:xfrm>
            <a:off x="453350" y="2830950"/>
            <a:ext cx="8379000" cy="10311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2300"/>
              </a:spcAft>
              <a:buNone/>
            </a:pPr>
            <a:r>
              <a:rPr b="1" lang="en" sz="1200">
                <a:solidFill>
                  <a:srgbClr val="4A4A4A"/>
                </a:solidFill>
                <a:highlight>
                  <a:srgbClr val="FFFFFF"/>
                </a:highlight>
                <a:latin typeface="Proxima Nova"/>
                <a:ea typeface="Proxima Nova"/>
                <a:cs typeface="Proxima Nova"/>
                <a:sym typeface="Proxima Nova"/>
              </a:rPr>
              <a:t>Startups</a:t>
            </a:r>
            <a:r>
              <a:rPr lang="en" sz="1200">
                <a:solidFill>
                  <a:srgbClr val="4A4A4A"/>
                </a:solidFill>
                <a:highlight>
                  <a:srgbClr val="FFFFFF"/>
                </a:highlight>
                <a:latin typeface="Proxima Nova"/>
                <a:ea typeface="Proxima Nova"/>
                <a:cs typeface="Proxima Nova"/>
                <a:sym typeface="Proxima Nova"/>
              </a:rPr>
              <a:t> are a bit like the wild west. For a junior developer, it can feel like a trial by fire because of the pace of development. Startups often offer slightly lower salaries and require longer hours, but they may also offer equity in the company and highly unique environments.</a:t>
            </a:r>
            <a:endParaRPr sz="12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100"/>
                                        <p:tgtEl>
                                          <p:spTgt spid="1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Careers Contd.</a:t>
            </a:r>
            <a:endParaRPr/>
          </a:p>
        </p:txBody>
      </p:sp>
      <p:sp>
        <p:nvSpPr>
          <p:cNvPr id="191" name="Google Shape;191;p34"/>
          <p:cNvSpPr txBox="1"/>
          <p:nvPr/>
        </p:nvSpPr>
        <p:spPr>
          <a:xfrm>
            <a:off x="453350" y="1621625"/>
            <a:ext cx="8333400" cy="10887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en" sz="1200">
                <a:solidFill>
                  <a:srgbClr val="4A4A4A"/>
                </a:solidFill>
                <a:highlight>
                  <a:srgbClr val="FFFFFF"/>
                </a:highlight>
                <a:latin typeface="Proxima Nova"/>
                <a:ea typeface="Proxima Nova"/>
                <a:cs typeface="Proxima Nova"/>
                <a:sym typeface="Proxima Nova"/>
              </a:rPr>
              <a:t>As a </a:t>
            </a:r>
            <a:r>
              <a:rPr b="1" lang="en" sz="1200">
                <a:solidFill>
                  <a:srgbClr val="4A4A4A"/>
                </a:solidFill>
                <a:highlight>
                  <a:srgbClr val="FFFFFF"/>
                </a:highlight>
                <a:latin typeface="Proxima Nova"/>
                <a:ea typeface="Proxima Nova"/>
                <a:cs typeface="Proxima Nova"/>
                <a:sym typeface="Proxima Nova"/>
              </a:rPr>
              <a:t>freelancer</a:t>
            </a:r>
            <a:r>
              <a:rPr lang="en" sz="1200">
                <a:solidFill>
                  <a:srgbClr val="4A4A4A"/>
                </a:solidFill>
                <a:highlight>
                  <a:srgbClr val="FFFFFF"/>
                </a:highlight>
                <a:latin typeface="Proxima Nova"/>
                <a:ea typeface="Proxima Nova"/>
                <a:cs typeface="Proxima Nova"/>
                <a:sym typeface="Proxima Nova"/>
              </a:rPr>
              <a:t>, you could command a strong hourly wage and the freedom to schedule and design your own products. However, you would be responsible for getting your own work (which means less coding time), managing billing from clients (which can be difficult), and being solely responsible. Strong people skills are necessary for this path.</a:t>
            </a:r>
            <a:endParaRPr sz="1200">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2300"/>
              </a:spcAft>
              <a:buNone/>
            </a:pPr>
            <a:r>
              <a:t/>
            </a:r>
            <a:endParaRPr sz="1100">
              <a:solidFill>
                <a:srgbClr val="4A4A4A"/>
              </a:solidFill>
              <a:highlight>
                <a:srgbClr val="FFFFFF"/>
              </a:highlight>
              <a:latin typeface="Open Sans"/>
              <a:ea typeface="Open Sans"/>
              <a:cs typeface="Open Sans"/>
              <a:sym typeface="Open Sans"/>
            </a:endParaRPr>
          </a:p>
        </p:txBody>
      </p:sp>
      <p:sp>
        <p:nvSpPr>
          <p:cNvPr id="192" name="Google Shape;192;p34"/>
          <p:cNvSpPr txBox="1"/>
          <p:nvPr/>
        </p:nvSpPr>
        <p:spPr>
          <a:xfrm>
            <a:off x="453350" y="2830950"/>
            <a:ext cx="8379000" cy="10311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2300"/>
              </a:spcAft>
              <a:buNone/>
            </a:pPr>
            <a:r>
              <a:rPr lang="en" sz="1200">
                <a:solidFill>
                  <a:srgbClr val="4A4A4A"/>
                </a:solidFill>
                <a:highlight>
                  <a:srgbClr val="FFFFFF"/>
                </a:highlight>
                <a:latin typeface="Proxima Nova"/>
                <a:ea typeface="Proxima Nova"/>
                <a:cs typeface="Proxima Nova"/>
                <a:sym typeface="Proxima Nova"/>
              </a:rPr>
              <a:t>As a </a:t>
            </a:r>
            <a:r>
              <a:rPr b="1" lang="en" sz="1200">
                <a:solidFill>
                  <a:srgbClr val="4A4A4A"/>
                </a:solidFill>
                <a:highlight>
                  <a:srgbClr val="FFFFFF"/>
                </a:highlight>
                <a:latin typeface="Proxima Nova"/>
                <a:ea typeface="Proxima Nova"/>
                <a:cs typeface="Proxima Nova"/>
                <a:sym typeface="Proxima Nova"/>
              </a:rPr>
              <a:t>consultant</a:t>
            </a:r>
            <a:r>
              <a:rPr lang="en" sz="1200">
                <a:solidFill>
                  <a:srgbClr val="4A4A4A"/>
                </a:solidFill>
                <a:highlight>
                  <a:srgbClr val="FFFFFF"/>
                </a:highlight>
                <a:latin typeface="Proxima Nova"/>
                <a:ea typeface="Proxima Nova"/>
                <a:cs typeface="Proxima Nova"/>
                <a:sym typeface="Proxima Nova"/>
              </a:rPr>
              <a:t> for a web consultancy, you would give up some of your freelancing wage potential but be able to focus more on the code and less on the hustle. This option also provides a good work/life balance and pay.</a:t>
            </a:r>
            <a:endParaRPr sz="12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100"/>
                                        <p:tgtEl>
                                          <p:spTgt spid="1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of the Trade</a:t>
            </a:r>
            <a:endParaRPr/>
          </a:p>
        </p:txBody>
      </p:sp>
      <p:sp>
        <p:nvSpPr>
          <p:cNvPr id="198" name="Google Shape;198;p35"/>
          <p:cNvSpPr txBox="1"/>
          <p:nvPr/>
        </p:nvSpPr>
        <p:spPr>
          <a:xfrm>
            <a:off x="453350" y="1621625"/>
            <a:ext cx="8333400" cy="2837700"/>
          </a:xfrm>
          <a:prstGeom prst="rect">
            <a:avLst/>
          </a:prstGeom>
          <a:noFill/>
          <a:ln>
            <a:noFill/>
          </a:ln>
        </p:spPr>
        <p:txBody>
          <a:bodyPr anchorCtr="0" anchor="t" bIns="91425" lIns="91425" spcFirstLastPara="1" rIns="91425" wrap="square" tIns="91425">
            <a:noAutofit/>
          </a:bodyPr>
          <a:lstStyle/>
          <a:p>
            <a:pPr indent="-304800" lvl="0" marL="457200" rtl="0" algn="l">
              <a:lnSpc>
                <a:spcPct val="190000"/>
              </a:lnSpc>
              <a:spcBef>
                <a:spcPts val="0"/>
              </a:spcBef>
              <a:spcAft>
                <a:spcPts val="0"/>
              </a:spcAft>
              <a:buSzPts val="1200"/>
              <a:buFont typeface="Poppins"/>
              <a:buChar char="●"/>
            </a:pPr>
            <a:r>
              <a:rPr lang="en" sz="1200">
                <a:highlight>
                  <a:srgbClr val="FFFFFF"/>
                </a:highlight>
                <a:latin typeface="Poppins"/>
                <a:ea typeface="Poppins"/>
                <a:cs typeface="Poppins"/>
                <a:sym typeface="Poppins"/>
              </a:rPr>
              <a:t>Computer</a:t>
            </a:r>
            <a:endParaRPr sz="1200">
              <a:highlight>
                <a:srgbClr val="FFFFFF"/>
              </a:highlight>
              <a:latin typeface="Poppins"/>
              <a:ea typeface="Poppins"/>
              <a:cs typeface="Poppins"/>
              <a:sym typeface="Poppins"/>
            </a:endParaRPr>
          </a:p>
          <a:p>
            <a:pPr indent="-304800" lvl="0" marL="457200" rtl="0" algn="l">
              <a:lnSpc>
                <a:spcPct val="190000"/>
              </a:lnSpc>
              <a:spcBef>
                <a:spcPts val="0"/>
              </a:spcBef>
              <a:spcAft>
                <a:spcPts val="0"/>
              </a:spcAft>
              <a:buSzPts val="1200"/>
              <a:buFont typeface="Poppins"/>
              <a:buChar char="●"/>
            </a:pPr>
            <a:r>
              <a:rPr lang="en" sz="1200" u="sng">
                <a:solidFill>
                  <a:srgbClr val="CC9543"/>
                </a:solidFill>
                <a:highlight>
                  <a:srgbClr val="FFFFFF"/>
                </a:highlight>
                <a:latin typeface="Poppins"/>
                <a:ea typeface="Poppins"/>
                <a:cs typeface="Poppins"/>
                <a:sym typeface="Poppins"/>
                <a:hlinkClick r:id="rId3">
                  <a:extLst>
                    <a:ext uri="{A12FA001-AC4F-418D-AE19-62706E023703}">
                      <ahyp:hlinkClr val="tx"/>
                    </a:ext>
                  </a:extLst>
                </a:hlinkClick>
              </a:rPr>
              <a:t>Google</a:t>
            </a:r>
            <a:endParaRPr sz="1200" u="sng">
              <a:solidFill>
                <a:srgbClr val="CC9543"/>
              </a:solidFill>
              <a:highlight>
                <a:srgbClr val="FFFFFF"/>
              </a:highlight>
              <a:latin typeface="Poppins"/>
              <a:ea typeface="Poppins"/>
              <a:cs typeface="Poppins"/>
              <a:sym typeface="Poppins"/>
            </a:endParaRPr>
          </a:p>
          <a:p>
            <a:pPr indent="-304800" lvl="0" marL="457200" rtl="0" algn="l">
              <a:lnSpc>
                <a:spcPct val="190000"/>
              </a:lnSpc>
              <a:spcBef>
                <a:spcPts val="0"/>
              </a:spcBef>
              <a:spcAft>
                <a:spcPts val="0"/>
              </a:spcAft>
              <a:buSzPts val="1200"/>
              <a:buFont typeface="Poppins"/>
              <a:buChar char="●"/>
            </a:pPr>
            <a:r>
              <a:rPr lang="en" sz="1200" u="sng">
                <a:solidFill>
                  <a:schemeClr val="hlink"/>
                </a:solidFill>
                <a:highlight>
                  <a:srgbClr val="FFFFFF"/>
                </a:highlight>
                <a:latin typeface="Poppins"/>
                <a:ea typeface="Poppins"/>
                <a:cs typeface="Poppins"/>
                <a:sym typeface="Poppins"/>
                <a:hlinkClick r:id="rId4"/>
              </a:rPr>
              <a:t>Text Editor</a:t>
            </a:r>
            <a:endParaRPr sz="1200">
              <a:highlight>
                <a:srgbClr val="FFFFFF"/>
              </a:highlight>
              <a:latin typeface="Poppins"/>
              <a:ea typeface="Poppins"/>
              <a:cs typeface="Poppins"/>
              <a:sym typeface="Poppins"/>
            </a:endParaRPr>
          </a:p>
          <a:p>
            <a:pPr indent="-304800" lvl="0" marL="457200" rtl="0" algn="l">
              <a:lnSpc>
                <a:spcPct val="190000"/>
              </a:lnSpc>
              <a:spcBef>
                <a:spcPts val="0"/>
              </a:spcBef>
              <a:spcAft>
                <a:spcPts val="0"/>
              </a:spcAft>
              <a:buSzPts val="1200"/>
              <a:buFont typeface="Poppins"/>
              <a:buChar char="●"/>
            </a:pPr>
            <a:r>
              <a:rPr lang="en" sz="1200">
                <a:highlight>
                  <a:srgbClr val="FFFFFF"/>
                </a:highlight>
                <a:latin typeface="Poppins"/>
                <a:ea typeface="Poppins"/>
                <a:cs typeface="Poppins"/>
                <a:sym typeface="Poppins"/>
              </a:rPr>
              <a:t>Command Line Interface (CLI) - </a:t>
            </a:r>
            <a:r>
              <a:rPr lang="en" sz="1200" u="sng">
                <a:solidFill>
                  <a:schemeClr val="hlink"/>
                </a:solidFill>
                <a:highlight>
                  <a:srgbClr val="FFFFFF"/>
                </a:highlight>
                <a:latin typeface="Poppins"/>
                <a:ea typeface="Poppins"/>
                <a:cs typeface="Poppins"/>
                <a:sym typeface="Poppins"/>
                <a:hlinkClick r:id="rId5"/>
              </a:rPr>
              <a:t>GitHub Desktop Application</a:t>
            </a:r>
            <a:endParaRPr sz="1200">
              <a:highlight>
                <a:srgbClr val="FFFFFF"/>
              </a:highlight>
              <a:latin typeface="Poppins"/>
              <a:ea typeface="Poppins"/>
              <a:cs typeface="Poppins"/>
              <a:sym typeface="Poppins"/>
            </a:endParaRPr>
          </a:p>
          <a:p>
            <a:pPr indent="-304800" lvl="0" marL="457200" rtl="0" algn="l">
              <a:lnSpc>
                <a:spcPct val="190000"/>
              </a:lnSpc>
              <a:spcBef>
                <a:spcPts val="0"/>
              </a:spcBef>
              <a:spcAft>
                <a:spcPts val="0"/>
              </a:spcAft>
              <a:buSzPts val="1200"/>
              <a:buFont typeface="Poppins"/>
              <a:buChar char="●"/>
            </a:pPr>
            <a:r>
              <a:rPr lang="en" sz="1200" u="sng">
                <a:solidFill>
                  <a:srgbClr val="CC9543"/>
                </a:solidFill>
                <a:highlight>
                  <a:srgbClr val="FFFFFF"/>
                </a:highlight>
                <a:latin typeface="Poppins"/>
                <a:ea typeface="Poppins"/>
                <a:cs typeface="Poppins"/>
                <a:sym typeface="Poppins"/>
                <a:hlinkClick r:id="rId6">
                  <a:extLst>
                    <a:ext uri="{A12FA001-AC4F-418D-AE19-62706E023703}">
                      <ahyp:hlinkClr val="tx"/>
                    </a:ext>
                  </a:extLst>
                </a:hlinkClick>
              </a:rPr>
              <a:t>Stack Overflow</a:t>
            </a:r>
            <a:endParaRPr sz="1200" u="sng">
              <a:solidFill>
                <a:srgbClr val="CC9543"/>
              </a:solidFill>
              <a:highlight>
                <a:srgbClr val="FFFFFF"/>
              </a:highlight>
              <a:latin typeface="Poppins"/>
              <a:ea typeface="Poppins"/>
              <a:cs typeface="Poppins"/>
              <a:sym typeface="Poppins"/>
            </a:endParaRPr>
          </a:p>
          <a:p>
            <a:pPr indent="-304800" lvl="0" marL="457200" rtl="0" algn="l">
              <a:lnSpc>
                <a:spcPct val="190000"/>
              </a:lnSpc>
              <a:spcBef>
                <a:spcPts val="0"/>
              </a:spcBef>
              <a:spcAft>
                <a:spcPts val="0"/>
              </a:spcAft>
              <a:buSzPts val="1200"/>
              <a:buFont typeface="Poppins"/>
              <a:buChar char="●"/>
            </a:pPr>
            <a:r>
              <a:rPr lang="en" sz="1200" u="sng">
                <a:solidFill>
                  <a:srgbClr val="CC9543"/>
                </a:solidFill>
                <a:highlight>
                  <a:srgbClr val="FFFFFF"/>
                </a:highlight>
                <a:latin typeface="Poppins"/>
                <a:ea typeface="Poppins"/>
                <a:cs typeface="Poppins"/>
                <a:sym typeface="Poppins"/>
                <a:hlinkClick r:id="rId7">
                  <a:extLst>
                    <a:ext uri="{A12FA001-AC4F-418D-AE19-62706E023703}">
                      <ahyp:hlinkClr val="tx"/>
                    </a:ext>
                  </a:extLst>
                </a:hlinkClick>
              </a:rPr>
              <a:t>Git</a:t>
            </a:r>
            <a:endParaRPr sz="1200" u="sng">
              <a:solidFill>
                <a:srgbClr val="CC9543"/>
              </a:solidFill>
              <a:highlight>
                <a:srgbClr val="FFFFFF"/>
              </a:highlight>
              <a:latin typeface="Poppins"/>
              <a:ea typeface="Poppins"/>
              <a:cs typeface="Poppins"/>
              <a:sym typeface="Poppins"/>
            </a:endParaRPr>
          </a:p>
          <a:p>
            <a:pPr indent="-304800" lvl="0" marL="457200" rtl="0" algn="l">
              <a:lnSpc>
                <a:spcPct val="190000"/>
              </a:lnSpc>
              <a:spcBef>
                <a:spcPts val="0"/>
              </a:spcBef>
              <a:spcAft>
                <a:spcPts val="0"/>
              </a:spcAft>
              <a:buSzPts val="1200"/>
              <a:buFont typeface="Poppins"/>
              <a:buChar char="●"/>
            </a:pPr>
            <a:r>
              <a:rPr lang="en" sz="1200" u="sng">
                <a:solidFill>
                  <a:srgbClr val="CC9543"/>
                </a:solidFill>
                <a:highlight>
                  <a:srgbClr val="FFFFFF"/>
                </a:highlight>
                <a:latin typeface="Poppins"/>
                <a:ea typeface="Poppins"/>
                <a:cs typeface="Poppins"/>
                <a:sym typeface="Poppins"/>
                <a:hlinkClick r:id="rId8">
                  <a:extLst>
                    <a:ext uri="{A12FA001-AC4F-418D-AE19-62706E023703}">
                      <ahyp:hlinkClr val="tx"/>
                    </a:ext>
                  </a:extLst>
                </a:hlinkClick>
              </a:rPr>
              <a:t>GitHub</a:t>
            </a:r>
            <a:endParaRPr sz="1200" u="sng">
              <a:solidFill>
                <a:srgbClr val="CC9543"/>
              </a:solidFill>
              <a:highlight>
                <a:srgbClr val="FFFFFF"/>
              </a:highlight>
              <a:latin typeface="Poppins"/>
              <a:ea typeface="Poppins"/>
              <a:cs typeface="Poppins"/>
              <a:sym typeface="Poppins"/>
            </a:endParaRPr>
          </a:p>
          <a:p>
            <a:pPr indent="0" lvl="0" marL="0" rtl="0" algn="l">
              <a:lnSpc>
                <a:spcPct val="190000"/>
              </a:lnSpc>
              <a:spcBef>
                <a:spcPts val="3800"/>
              </a:spcBef>
              <a:spcAft>
                <a:spcPts val="0"/>
              </a:spcAft>
              <a:buNone/>
            </a:pPr>
            <a:r>
              <a:t/>
            </a:r>
            <a:endParaRPr sz="1100">
              <a:solidFill>
                <a:srgbClr val="4A4A4A"/>
              </a:solidFill>
              <a:highlight>
                <a:srgbClr val="FFFFFF"/>
              </a:highlight>
              <a:latin typeface="Proxima Nova"/>
              <a:ea typeface="Proxima Nova"/>
              <a:cs typeface="Proxima Nova"/>
              <a:sym typeface="Proxima Nova"/>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0"/>
              </a:spcAft>
              <a:buNone/>
            </a:pPr>
            <a:r>
              <a:t/>
            </a:r>
            <a:endParaRPr sz="1100">
              <a:solidFill>
                <a:srgbClr val="4A4A4A"/>
              </a:solidFill>
              <a:highlight>
                <a:srgbClr val="FFFFFF"/>
              </a:highlight>
              <a:latin typeface="Open Sans"/>
              <a:ea typeface="Open Sans"/>
              <a:cs typeface="Open Sans"/>
              <a:sym typeface="Open Sans"/>
            </a:endParaRPr>
          </a:p>
          <a:p>
            <a:pPr indent="0" lvl="0" marL="0" rtl="0" algn="l">
              <a:lnSpc>
                <a:spcPct val="190000"/>
              </a:lnSpc>
              <a:spcBef>
                <a:spcPts val="2300"/>
              </a:spcBef>
              <a:spcAft>
                <a:spcPts val="2300"/>
              </a:spcAft>
              <a:buNone/>
            </a:pPr>
            <a:r>
              <a:t/>
            </a:r>
            <a:endParaRPr sz="1100">
              <a:solidFill>
                <a:srgbClr val="4A4A4A"/>
              </a:solidFill>
              <a:highlight>
                <a:srgbClr val="FFFFFF"/>
              </a:highlight>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100"/>
                                        <p:tgtEl>
                                          <p:spTgt spid="1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346950"/>
            <a:ext cx="8114400" cy="24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346950"/>
            <a:ext cx="8114400" cy="24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38"/>
          <p:cNvSpPr txBox="1"/>
          <p:nvPr>
            <p:ph type="title"/>
          </p:nvPr>
        </p:nvSpPr>
        <p:spPr>
          <a:xfrm>
            <a:off x="265500" y="1375599"/>
            <a:ext cx="4045200" cy="15519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700">
                <a:solidFill>
                  <a:srgbClr val="FFFFFF"/>
                </a:solidFill>
                <a:latin typeface="Poppins"/>
                <a:ea typeface="Poppins"/>
                <a:cs typeface="Poppins"/>
                <a:sym typeface="Poppins"/>
              </a:rPr>
              <a:t>Take away Tasks</a:t>
            </a:r>
            <a:endParaRPr b="1" sz="4700">
              <a:solidFill>
                <a:srgbClr val="FFFFFF"/>
              </a:solidFill>
              <a:latin typeface="Poppins"/>
              <a:ea typeface="Poppins"/>
              <a:cs typeface="Poppins"/>
              <a:sym typeface="Poppins"/>
            </a:endParaRPr>
          </a:p>
        </p:txBody>
      </p:sp>
      <p:sp>
        <p:nvSpPr>
          <p:cNvPr id="214" name="Google Shape;214;p38"/>
          <p:cNvSpPr txBox="1"/>
          <p:nvPr>
            <p:ph idx="2" type="body"/>
          </p:nvPr>
        </p:nvSpPr>
        <p:spPr>
          <a:xfrm>
            <a:off x="4939500" y="495600"/>
            <a:ext cx="3837000" cy="4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Watch: </a:t>
            </a:r>
            <a:endParaRPr sz="2000">
              <a:solidFill>
                <a:srgbClr val="FFFFFF"/>
              </a:solidFill>
            </a:endParaRPr>
          </a:p>
          <a:p>
            <a:pPr indent="0" lvl="0" marL="0" rtl="0" algn="l">
              <a:spcBef>
                <a:spcPts val="1600"/>
              </a:spcBef>
              <a:spcAft>
                <a:spcPts val="0"/>
              </a:spcAft>
              <a:buNone/>
            </a:pPr>
            <a:r>
              <a:rPr lang="en" sz="2000" u="sng">
                <a:solidFill>
                  <a:srgbClr val="FFFFFF"/>
                </a:solidFill>
                <a:hlinkClick r:id="rId4">
                  <a:extLst>
                    <a:ext uri="{A12FA001-AC4F-418D-AE19-62706E023703}">
                      <ahyp:hlinkClr val="tx"/>
                    </a:ext>
                  </a:extLst>
                </a:hlinkClick>
              </a:rPr>
              <a:t>Internet Fundamentals</a:t>
            </a:r>
            <a:r>
              <a:rPr lang="en" sz="1400">
                <a:solidFill>
                  <a:srgbClr val="FFFFFF"/>
                </a:solidFill>
              </a:rPr>
              <a:t> </a:t>
            </a:r>
            <a:endParaRPr sz="1400">
              <a:solidFill>
                <a:srgbClr val="FFFFFF"/>
              </a:solidFill>
            </a:endParaRPr>
          </a:p>
          <a:p>
            <a:pPr indent="-317500" lvl="0" marL="457200" rtl="0" algn="l">
              <a:spcBef>
                <a:spcPts val="1600"/>
              </a:spcBef>
              <a:spcAft>
                <a:spcPts val="0"/>
              </a:spcAft>
              <a:buClr>
                <a:srgbClr val="FFFFFF"/>
              </a:buClr>
              <a:buSzPts val="1400"/>
              <a:buChar char="●"/>
            </a:pPr>
            <a:r>
              <a:rPr b="1" lang="en" sz="1400">
                <a:solidFill>
                  <a:srgbClr val="FFFFFF"/>
                </a:solidFill>
              </a:rPr>
              <a:t>Terminology Section</a:t>
            </a:r>
            <a:endParaRPr sz="2000">
              <a:solidFill>
                <a:srgbClr val="FFFFFF"/>
              </a:solidFill>
            </a:endParaRPr>
          </a:p>
        </p:txBody>
      </p:sp>
      <p:sp>
        <p:nvSpPr>
          <p:cNvPr id="215" name="Google Shape;215;p38"/>
          <p:cNvSpPr txBox="1"/>
          <p:nvPr/>
        </p:nvSpPr>
        <p:spPr>
          <a:xfrm>
            <a:off x="599800" y="3467350"/>
            <a:ext cx="3344100" cy="96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Poppins"/>
                <a:ea typeface="Poppins"/>
                <a:cs typeface="Poppins"/>
                <a:sym typeface="Poppins"/>
              </a:rPr>
              <a:t>Prerequisites</a:t>
            </a:r>
            <a:endParaRPr b="1" sz="2800">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490250" y="526350"/>
            <a:ext cx="7679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sector is worth more than £400 million a day to UK economy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are we here for?</a:t>
            </a:r>
            <a:endParaRPr/>
          </a:p>
        </p:txBody>
      </p:sp>
      <p:sp>
        <p:nvSpPr>
          <p:cNvPr id="73" name="Google Shape;73;p16"/>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74" name="Google Shape;74;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Prepare you for a career in or around web/software development</a:t>
            </a:r>
            <a:endParaRPr/>
          </a:p>
          <a:p>
            <a:pPr indent="-342900" lvl="0" marL="457200" rtl="0" algn="l">
              <a:spcBef>
                <a:spcPts val="1600"/>
              </a:spcBef>
              <a:spcAft>
                <a:spcPts val="0"/>
              </a:spcAft>
              <a:buSzPts val="1800"/>
              <a:buAutoNum type="arabicPeriod"/>
            </a:pPr>
            <a:r>
              <a:rPr lang="en"/>
              <a:t>Introduction to the code, languages, tools, frameworks and resources we use day to day</a:t>
            </a:r>
            <a:endParaRPr/>
          </a:p>
          <a:p>
            <a:pPr indent="-342900" lvl="0" marL="457200" rtl="0" algn="l">
              <a:spcBef>
                <a:spcPts val="0"/>
              </a:spcBef>
              <a:spcAft>
                <a:spcPts val="0"/>
              </a:spcAft>
              <a:buSzPts val="1800"/>
              <a:buAutoNum type="arabicPeriod"/>
            </a:pPr>
            <a:r>
              <a:rPr lang="en"/>
              <a:t>Develop the skills and knowledge you need</a:t>
            </a:r>
            <a:endParaRPr/>
          </a:p>
          <a:p>
            <a:pPr indent="-342900" lvl="0" marL="457200" rtl="0" algn="l">
              <a:spcBef>
                <a:spcPts val="0"/>
              </a:spcBef>
              <a:spcAft>
                <a:spcPts val="0"/>
              </a:spcAft>
              <a:buSzPts val="1800"/>
              <a:buAutoNum type="arabicPeriod"/>
            </a:pPr>
            <a:r>
              <a:rPr lang="en"/>
              <a:t>Help you find work</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a:t>
            </a:r>
            <a:endParaRPr/>
          </a:p>
        </p:txBody>
      </p:sp>
      <p:pic>
        <p:nvPicPr>
          <p:cNvPr id="80" name="Google Shape;80;p17"/>
          <p:cNvPicPr preferRelativeResize="0"/>
          <p:nvPr/>
        </p:nvPicPr>
        <p:blipFill>
          <a:blip r:embed="rId3">
            <a:alphaModFix/>
          </a:blip>
          <a:stretch>
            <a:fillRect/>
          </a:stretch>
        </p:blipFill>
        <p:spPr>
          <a:xfrm>
            <a:off x="487525" y="1170125"/>
            <a:ext cx="3406475" cy="1703250"/>
          </a:xfrm>
          <a:prstGeom prst="rect">
            <a:avLst/>
          </a:prstGeom>
          <a:noFill/>
          <a:ln>
            <a:noFill/>
          </a:ln>
        </p:spPr>
      </p:pic>
      <p:pic>
        <p:nvPicPr>
          <p:cNvPr id="81" name="Google Shape;81;p17"/>
          <p:cNvPicPr preferRelativeResize="0"/>
          <p:nvPr/>
        </p:nvPicPr>
        <p:blipFill>
          <a:blip r:embed="rId4">
            <a:alphaModFix/>
          </a:blip>
          <a:stretch>
            <a:fillRect/>
          </a:stretch>
        </p:blipFill>
        <p:spPr>
          <a:xfrm>
            <a:off x="5006825" y="1170125"/>
            <a:ext cx="3406476" cy="1409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a:t>
            </a:r>
            <a:endParaRPr/>
          </a:p>
        </p:txBody>
      </p:sp>
      <p:pic>
        <p:nvPicPr>
          <p:cNvPr id="87" name="Google Shape;87;p18"/>
          <p:cNvPicPr preferRelativeResize="0"/>
          <p:nvPr/>
        </p:nvPicPr>
        <p:blipFill rotWithShape="1">
          <a:blip r:embed="rId3">
            <a:alphaModFix/>
          </a:blip>
          <a:srcRect b="9351" l="10887" r="12383" t="10584"/>
          <a:stretch/>
        </p:blipFill>
        <p:spPr>
          <a:xfrm>
            <a:off x="1102900" y="1823201"/>
            <a:ext cx="2365900" cy="2468700"/>
          </a:xfrm>
          <a:prstGeom prst="rect">
            <a:avLst/>
          </a:prstGeom>
          <a:noFill/>
          <a:ln>
            <a:noFill/>
          </a:ln>
          <a:effectLst>
            <a:reflection blurRad="0" dir="5400000" dist="38100" endA="0" endPos="30000" fadeDir="5400012" kx="0" rotWithShape="0" algn="bl" stPos="0" sy="-100000" ky="0"/>
          </a:effectLst>
        </p:spPr>
      </p:pic>
      <p:sp>
        <p:nvSpPr>
          <p:cNvPr id="88" name="Google Shape;88;p18"/>
          <p:cNvSpPr txBox="1"/>
          <p:nvPr>
            <p:ph type="title"/>
          </p:nvPr>
        </p:nvSpPr>
        <p:spPr>
          <a:xfrm>
            <a:off x="950500" y="1192675"/>
            <a:ext cx="2775600" cy="5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Luke Ashton-Johnson</a:t>
            </a:r>
            <a:endParaRPr sz="1400">
              <a:solidFill>
                <a:srgbClr val="000000"/>
              </a:solidFill>
            </a:endParaRPr>
          </a:p>
          <a:p>
            <a:pPr indent="0" lvl="0" marL="0" rtl="0" algn="ctr">
              <a:spcBef>
                <a:spcPts val="0"/>
              </a:spcBef>
              <a:spcAft>
                <a:spcPts val="0"/>
              </a:spcAft>
              <a:buNone/>
            </a:pPr>
            <a:r>
              <a:rPr lang="en" sz="1400">
                <a:solidFill>
                  <a:srgbClr val="000000"/>
                </a:solidFill>
              </a:rPr>
              <a:t>Frontend Web Developer</a:t>
            </a:r>
            <a:endParaRPr sz="1400">
              <a:solidFill>
                <a:srgbClr val="000000"/>
              </a:solidFill>
            </a:endParaRPr>
          </a:p>
        </p:txBody>
      </p:sp>
      <p:sp>
        <p:nvSpPr>
          <p:cNvPr id="89" name="Google Shape;89;p18"/>
          <p:cNvSpPr txBox="1"/>
          <p:nvPr>
            <p:ph type="title"/>
          </p:nvPr>
        </p:nvSpPr>
        <p:spPr>
          <a:xfrm>
            <a:off x="5066975" y="1192675"/>
            <a:ext cx="2365800" cy="6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Alex Seymour</a:t>
            </a:r>
            <a:endParaRPr sz="1400">
              <a:solidFill>
                <a:srgbClr val="000000"/>
              </a:solidFill>
            </a:endParaRPr>
          </a:p>
          <a:p>
            <a:pPr indent="0" lvl="0" marL="0" rtl="0" algn="ctr">
              <a:spcBef>
                <a:spcPts val="0"/>
              </a:spcBef>
              <a:spcAft>
                <a:spcPts val="0"/>
              </a:spcAft>
              <a:buNone/>
            </a:pPr>
            <a:r>
              <a:rPr lang="en" sz="1400">
                <a:solidFill>
                  <a:srgbClr val="000000"/>
                </a:solidFill>
              </a:rPr>
              <a:t>Web Developer</a:t>
            </a:r>
            <a:endParaRPr sz="1400">
              <a:solidFill>
                <a:srgbClr val="000000"/>
              </a:solidFill>
            </a:endParaRPr>
          </a:p>
        </p:txBody>
      </p:sp>
      <p:pic>
        <p:nvPicPr>
          <p:cNvPr id="90" name="Google Shape;90;p18"/>
          <p:cNvPicPr preferRelativeResize="0"/>
          <p:nvPr/>
        </p:nvPicPr>
        <p:blipFill rotWithShape="1">
          <a:blip r:embed="rId4">
            <a:alphaModFix/>
          </a:blip>
          <a:srcRect b="0" l="2079" r="2089" t="0"/>
          <a:stretch/>
        </p:blipFill>
        <p:spPr>
          <a:xfrm>
            <a:off x="5066925" y="1823201"/>
            <a:ext cx="2365899" cy="2468701"/>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Course</a:t>
            </a:r>
            <a:endParaRPr/>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rgbClr val="2574A9"/>
                </a:solidFill>
                <a:latin typeface="Poppins"/>
                <a:ea typeface="Poppins"/>
                <a:cs typeface="Poppins"/>
                <a:sym typeface="Poppins"/>
              </a:rPr>
              <a:t>Intro to Web Development &amp; Source control</a:t>
            </a:r>
            <a:endParaRPr b="1" sz="1800">
              <a:solidFill>
                <a:srgbClr val="2574A9"/>
              </a:solidFill>
              <a:latin typeface="Poppins"/>
              <a:ea typeface="Poppins"/>
              <a:cs typeface="Poppins"/>
              <a:sym typeface="Poppins"/>
            </a:endParaRPr>
          </a:p>
          <a:p>
            <a:pPr indent="0" lvl="0" marL="0" rtl="0" algn="l">
              <a:spcBef>
                <a:spcPts val="1000"/>
              </a:spcBef>
              <a:spcAft>
                <a:spcPts val="0"/>
              </a:spcAft>
              <a:buNone/>
            </a:pPr>
            <a:r>
              <a:t/>
            </a:r>
            <a:endParaRPr b="1" sz="1800">
              <a:solidFill>
                <a:srgbClr val="2574A9"/>
              </a:solidFill>
              <a:latin typeface="Poppins"/>
              <a:ea typeface="Poppins"/>
              <a:cs typeface="Poppins"/>
              <a:sym typeface="Poppins"/>
            </a:endParaRPr>
          </a:p>
          <a:p>
            <a:pPr indent="0" lvl="0" marL="0" rtl="0" algn="l">
              <a:spcBef>
                <a:spcPts val="1000"/>
              </a:spcBef>
              <a:spcAft>
                <a:spcPts val="0"/>
              </a:spcAft>
              <a:buNone/>
            </a:pPr>
            <a:r>
              <a:rPr b="1" lang="en" sz="1800">
                <a:solidFill>
                  <a:srgbClr val="2574A9"/>
                </a:solidFill>
                <a:latin typeface="Poppins"/>
                <a:ea typeface="Poppins"/>
                <a:cs typeface="Poppins"/>
                <a:sym typeface="Poppins"/>
              </a:rPr>
              <a:t>Programming With JavaScript</a:t>
            </a:r>
            <a:endParaRPr b="1" sz="1800">
              <a:solidFill>
                <a:srgbClr val="2574A9"/>
              </a:solidFill>
              <a:latin typeface="Poppins"/>
              <a:ea typeface="Poppins"/>
              <a:cs typeface="Poppins"/>
              <a:sym typeface="Poppins"/>
            </a:endParaRPr>
          </a:p>
          <a:p>
            <a:pPr indent="0" lvl="0" marL="0" rtl="0" algn="l">
              <a:spcBef>
                <a:spcPts val="1000"/>
              </a:spcBef>
              <a:spcAft>
                <a:spcPts val="0"/>
              </a:spcAft>
              <a:buNone/>
            </a:pPr>
            <a:r>
              <a:t/>
            </a:r>
            <a:endParaRPr b="1" sz="1800">
              <a:solidFill>
                <a:srgbClr val="2574A9"/>
              </a:solidFill>
              <a:latin typeface="Poppins"/>
              <a:ea typeface="Poppins"/>
              <a:cs typeface="Poppins"/>
              <a:sym typeface="Poppins"/>
            </a:endParaRPr>
          </a:p>
          <a:p>
            <a:pPr indent="0" lvl="0" marL="0" rtl="0" algn="l">
              <a:spcBef>
                <a:spcPts val="1000"/>
              </a:spcBef>
              <a:spcAft>
                <a:spcPts val="600"/>
              </a:spcAft>
              <a:buNone/>
            </a:pPr>
            <a:r>
              <a:t/>
            </a:r>
            <a:endParaRPr b="1" sz="1800">
              <a:solidFill>
                <a:srgbClr val="2574A9"/>
              </a:solidFill>
              <a:latin typeface="Poppins"/>
              <a:ea typeface="Poppins"/>
              <a:cs typeface="Poppins"/>
              <a:sym typeface="Poppins"/>
            </a:endParaRPr>
          </a:p>
        </p:txBody>
      </p:sp>
      <p:sp>
        <p:nvSpPr>
          <p:cNvPr id="97" name="Google Shape;97;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rgbClr val="2574A9"/>
                </a:solidFill>
                <a:latin typeface="Poppins"/>
                <a:ea typeface="Poppins"/>
                <a:cs typeface="Poppins"/>
                <a:sym typeface="Poppins"/>
              </a:rPr>
              <a:t>Fundamentals</a:t>
            </a:r>
            <a:r>
              <a:rPr b="1" lang="en" sz="1800">
                <a:solidFill>
                  <a:srgbClr val="2574A9"/>
                </a:solidFill>
                <a:latin typeface="Poppins"/>
                <a:ea typeface="Poppins"/>
                <a:cs typeface="Poppins"/>
                <a:sym typeface="Poppins"/>
              </a:rPr>
              <a:t>: HTML and CSS</a:t>
            </a:r>
            <a:endParaRPr b="1" sz="1800">
              <a:solidFill>
                <a:srgbClr val="2574A9"/>
              </a:solidFill>
              <a:latin typeface="Poppins"/>
              <a:ea typeface="Poppins"/>
              <a:cs typeface="Poppins"/>
              <a:sym typeface="Poppins"/>
            </a:endParaRPr>
          </a:p>
          <a:p>
            <a:pPr indent="0" lvl="0" marL="0" rtl="0" algn="l">
              <a:spcBef>
                <a:spcPts val="1000"/>
              </a:spcBef>
              <a:spcAft>
                <a:spcPts val="0"/>
              </a:spcAft>
              <a:buNone/>
            </a:pPr>
            <a:r>
              <a:t/>
            </a:r>
            <a:endParaRPr b="1" sz="1800">
              <a:solidFill>
                <a:srgbClr val="2574A9"/>
              </a:solidFill>
              <a:latin typeface="Poppins"/>
              <a:ea typeface="Poppins"/>
              <a:cs typeface="Poppins"/>
              <a:sym typeface="Poppins"/>
            </a:endParaRPr>
          </a:p>
          <a:p>
            <a:pPr indent="0" lvl="0" marL="0" rtl="0" algn="l">
              <a:spcBef>
                <a:spcPts val="1000"/>
              </a:spcBef>
              <a:spcAft>
                <a:spcPts val="0"/>
              </a:spcAft>
              <a:buNone/>
            </a:pPr>
            <a:r>
              <a:rPr b="1" lang="en" sz="1800">
                <a:solidFill>
                  <a:srgbClr val="2574A9"/>
                </a:solidFill>
                <a:latin typeface="Poppins"/>
                <a:ea typeface="Poppins"/>
                <a:cs typeface="Poppins"/>
                <a:sym typeface="Poppins"/>
              </a:rPr>
              <a:t>Deployment &amp; going further with your coding</a:t>
            </a:r>
            <a:endParaRPr b="1" sz="1800">
              <a:solidFill>
                <a:srgbClr val="2574A9"/>
              </a:solidFill>
              <a:latin typeface="Poppins"/>
              <a:ea typeface="Poppins"/>
              <a:cs typeface="Poppins"/>
              <a:sym typeface="Poppins"/>
            </a:endParaRPr>
          </a:p>
          <a:p>
            <a:pPr indent="0" lvl="0" marL="0" rtl="0" algn="l">
              <a:spcBef>
                <a:spcPts val="1000"/>
              </a:spcBef>
              <a:spcAft>
                <a:spcPts val="0"/>
              </a:spcAft>
              <a:buNone/>
            </a:pPr>
            <a:r>
              <a:t/>
            </a:r>
            <a:endParaRPr b="1" sz="1800">
              <a:solidFill>
                <a:srgbClr val="2574A9"/>
              </a:solidFill>
              <a:latin typeface="Poppins"/>
              <a:ea typeface="Poppins"/>
              <a:cs typeface="Poppins"/>
              <a:sym typeface="Poppins"/>
            </a:endParaRPr>
          </a:p>
          <a:p>
            <a:pPr indent="0" lvl="0" marL="0" rtl="0" algn="l">
              <a:spcBef>
                <a:spcPts val="1000"/>
              </a:spcBef>
              <a:spcAft>
                <a:spcPts val="600"/>
              </a:spcAft>
              <a:buNone/>
            </a:pPr>
            <a:r>
              <a:t/>
            </a:r>
            <a:endParaRPr b="1" sz="1800">
              <a:solidFill>
                <a:srgbClr val="2574A9"/>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Web Development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to course</a:t>
            </a:r>
            <a:br>
              <a:rPr lang="en"/>
            </a:br>
            <a:r>
              <a:rPr lang="en"/>
              <a:t>Objectives</a:t>
            </a:r>
            <a:r>
              <a:rPr lang="en"/>
              <a:t> and Overview</a:t>
            </a:r>
            <a:endParaRPr/>
          </a:p>
          <a:p>
            <a:pPr indent="-342900" lvl="0" marL="457200" rtl="0" algn="l">
              <a:spcBef>
                <a:spcPts val="0"/>
              </a:spcBef>
              <a:spcAft>
                <a:spcPts val="0"/>
              </a:spcAft>
              <a:buSzPts val="1800"/>
              <a:buAutoNum type="arabicPeriod"/>
            </a:pPr>
            <a:r>
              <a:rPr lang="en"/>
              <a:t>How the web works</a:t>
            </a:r>
            <a:br>
              <a:rPr lang="en"/>
            </a:br>
            <a:r>
              <a:rPr lang="en"/>
              <a:t>Understanding some basic terminology and concepts</a:t>
            </a:r>
            <a:endParaRPr/>
          </a:p>
          <a:p>
            <a:pPr indent="-342900" lvl="0" marL="457200" rtl="0" algn="l">
              <a:spcBef>
                <a:spcPts val="0"/>
              </a:spcBef>
              <a:spcAft>
                <a:spcPts val="0"/>
              </a:spcAft>
              <a:buSzPts val="1800"/>
              <a:buAutoNum type="arabicPeriod"/>
            </a:pPr>
            <a:r>
              <a:rPr lang="en"/>
              <a:t>Setting up a local development environment</a:t>
            </a:r>
            <a:endParaRPr/>
          </a:p>
          <a:p>
            <a:pPr indent="-342900" lvl="0" marL="457200" rtl="0" algn="l">
              <a:spcBef>
                <a:spcPts val="0"/>
              </a:spcBef>
              <a:spcAft>
                <a:spcPts val="0"/>
              </a:spcAft>
              <a:buSzPts val="1800"/>
              <a:buAutoNum type="arabicPeriod"/>
            </a:pPr>
            <a:r>
              <a:rPr lang="en"/>
              <a:t>Self led learning</a:t>
            </a:r>
            <a:br>
              <a:rPr lang="en"/>
            </a:br>
            <a:r>
              <a:rPr lang="en"/>
              <a:t>Free </a:t>
            </a:r>
            <a:r>
              <a:rPr lang="en"/>
              <a:t>online</a:t>
            </a:r>
            <a:r>
              <a:rPr lang="en"/>
              <a:t> resources to learn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187550" y="152400"/>
            <a:ext cx="6768893"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4B80B360C5B4B9916BA06BEDE610D" ma:contentTypeVersion="6" ma:contentTypeDescription="Create a new document." ma:contentTypeScope="" ma:versionID="3077ffb9676d47a5a962457d88ed4f34">
  <xsd:schema xmlns:xsd="http://www.w3.org/2001/XMLSchema" xmlns:xs="http://www.w3.org/2001/XMLSchema" xmlns:p="http://schemas.microsoft.com/office/2006/metadata/properties" xmlns:ns2="27bb9539-dfb3-40e8-9474-a751d962fafa" targetNamespace="http://schemas.microsoft.com/office/2006/metadata/properties" ma:root="true" ma:fieldsID="a72e0e5196ffda39c2430609d75c351a" ns2:_="">
    <xsd:import namespace="27bb9539-dfb3-40e8-9474-a751d962f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b9539-dfb3-40e8-9474-a751d962f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26CCED-2071-47C9-A924-5EC8E91EE761}"/>
</file>

<file path=customXml/itemProps2.xml><?xml version="1.0" encoding="utf-8"?>
<ds:datastoreItem xmlns:ds="http://schemas.openxmlformats.org/officeDocument/2006/customXml" ds:itemID="{9124EF9C-7B95-4D1F-9E21-2240C205BC67}"/>
</file>

<file path=customXml/itemProps3.xml><?xml version="1.0" encoding="utf-8"?>
<ds:datastoreItem xmlns:ds="http://schemas.openxmlformats.org/officeDocument/2006/customXml" ds:itemID="{19BEE239-34D5-41E1-9C02-7C06F3D2FD2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0x01010038E4B80B360C5B4B9916BA06BEDE610D</vt:lpwstr>
  </property>
</Properties>
</file>