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8" Type="http://schemas.openxmlformats.org/officeDocument/2006/relationships/slide" Target="slides/slide4.xml"/><Relationship Id="rId3" Type="http://schemas.openxmlformats.org/officeDocument/2006/relationships/slideMaster" Target="slideMasters/slideMaster1.xml"/><Relationship Id="rId21" Type="http://schemas.openxmlformats.org/officeDocument/2006/relationships/customXml" Target="../customXml/item1.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0" Type="http://schemas.openxmlformats.org/officeDocument/2006/relationships/slide" Target="slides/slide16.xml"/><Relationship Id="rId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1" Type="http://schemas.openxmlformats.org/officeDocument/2006/relationships/theme" Target="theme/theme1.xml"/><Relationship Id="rId6" Type="http://schemas.openxmlformats.org/officeDocument/2006/relationships/slide" Target="slides/slide2.xml"/><Relationship Id="rId15" Type="http://schemas.openxmlformats.org/officeDocument/2006/relationships/slide" Target="slides/slide11.xml"/><Relationship Id="rId5" Type="http://schemas.openxmlformats.org/officeDocument/2006/relationships/slide" Target="slides/slide1.xml"/><Relationship Id="rId23"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tocodewith.me/posts/code-for-fre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channel/UCSJbGtTlrDami-tDGPUV9-w" TargetMode="External"/><Relationship Id="rId3" Type="http://schemas.openxmlformats.org/officeDocument/2006/relationships/hyperlink" Target="https://www.youtube.com/channel/UC5DNytAJ6_FISueUfzZCVsw" TargetMode="External"/><Relationship Id="rId4" Type="http://schemas.openxmlformats.org/officeDocument/2006/relationships/hyperlink" Target="https://www.youtube.com/channel/UCDCHcqyeQgJ-jVSd6VJkbCw" TargetMode="External"/><Relationship Id="rId5" Type="http://schemas.openxmlformats.org/officeDocument/2006/relationships/hyperlink" Target="https://www.youtube.com/channel/UC29ju8bIPH5as8OGnQzwJyA" TargetMode="External"/><Relationship Id="rId6" Type="http://schemas.openxmlformats.org/officeDocument/2006/relationships/hyperlink" Target="https://www.youtube.com/channel/UCW5YeuERMmlnqo4oq8vwUp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oin" TargetMode="External"/><Relationship Id="rId3" Type="http://schemas.openxmlformats.org/officeDocument/2006/relationships/hyperlink" Target="https://code.visualstudio.com/download" TargetMode="External"/><Relationship Id="rId4" Type="http://schemas.openxmlformats.org/officeDocument/2006/relationships/hyperlink" Target="https://desktop.github.co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huldkjain.github.io/gh-profile-readme-generato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etplace.visualstudio.com/items?itemName=ritwickdey.LiveServer"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uides.github.com/features/pag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6ac2d64b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6ac2d64b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Going forward with your learning journey in </a:t>
            </a:r>
            <a:r>
              <a:rPr lang="en"/>
              <a:t>conjunction</a:t>
            </a:r>
            <a:r>
              <a:rPr lang="en"/>
              <a:t> with this course, here are a few tools that will help.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6ac2d64b9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6ac2d64b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https://learntocodewith.me/posts/code-for-free/</a:t>
            </a:r>
            <a:endParaRPr/>
          </a:p>
          <a:p>
            <a:pPr indent="0" lvl="0" marL="0" rtl="0" algn="l">
              <a:spcBef>
                <a:spcPts val="0"/>
              </a:spcBef>
              <a:spcAft>
                <a:spcPts val="0"/>
              </a:spcAft>
              <a:buNone/>
            </a:pPr>
            <a:r>
              <a:rPr b="1" lang="en"/>
              <a:t>Q: </a:t>
            </a:r>
            <a:r>
              <a:rPr lang="en"/>
              <a:t>Has anyone starting using any of these platforms, if so how are you finding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6ac2d64b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6ac2d64b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Go to freeCodeCamp and create an account</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Talk about the overall curriculum</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Run through the first couple of lessons with the delegates</a:t>
            </a:r>
            <a:endParaRPr sz="1200">
              <a:latin typeface="Poppins"/>
              <a:ea typeface="Poppins"/>
              <a:cs typeface="Poppins"/>
              <a:sym typeface="Poppi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6ac2d64b9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6ac2d64b9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Do 25 minutes a day and you will go far REALLY fast</a:t>
            </a:r>
            <a:endParaRPr sz="1200">
              <a:latin typeface="Poppins"/>
              <a:ea typeface="Poppins"/>
              <a:cs typeface="Poppins"/>
              <a:sym typeface="Poppi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6ac2d64b9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6ac2d64b9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These are some of the tools we’ll be using later on in the course - web dev is really exciting to learn and there is so much free stuff.</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If you have gone through the slides to quickly, demo Codepen</a:t>
            </a:r>
            <a:endParaRPr sz="1200">
              <a:latin typeface="Poppins"/>
              <a:ea typeface="Poppins"/>
              <a:cs typeface="Poppins"/>
              <a:sym typeface="Poppi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6ac2d64b9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6ac2d64b9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YouTube Channels, To recommend, if you have others show them too :</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b="1" lang="en" sz="1200" u="sng">
                <a:solidFill>
                  <a:schemeClr val="hlink"/>
                </a:solidFill>
                <a:latin typeface="Poppins"/>
                <a:ea typeface="Poppins"/>
                <a:cs typeface="Poppins"/>
                <a:sym typeface="Poppins"/>
                <a:hlinkClick r:id="rId2"/>
              </a:rPr>
              <a:t>Academind</a:t>
            </a:r>
            <a:endParaRPr b="1" sz="1200">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p>
            <a:pPr indent="0" lvl="0" marL="0" rtl="0" algn="l">
              <a:spcBef>
                <a:spcPts val="0"/>
              </a:spcBef>
              <a:spcAft>
                <a:spcPts val="0"/>
              </a:spcAft>
              <a:buNone/>
            </a:pPr>
            <a:r>
              <a:rPr b="1" lang="en" sz="1200" u="sng">
                <a:solidFill>
                  <a:schemeClr val="hlink"/>
                </a:solidFill>
                <a:latin typeface="Poppins"/>
                <a:ea typeface="Poppins"/>
                <a:cs typeface="Poppins"/>
                <a:sym typeface="Poppins"/>
                <a:hlinkClick r:id="rId3"/>
              </a:rPr>
              <a:t>Ania Kubów #JavaScriptGames</a:t>
            </a:r>
            <a:endParaRPr b="1" sz="1200">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p>
            <a:pPr indent="0" lvl="0" marL="0" rtl="0" algn="l">
              <a:spcBef>
                <a:spcPts val="0"/>
              </a:spcBef>
              <a:spcAft>
                <a:spcPts val="0"/>
              </a:spcAft>
              <a:buNone/>
            </a:pPr>
            <a:r>
              <a:rPr b="1" lang="en" sz="1200" u="sng">
                <a:solidFill>
                  <a:schemeClr val="hlink"/>
                </a:solidFill>
                <a:latin typeface="Poppins"/>
                <a:ea typeface="Poppins"/>
                <a:cs typeface="Poppins"/>
                <a:sym typeface="Poppins"/>
                <a:hlinkClick r:id="rId4"/>
              </a:rPr>
              <a:t>codeSTACKr</a:t>
            </a:r>
            <a:endParaRPr b="1" sz="1200">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p>
            <a:pPr indent="0" lvl="0" marL="0" rtl="0" algn="l">
              <a:spcBef>
                <a:spcPts val="0"/>
              </a:spcBef>
              <a:spcAft>
                <a:spcPts val="0"/>
              </a:spcAft>
              <a:buNone/>
            </a:pPr>
            <a:r>
              <a:rPr b="1" lang="en" sz="1200" u="sng">
                <a:solidFill>
                  <a:schemeClr val="hlink"/>
                </a:solidFill>
                <a:latin typeface="Poppins"/>
                <a:ea typeface="Poppins"/>
                <a:cs typeface="Poppins"/>
                <a:sym typeface="Poppins"/>
                <a:hlinkClick r:id="rId5"/>
              </a:rPr>
              <a:t>Traversy Media</a:t>
            </a:r>
            <a:endParaRPr b="1" sz="1200">
              <a:latin typeface="Poppins"/>
              <a:ea typeface="Poppins"/>
              <a:cs typeface="Poppins"/>
              <a:sym typeface="Poppins"/>
            </a:endParaRPr>
          </a:p>
          <a:p>
            <a:pPr indent="0" lvl="0" marL="0" rtl="0" algn="l">
              <a:spcBef>
                <a:spcPts val="0"/>
              </a:spcBef>
              <a:spcAft>
                <a:spcPts val="0"/>
              </a:spcAft>
              <a:buNone/>
            </a:pPr>
            <a:r>
              <a:t/>
            </a:r>
            <a:endParaRPr b="1" sz="1200">
              <a:latin typeface="Poppins"/>
              <a:ea typeface="Poppins"/>
              <a:cs typeface="Poppins"/>
              <a:sym typeface="Poppins"/>
            </a:endParaRPr>
          </a:p>
          <a:p>
            <a:pPr indent="0" lvl="0" marL="0" rtl="0" algn="l">
              <a:spcBef>
                <a:spcPts val="0"/>
              </a:spcBef>
              <a:spcAft>
                <a:spcPts val="0"/>
              </a:spcAft>
              <a:buNone/>
            </a:pPr>
            <a:r>
              <a:rPr b="1" lang="en" sz="1200" u="sng">
                <a:solidFill>
                  <a:schemeClr val="hlink"/>
                </a:solidFill>
                <a:latin typeface="Poppins"/>
                <a:ea typeface="Poppins"/>
                <a:cs typeface="Poppins"/>
                <a:sym typeface="Poppins"/>
                <a:hlinkClick r:id="rId6"/>
              </a:rPr>
              <a:t>The Net Ninja</a:t>
            </a:r>
            <a:endParaRPr b="1" sz="1200">
              <a:latin typeface="Poppins"/>
              <a:ea typeface="Poppins"/>
              <a:cs typeface="Poppins"/>
              <a:sym typeface="Poppi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9fc5c49c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9fc5c49c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1C3AA9"/>
                </a:solidFill>
                <a:hlinkClick r:id="rId2">
                  <a:extLst>
                    <a:ext uri="{A12FA001-AC4F-418D-AE19-62706E023703}">
                      <ahyp:hlinkClr val="tx"/>
                    </a:ext>
                  </a:extLst>
                </a:hlinkClick>
              </a:rPr>
              <a:t>https://github.com/join</a:t>
            </a:r>
            <a:endParaRPr>
              <a:solidFill>
                <a:srgbClr val="4285F4"/>
              </a:solidFill>
            </a:endParaRPr>
          </a:p>
          <a:p>
            <a:pPr indent="0" lvl="0" marL="0" rtl="0" algn="l">
              <a:spcBef>
                <a:spcPts val="0"/>
              </a:spcBef>
              <a:spcAft>
                <a:spcPts val="0"/>
              </a:spcAft>
              <a:buClr>
                <a:schemeClr val="dk1"/>
              </a:buClr>
              <a:buSzPts val="1100"/>
              <a:buFont typeface="Arial"/>
              <a:buNone/>
            </a:pPr>
            <a:r>
              <a:t/>
            </a:r>
            <a:endParaRPr>
              <a:solidFill>
                <a:srgbClr val="4285F4"/>
              </a:solidFill>
            </a:endParaRPr>
          </a:p>
          <a:p>
            <a:pPr indent="0" lvl="0" marL="0" rtl="0" algn="l">
              <a:spcBef>
                <a:spcPts val="0"/>
              </a:spcBef>
              <a:spcAft>
                <a:spcPts val="0"/>
              </a:spcAft>
              <a:buClr>
                <a:schemeClr val="dk1"/>
              </a:buClr>
              <a:buSzPts val="1100"/>
              <a:buFont typeface="Arial"/>
              <a:buNone/>
            </a:pPr>
            <a:r>
              <a:rPr lang="en" u="sng">
                <a:solidFill>
                  <a:srgbClr val="1C3AA9"/>
                </a:solidFill>
                <a:hlinkClick r:id="rId3">
                  <a:extLst>
                    <a:ext uri="{A12FA001-AC4F-418D-AE19-62706E023703}">
                      <ahyp:hlinkClr val="tx"/>
                    </a:ext>
                  </a:extLst>
                </a:hlinkClick>
              </a:rPr>
              <a:t>https://code.visualstudio.com/download</a:t>
            </a:r>
            <a:endParaRPr>
              <a:solidFill>
                <a:srgbClr val="4285F4"/>
              </a:solidFill>
            </a:endParaRPr>
          </a:p>
          <a:p>
            <a:pPr indent="0" lvl="0" marL="0" rtl="0" algn="l">
              <a:spcBef>
                <a:spcPts val="0"/>
              </a:spcBef>
              <a:spcAft>
                <a:spcPts val="0"/>
              </a:spcAft>
              <a:buClr>
                <a:schemeClr val="dk1"/>
              </a:buClr>
              <a:buSzPts val="1100"/>
              <a:buFont typeface="Arial"/>
              <a:buNone/>
            </a:pPr>
            <a:r>
              <a:t/>
            </a:r>
            <a:endParaRPr>
              <a:solidFill>
                <a:srgbClr val="4285F4"/>
              </a:solidFill>
            </a:endParaRPr>
          </a:p>
          <a:p>
            <a:pPr indent="0" lvl="0" marL="0" rtl="0" algn="l">
              <a:spcBef>
                <a:spcPts val="0"/>
              </a:spcBef>
              <a:spcAft>
                <a:spcPts val="0"/>
              </a:spcAft>
              <a:buClr>
                <a:schemeClr val="dk1"/>
              </a:buClr>
              <a:buSzPts val="1100"/>
              <a:buFont typeface="Arial"/>
              <a:buNone/>
            </a:pPr>
            <a:r>
              <a:rPr lang="en" u="sng">
                <a:solidFill>
                  <a:srgbClr val="1C3AA9"/>
                </a:solidFill>
                <a:hlinkClick r:id="rId4">
                  <a:extLst>
                    <a:ext uri="{A12FA001-AC4F-418D-AE19-62706E023703}">
                      <ahyp:hlinkClr val="tx"/>
                    </a:ext>
                  </a:extLst>
                </a:hlinkClick>
              </a:rPr>
              <a:t>https://desktop.github.com/</a:t>
            </a:r>
            <a:r>
              <a:rPr lang="en">
                <a:solidFill>
                  <a:srgbClr val="4285F4"/>
                </a:solidFill>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724f066e5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724f066e5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724f066e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724f066e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724f066e5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724f066e5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Create a readme, named the same as your username : Use template - </a:t>
            </a:r>
            <a:r>
              <a:rPr lang="en" sz="1200" u="sng">
                <a:solidFill>
                  <a:schemeClr val="hlink"/>
                </a:solidFill>
                <a:latin typeface="Poppins"/>
                <a:ea typeface="Poppins"/>
                <a:cs typeface="Poppins"/>
                <a:sym typeface="Poppins"/>
                <a:hlinkClick r:id="rId2"/>
              </a:rPr>
              <a:t>https://rahuldkjain.github.io/gh-profile-readme-generator/</a:t>
            </a:r>
            <a:endParaRPr sz="1200">
              <a:latin typeface="Poppins"/>
              <a:ea typeface="Poppins"/>
              <a:cs typeface="Poppins"/>
              <a:sym typeface="Poppins"/>
            </a:endParaRPr>
          </a:p>
          <a:p>
            <a:pPr indent="0" lvl="0" marL="0" rtl="0" algn="l">
              <a:spcBef>
                <a:spcPts val="0"/>
              </a:spcBef>
              <a:spcAft>
                <a:spcPts val="0"/>
              </a:spcAft>
              <a:buNone/>
            </a:pPr>
            <a:r>
              <a:t/>
            </a:r>
            <a:endParaRPr sz="1200">
              <a:latin typeface="Poppins"/>
              <a:ea typeface="Poppins"/>
              <a:cs typeface="Poppins"/>
              <a:sym typeface="Poppins"/>
            </a:endParaRPr>
          </a:p>
          <a:p>
            <a:pPr indent="0" lvl="0" marL="0" rtl="0" algn="l">
              <a:spcBef>
                <a:spcPts val="0"/>
              </a:spcBef>
              <a:spcAft>
                <a:spcPts val="0"/>
              </a:spcAft>
              <a:buNone/>
            </a:pPr>
            <a:r>
              <a:rPr lang="en" sz="1200">
                <a:latin typeface="Poppins"/>
                <a:ea typeface="Poppins"/>
                <a:cs typeface="Poppins"/>
                <a:sym typeface="Poppins"/>
              </a:rPr>
              <a:t>Then set Up a record of the course CPD text document. Create repo called </a:t>
            </a:r>
            <a:r>
              <a:rPr b="1" lang="en" sz="1200">
                <a:latin typeface="Poppins"/>
                <a:ea typeface="Poppins"/>
                <a:cs typeface="Poppins"/>
                <a:sym typeface="Poppins"/>
              </a:rPr>
              <a:t>LTU - reboot Digital Coding</a:t>
            </a:r>
            <a:r>
              <a:rPr b="1" lang="en" sz="1200">
                <a:latin typeface="Poppins"/>
                <a:ea typeface="Poppins"/>
                <a:cs typeface="Poppins"/>
                <a:sym typeface="Poppins"/>
              </a:rPr>
              <a:t> </a:t>
            </a:r>
            <a:r>
              <a:rPr lang="en" sz="1200">
                <a:latin typeface="Poppins"/>
                <a:ea typeface="Poppins"/>
                <a:cs typeface="Poppins"/>
                <a:sym typeface="Poppins"/>
              </a:rPr>
              <a:t>, Then a text document called &lt;</a:t>
            </a:r>
            <a:r>
              <a:rPr b="1" lang="en" sz="1200">
                <a:latin typeface="Poppins"/>
                <a:ea typeface="Poppins"/>
                <a:cs typeface="Poppins"/>
                <a:sym typeface="Poppins"/>
              </a:rPr>
              <a:t>Name</a:t>
            </a:r>
            <a:r>
              <a:rPr lang="en" sz="1200">
                <a:latin typeface="Poppins"/>
                <a:ea typeface="Poppins"/>
                <a:cs typeface="Poppins"/>
                <a:sym typeface="Poppins"/>
              </a:rPr>
              <a:t>&gt;-CPD.txt</a:t>
            </a:r>
            <a:endParaRPr sz="1200">
              <a:latin typeface="Poppins"/>
              <a:ea typeface="Poppins"/>
              <a:cs typeface="Poppins"/>
              <a:sym typeface="Poppi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724f066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724f066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3800"/>
              </a:spcBef>
              <a:spcAft>
                <a:spcPts val="0"/>
              </a:spcAft>
              <a:buClr>
                <a:schemeClr val="dk1"/>
              </a:buClr>
              <a:buSzPts val="1100"/>
              <a:buFont typeface="Arial"/>
              <a:buNone/>
            </a:pPr>
            <a:r>
              <a:rPr b="1" lang="en" sz="1200">
                <a:highlight>
                  <a:srgbClr val="FFFFFF"/>
                </a:highlight>
                <a:latin typeface="Poppins"/>
                <a:ea typeface="Poppins"/>
                <a:cs typeface="Poppins"/>
                <a:sym typeface="Poppins"/>
              </a:rPr>
              <a:t>Introduction</a:t>
            </a:r>
            <a:endParaRPr b="1" sz="1200">
              <a:highlight>
                <a:srgbClr val="FFFFFF"/>
              </a:highlight>
              <a:latin typeface="Poppins"/>
              <a:ea typeface="Poppins"/>
              <a:cs typeface="Poppins"/>
              <a:sym typeface="Poppins"/>
            </a:endParaRPr>
          </a:p>
          <a:p>
            <a:pPr indent="0" lvl="0" marL="0" rtl="0" algn="l">
              <a:lnSpc>
                <a:spcPct val="190000"/>
              </a:lnSpc>
              <a:spcBef>
                <a:spcPts val="1500"/>
              </a:spcBef>
              <a:spcAft>
                <a:spcPts val="2300"/>
              </a:spcAft>
              <a:buNone/>
            </a:pPr>
            <a:r>
              <a:rPr lang="en" sz="1200">
                <a:solidFill>
                  <a:srgbClr val="4A4A4A"/>
                </a:solidFill>
                <a:highlight>
                  <a:srgbClr val="FFFFFF"/>
                </a:highlight>
                <a:latin typeface="Poppins"/>
                <a:ea typeface="Poppins"/>
                <a:cs typeface="Poppins"/>
                <a:sym typeface="Poppins"/>
              </a:rPr>
              <a:t>A code editor is by far the most used developer tool regardless of what type of developer you are. A good code editor can help you write better code with real-time code checking, syntax highlighting, and automatic formatting.</a:t>
            </a:r>
            <a:endParaRPr sz="1200">
              <a:latin typeface="Poppins"/>
              <a:ea typeface="Poppins"/>
              <a:cs typeface="Poppins"/>
              <a:sym typeface="Poppi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724f066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724f066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3800"/>
              </a:spcBef>
              <a:spcAft>
                <a:spcPts val="0"/>
              </a:spcAft>
              <a:buClr>
                <a:schemeClr val="dk1"/>
              </a:buClr>
              <a:buSzPts val="1100"/>
              <a:buFont typeface="Arial"/>
              <a:buNone/>
            </a:pPr>
            <a:r>
              <a:rPr b="1" lang="en" sz="1200">
                <a:highlight>
                  <a:srgbClr val="FFFFFF"/>
                </a:highlight>
                <a:latin typeface="Poppins"/>
                <a:ea typeface="Poppins"/>
                <a:cs typeface="Poppins"/>
                <a:sym typeface="Poppins"/>
              </a:rPr>
              <a:t>Code Editors</a:t>
            </a:r>
            <a:endParaRPr b="1" sz="1200">
              <a:highlight>
                <a:srgbClr val="FFFFFF"/>
              </a:highlight>
              <a:latin typeface="Poppins"/>
              <a:ea typeface="Poppins"/>
              <a:cs typeface="Poppins"/>
              <a:sym typeface="Poppins"/>
            </a:endParaRPr>
          </a:p>
          <a:p>
            <a:pPr indent="0" lvl="0" marL="0" rtl="0" algn="l">
              <a:lnSpc>
                <a:spcPct val="190000"/>
              </a:lnSpc>
              <a:spcBef>
                <a:spcPts val="1500"/>
              </a:spcBef>
              <a:spcAft>
                <a:spcPts val="0"/>
              </a:spcAft>
              <a:buNone/>
            </a:pPr>
            <a:r>
              <a:rPr lang="en" sz="1200">
                <a:solidFill>
                  <a:srgbClr val="4A4A4A"/>
                </a:solidFill>
                <a:highlight>
                  <a:srgbClr val="FFFFFF"/>
                </a:highlight>
                <a:latin typeface="Poppins"/>
                <a:ea typeface="Poppins"/>
                <a:cs typeface="Poppins"/>
                <a:sym typeface="Poppins"/>
              </a:rPr>
              <a:t>You can think of code editors as specialised web development tools. They are highly customisable and offer many features that will make your life easier. There is nothing worse than spending 2 hours trying to figure out why your program isn’t working only to realize that you missed a closing bracket. Plugins, syntax highlighting, auto-closing of brackets and braces, and linting are just a few of the benefits of using a code editor. There are many text editors out there to choose from, but we suggest starting with VSCode.</a:t>
            </a:r>
            <a:endParaRPr sz="1200">
              <a:solidFill>
                <a:srgbClr val="4A4A4A"/>
              </a:solidFill>
              <a:highlight>
                <a:srgbClr val="FFFFFF"/>
              </a:highlight>
              <a:latin typeface="Poppins"/>
              <a:ea typeface="Poppins"/>
              <a:cs typeface="Poppins"/>
              <a:sym typeface="Poppins"/>
            </a:endParaRPr>
          </a:p>
          <a:p>
            <a:pPr indent="0" lvl="0" marL="0" rtl="0" algn="l">
              <a:lnSpc>
                <a:spcPct val="190000"/>
              </a:lnSpc>
              <a:spcBef>
                <a:spcPts val="2300"/>
              </a:spcBef>
              <a:spcAft>
                <a:spcPts val="0"/>
              </a:spcAft>
              <a:buNone/>
            </a:pPr>
            <a:r>
              <a:rPr lang="en" sz="1200">
                <a:solidFill>
                  <a:srgbClr val="4A4A4A"/>
                </a:solidFill>
                <a:highlight>
                  <a:srgbClr val="FFFFFF"/>
                </a:highlight>
                <a:latin typeface="Poppins"/>
                <a:ea typeface="Poppins"/>
                <a:cs typeface="Poppins"/>
                <a:sym typeface="Poppins"/>
              </a:rPr>
              <a:t>VSCode is an excellent free code editor. It has outstanding add-on support and great Git integration.</a:t>
            </a:r>
            <a:endParaRPr sz="1200">
              <a:solidFill>
                <a:srgbClr val="4A4A4A"/>
              </a:solidFill>
              <a:highlight>
                <a:srgbClr val="FFFFFF"/>
              </a:highlight>
              <a:latin typeface="Poppins"/>
              <a:ea typeface="Poppins"/>
              <a:cs typeface="Poppins"/>
              <a:sym typeface="Poppins"/>
            </a:endParaRPr>
          </a:p>
          <a:p>
            <a:pPr indent="0" lvl="0" marL="0" rtl="0" algn="l">
              <a:lnSpc>
                <a:spcPct val="190000"/>
              </a:lnSpc>
              <a:spcBef>
                <a:spcPts val="2300"/>
              </a:spcBef>
              <a:spcAft>
                <a:spcPts val="0"/>
              </a:spcAft>
              <a:buNone/>
            </a:pPr>
            <a:r>
              <a:rPr lang="en" sz="1200">
                <a:solidFill>
                  <a:srgbClr val="08090A"/>
                </a:solidFill>
                <a:highlight>
                  <a:srgbClr val="FFFFFF"/>
                </a:highlight>
                <a:latin typeface="Poppins"/>
                <a:ea typeface="Poppins"/>
                <a:cs typeface="Poppins"/>
                <a:sym typeface="Poppins"/>
              </a:rPr>
              <a:t>Visual studio code commonly referred to as VS code, is one of the best code editors in the market. VS code is a product of Microsoft. Like many Microsoft brands, VS code is a cross-platform editor. Developers can use this powerful tool either on Windows, Linux, and mac. VS Code has powerful features that will fully support developers’ work. With the VS code, you are assured of fast system debugging and auto-completion.</a:t>
            </a:r>
            <a:endParaRPr sz="1200">
              <a:solidFill>
                <a:srgbClr val="4A4A4A"/>
              </a:solidFill>
              <a:highlight>
                <a:srgbClr val="FFFFFF"/>
              </a:highlight>
              <a:latin typeface="Poppins"/>
              <a:ea typeface="Poppins"/>
              <a:cs typeface="Poppins"/>
              <a:sym typeface="Poppins"/>
            </a:endParaRPr>
          </a:p>
          <a:p>
            <a:pPr indent="0" lvl="0" marL="0" rtl="0" algn="l">
              <a:lnSpc>
                <a:spcPct val="190000"/>
              </a:lnSpc>
              <a:spcBef>
                <a:spcPts val="2300"/>
              </a:spcBef>
              <a:spcAft>
                <a:spcPts val="0"/>
              </a:spcAft>
              <a:buNone/>
            </a:pPr>
            <a:r>
              <a:t/>
            </a:r>
            <a:endParaRPr>
              <a:solidFill>
                <a:srgbClr val="4A4A4A"/>
              </a:solidFill>
              <a:highlight>
                <a:srgbClr val="FFFFFF"/>
              </a:highlight>
              <a:latin typeface="Proxima Nova"/>
              <a:ea typeface="Proxima Nova"/>
              <a:cs typeface="Proxima Nova"/>
              <a:sym typeface="Proxima Nova"/>
            </a:endParaRPr>
          </a:p>
          <a:p>
            <a:pPr indent="0" lvl="0" marL="0" rtl="0" algn="l">
              <a:spcBef>
                <a:spcPts val="23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oppins"/>
                <a:ea typeface="Poppins"/>
                <a:cs typeface="Poppins"/>
                <a:sym typeface="Poppins"/>
              </a:rPr>
              <a:t>An extension is a program that is meant to enhance your experience by modifying the capabilities of a software.</a:t>
            </a:r>
            <a:endParaRPr sz="1200">
              <a:highlight>
                <a:srgbClr val="FFFFFF"/>
              </a:highlight>
              <a:latin typeface="Poppins"/>
              <a:ea typeface="Poppins"/>
              <a:cs typeface="Poppins"/>
              <a:sym typeface="Poppins"/>
            </a:endParaRPr>
          </a:p>
          <a:p>
            <a:pPr indent="0" lvl="0" marL="0" rtl="0" algn="l">
              <a:spcBef>
                <a:spcPts val="0"/>
              </a:spcBef>
              <a:spcAft>
                <a:spcPts val="0"/>
              </a:spcAft>
              <a:buNone/>
            </a:pPr>
            <a:r>
              <a:t/>
            </a:r>
            <a:endParaRPr sz="1200">
              <a:highlight>
                <a:srgbClr val="FFFFFF"/>
              </a:highlight>
              <a:latin typeface="Poppins"/>
              <a:ea typeface="Poppins"/>
              <a:cs typeface="Poppins"/>
              <a:sym typeface="Poppins"/>
            </a:endParaRPr>
          </a:p>
          <a:p>
            <a:pPr indent="0" lvl="0" marL="0" rtl="0" algn="l">
              <a:spcBef>
                <a:spcPts val="0"/>
              </a:spcBef>
              <a:spcAft>
                <a:spcPts val="0"/>
              </a:spcAft>
              <a:buNone/>
            </a:pPr>
            <a:r>
              <a:rPr lang="en" sz="1200">
                <a:highlight>
                  <a:srgbClr val="FFFFFF"/>
                </a:highlight>
                <a:latin typeface="Poppins"/>
                <a:ea typeface="Poppins"/>
                <a:cs typeface="Poppins"/>
                <a:sym typeface="Poppins"/>
              </a:rPr>
              <a:t>Just like the Google Chrome Web Browser, VSCode supports extensions and one useful one is </a:t>
            </a:r>
            <a:r>
              <a:rPr b="1" lang="en" sz="1200" u="sng">
                <a:highlight>
                  <a:srgbClr val="FFFFFF"/>
                </a:highlight>
                <a:latin typeface="Poppins"/>
                <a:ea typeface="Poppins"/>
                <a:cs typeface="Poppins"/>
                <a:sym typeface="Poppins"/>
                <a:hlinkClick r:id="rId2"/>
              </a:rPr>
              <a:t>Live Server</a:t>
            </a:r>
            <a:r>
              <a:rPr b="1" lang="en" sz="1200">
                <a:highlight>
                  <a:srgbClr val="FFFFFF"/>
                </a:highlight>
                <a:latin typeface="Poppins"/>
                <a:ea typeface="Poppins"/>
                <a:cs typeface="Poppins"/>
                <a:sym typeface="Poppins"/>
              </a:rPr>
              <a:t>.</a:t>
            </a:r>
            <a:r>
              <a:rPr lang="en" sz="1200">
                <a:highlight>
                  <a:srgbClr val="FFFFFF"/>
                </a:highlight>
                <a:latin typeface="Poppins"/>
                <a:ea typeface="Poppins"/>
                <a:cs typeface="Poppins"/>
                <a:sym typeface="Poppins"/>
              </a:rPr>
              <a:t> It has been made to save the time of developers like yourself. </a:t>
            </a:r>
            <a:endParaRPr sz="1200">
              <a:highlight>
                <a:srgbClr val="FFFFFF"/>
              </a:highlight>
              <a:latin typeface="Poppins"/>
              <a:ea typeface="Poppins"/>
              <a:cs typeface="Poppins"/>
              <a:sym typeface="Poppins"/>
            </a:endParaRPr>
          </a:p>
          <a:p>
            <a:pPr indent="0" lvl="0" marL="0" rtl="0" algn="l">
              <a:spcBef>
                <a:spcPts val="0"/>
              </a:spcBef>
              <a:spcAft>
                <a:spcPts val="0"/>
              </a:spcAft>
              <a:buNone/>
            </a:pPr>
            <a:r>
              <a:t/>
            </a:r>
            <a:endParaRPr sz="1200">
              <a:highlight>
                <a:srgbClr val="FFFFFF"/>
              </a:highlight>
              <a:latin typeface="Poppins"/>
              <a:ea typeface="Poppins"/>
              <a:cs typeface="Poppins"/>
              <a:sym typeface="Poppins"/>
            </a:endParaRPr>
          </a:p>
          <a:p>
            <a:pPr indent="0" lvl="0" marL="0" rtl="0" algn="l">
              <a:spcBef>
                <a:spcPts val="0"/>
              </a:spcBef>
              <a:spcAft>
                <a:spcPts val="0"/>
              </a:spcAft>
              <a:buNone/>
            </a:pPr>
            <a:r>
              <a:rPr lang="en" sz="1200">
                <a:highlight>
                  <a:srgbClr val="FFFFFF"/>
                </a:highlight>
                <a:latin typeface="Poppins"/>
                <a:ea typeface="Poppins"/>
                <a:cs typeface="Poppins"/>
                <a:sym typeface="Poppins"/>
              </a:rPr>
              <a:t>This extension will save you from the hassle of refreshing the browser window repeatedly to see changes made in your code and will automatically load the most recent change in the browser window.</a:t>
            </a:r>
            <a:endParaRPr sz="1200">
              <a:highlight>
                <a:srgbClr val="FFFFFF"/>
              </a:highlight>
              <a:latin typeface="Poppins"/>
              <a:ea typeface="Poppins"/>
              <a:cs typeface="Poppins"/>
              <a:sym typeface="Poppi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724f066e5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724f066e5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Poppins"/>
                <a:ea typeface="Poppins"/>
                <a:cs typeface="Poppins"/>
                <a:sym typeface="Poppins"/>
              </a:rPr>
              <a:t>Using </a:t>
            </a:r>
            <a:r>
              <a:rPr b="1" lang="en">
                <a:latin typeface="Poppins"/>
                <a:ea typeface="Poppins"/>
                <a:cs typeface="Poppins"/>
                <a:sym typeface="Poppins"/>
              </a:rPr>
              <a:t>LTU - reboot Digital Coding</a:t>
            </a:r>
            <a:r>
              <a:rPr lang="en" sz="1200">
                <a:latin typeface="Poppins"/>
                <a:ea typeface="Poppins"/>
                <a:cs typeface="Poppins"/>
                <a:sym typeface="Poppins"/>
              </a:rPr>
              <a:t> </a:t>
            </a:r>
            <a:r>
              <a:rPr lang="en" sz="1200">
                <a:solidFill>
                  <a:schemeClr val="dk1"/>
                </a:solidFill>
                <a:latin typeface="Poppins"/>
                <a:ea typeface="Poppins"/>
                <a:cs typeface="Poppins"/>
                <a:sym typeface="Poppins"/>
              </a:rPr>
              <a:t>that was cloned earlier, open the project in their code editor and demo how to fill out the CPD in the code editor how to push up the changes and how to view the changes.</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a:solidFill>
                  <a:schemeClr val="dk1"/>
                </a:solidFill>
                <a:latin typeface="Poppins"/>
                <a:ea typeface="Poppins"/>
                <a:cs typeface="Poppins"/>
                <a:sym typeface="Poppins"/>
              </a:rPr>
              <a:t>Template text for CPD:</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Module / Session - date</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1.1. - 02/06/2020</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Reflection</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 Your reflection goes here</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In today session I learnt that the Web Development industry is a rewarding, lucrative and creative industry to get into.</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I also introduce myself to a class of strangers, this was initial a hard thing for me to undertake, but, as I heard other stories,</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I began to realise that it was a good thing, and I feel that I had a break through with my confidence.</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The part that I enjoyed the most was finding out what a web developer actually does, and the different roles that there are,</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for instance, I did not realise that the is someone responsible for how a website looks and feels: frontend developer, and someone</a:t>
            </a:r>
            <a:endParaRPr sz="1200">
              <a:solidFill>
                <a:srgbClr val="24292E"/>
              </a:solidFill>
              <a:highlight>
                <a:srgbClr val="FFFFFF"/>
              </a:highlight>
              <a:latin typeface="Poppins"/>
              <a:ea typeface="Poppins"/>
              <a:cs typeface="Poppins"/>
              <a:sym typeface="Poppins"/>
            </a:endParaRPr>
          </a:p>
          <a:p>
            <a:pPr indent="0" lvl="0" marL="0" rtl="0" algn="l">
              <a:lnSpc>
                <a:spcPct val="142857"/>
              </a:lnSpc>
              <a:spcBef>
                <a:spcPts val="0"/>
              </a:spcBef>
              <a:spcAft>
                <a:spcPts val="0"/>
              </a:spcAft>
              <a:buNone/>
            </a:pPr>
            <a:r>
              <a:rPr lang="en" sz="1200">
                <a:solidFill>
                  <a:srgbClr val="24292E"/>
                </a:solidFill>
                <a:highlight>
                  <a:srgbClr val="FFFFFF"/>
                </a:highlight>
                <a:latin typeface="Poppins"/>
                <a:ea typeface="Poppins"/>
                <a:cs typeface="Poppins"/>
                <a:sym typeface="Poppins"/>
              </a:rPr>
              <a:t>responsible for the things that you don't see: Backend developer.</a:t>
            </a:r>
            <a:endParaRPr sz="1200">
              <a:solidFill>
                <a:srgbClr val="24292E"/>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Additional</a:t>
            </a:r>
            <a:r>
              <a:rPr lang="en" sz="1200">
                <a:solidFill>
                  <a:schemeClr val="dk1"/>
                </a:solidFill>
                <a:latin typeface="Poppins"/>
                <a:ea typeface="Poppins"/>
                <a:cs typeface="Poppins"/>
                <a:sym typeface="Poppins"/>
              </a:rPr>
              <a:t> : Show how to set Github Pages for this repo.</a:t>
            </a:r>
            <a:endParaRPr sz="1200">
              <a:solidFill>
                <a:schemeClr val="dk1"/>
              </a:solidFill>
              <a:latin typeface="Poppins"/>
              <a:ea typeface="Poppins"/>
              <a:cs typeface="Poppins"/>
              <a:sym typeface="Poppins"/>
            </a:endParaRPr>
          </a:p>
          <a:p>
            <a:pPr indent="0" lvl="0" marL="0" rtl="0" algn="l">
              <a:spcBef>
                <a:spcPts val="0"/>
              </a:spcBef>
              <a:spcAft>
                <a:spcPts val="0"/>
              </a:spcAft>
              <a:buNone/>
            </a:pPr>
            <a:r>
              <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lang="en" sz="1200" u="sng">
                <a:solidFill>
                  <a:schemeClr val="hlink"/>
                </a:solidFill>
                <a:latin typeface="Poppins"/>
                <a:ea typeface="Poppins"/>
                <a:cs typeface="Poppins"/>
                <a:sym typeface="Poppins"/>
                <a:hlinkClick r:id="rId2"/>
              </a:rPr>
              <a:t>https://guides.github.com/features/pages/</a:t>
            </a:r>
            <a:r>
              <a:rPr lang="en" sz="1200">
                <a:solidFill>
                  <a:schemeClr val="dk1"/>
                </a:solidFill>
                <a:latin typeface="Poppins"/>
                <a:ea typeface="Poppins"/>
                <a:cs typeface="Poppins"/>
                <a:sym typeface="Poppins"/>
              </a:rPr>
              <a:t> </a:t>
            </a:r>
            <a:endParaRPr sz="1200">
              <a:solidFill>
                <a:schemeClr val="dk1"/>
              </a:solidFill>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rgbClr val="006699"/>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E64337"/>
              </a:buClr>
              <a:buSzPts val="5400"/>
              <a:buNone/>
              <a:defRPr sz="5400">
                <a:solidFill>
                  <a:srgbClr val="E64337"/>
                </a:solidFill>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2764630" y="4211353"/>
            <a:ext cx="3614732" cy="6775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p:cSld name="MAIN_POINT_1_1">
    <p:bg>
      <p:bgPr>
        <a:solidFill>
          <a:srgbClr val="1E867C"/>
        </a:solidFill>
      </p:bgPr>
    </p:bg>
    <p:spTree>
      <p:nvGrpSpPr>
        <p:cNvPr id="43" name="Shape 43"/>
        <p:cNvGrpSpPr/>
        <p:nvPr/>
      </p:nvGrpSpPr>
      <p:grpSpPr>
        <a:xfrm>
          <a:off x="0" y="0"/>
          <a:ext cx="0" cy="0"/>
          <a:chOff x="0" y="0"/>
          <a:chExt cx="0" cy="0"/>
        </a:xfrm>
      </p:grpSpPr>
      <p:sp>
        <p:nvSpPr>
          <p:cNvPr id="44" name="Google Shape;44;p1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1 1">
  <p:cSld name="MAIN_POINT_1_1_1">
    <p:bg>
      <p:bgPr>
        <a:solidFill>
          <a:srgbClr val="6E6F72"/>
        </a:solidFill>
      </p:bgPr>
    </p:bg>
    <p:spTree>
      <p:nvGrpSpPr>
        <p:cNvPr id="46" name="Shape 46"/>
        <p:cNvGrpSpPr/>
        <p:nvPr/>
      </p:nvGrpSpPr>
      <p:grpSpPr>
        <a:xfrm>
          <a:off x="0" y="0"/>
          <a:ext cx="0" cy="0"/>
          <a:chOff x="0" y="0"/>
          <a:chExt cx="0" cy="0"/>
        </a:xfrm>
      </p:grpSpPr>
      <p:sp>
        <p:nvSpPr>
          <p:cNvPr id="47" name="Google Shape;47;p1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sk Outline">
  <p:cSld name="SECTION_TITLE_AND_DESCRIPTION">
    <p:spTree>
      <p:nvGrpSpPr>
        <p:cNvPr id="49" name="Shape 49"/>
        <p:cNvGrpSpPr/>
        <p:nvPr/>
      </p:nvGrpSpPr>
      <p:grpSpPr>
        <a:xfrm>
          <a:off x="0" y="0"/>
          <a:ext cx="0" cy="0"/>
          <a:chOff x="0" y="0"/>
          <a:chExt cx="0" cy="0"/>
        </a:xfrm>
      </p:grpSpPr>
      <p:sp>
        <p:nvSpPr>
          <p:cNvPr id="50" name="Google Shape;50;p13"/>
          <p:cNvSpPr/>
          <p:nvPr/>
        </p:nvSpPr>
        <p:spPr>
          <a:xfrm>
            <a:off x="4572000" y="100"/>
            <a:ext cx="4572000" cy="5143500"/>
          </a:xfrm>
          <a:prstGeom prst="rect">
            <a:avLst/>
          </a:prstGeom>
          <a:solidFill>
            <a:srgbClr val="0066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1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13"/>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53" name="Google Shape;53;p1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4" name="Google Shape;54;p1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5"/>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6699"/>
              </a:buClr>
              <a:buSzPts val="11000"/>
              <a:buNone/>
              <a:defRPr sz="11000">
                <a:solidFill>
                  <a:srgbClr val="006699"/>
                </a:solidFill>
              </a:defRPr>
            </a:lvl1pPr>
            <a:lvl2pPr lvl="1" algn="ctr">
              <a:spcBef>
                <a:spcPts val="0"/>
              </a:spcBef>
              <a:spcAft>
                <a:spcPts val="0"/>
              </a:spcAft>
              <a:buClr>
                <a:srgbClr val="006699"/>
              </a:buClr>
              <a:buSzPts val="11000"/>
              <a:buNone/>
              <a:defRPr sz="11000">
                <a:solidFill>
                  <a:srgbClr val="006699"/>
                </a:solidFill>
              </a:defRPr>
            </a:lvl2pPr>
            <a:lvl3pPr lvl="2" algn="ctr">
              <a:spcBef>
                <a:spcPts val="0"/>
              </a:spcBef>
              <a:spcAft>
                <a:spcPts val="0"/>
              </a:spcAft>
              <a:buClr>
                <a:srgbClr val="006699"/>
              </a:buClr>
              <a:buSzPts val="11000"/>
              <a:buNone/>
              <a:defRPr sz="11000">
                <a:solidFill>
                  <a:srgbClr val="006699"/>
                </a:solidFill>
              </a:defRPr>
            </a:lvl3pPr>
            <a:lvl4pPr lvl="3" algn="ctr">
              <a:spcBef>
                <a:spcPts val="0"/>
              </a:spcBef>
              <a:spcAft>
                <a:spcPts val="0"/>
              </a:spcAft>
              <a:buClr>
                <a:srgbClr val="006699"/>
              </a:buClr>
              <a:buSzPts val="11000"/>
              <a:buNone/>
              <a:defRPr sz="11000">
                <a:solidFill>
                  <a:srgbClr val="006699"/>
                </a:solidFill>
              </a:defRPr>
            </a:lvl4pPr>
            <a:lvl5pPr lvl="4" algn="ctr">
              <a:spcBef>
                <a:spcPts val="0"/>
              </a:spcBef>
              <a:spcAft>
                <a:spcPts val="0"/>
              </a:spcAft>
              <a:buClr>
                <a:srgbClr val="006699"/>
              </a:buClr>
              <a:buSzPts val="11000"/>
              <a:buNone/>
              <a:defRPr sz="11000">
                <a:solidFill>
                  <a:srgbClr val="006699"/>
                </a:solidFill>
              </a:defRPr>
            </a:lvl5pPr>
            <a:lvl6pPr lvl="5" algn="ctr">
              <a:spcBef>
                <a:spcPts val="0"/>
              </a:spcBef>
              <a:spcAft>
                <a:spcPts val="0"/>
              </a:spcAft>
              <a:buClr>
                <a:srgbClr val="006699"/>
              </a:buClr>
              <a:buSzPts val="11000"/>
              <a:buNone/>
              <a:defRPr sz="11000">
                <a:solidFill>
                  <a:srgbClr val="006699"/>
                </a:solidFill>
              </a:defRPr>
            </a:lvl6pPr>
            <a:lvl7pPr lvl="6" algn="ctr">
              <a:spcBef>
                <a:spcPts val="0"/>
              </a:spcBef>
              <a:spcAft>
                <a:spcPts val="0"/>
              </a:spcAft>
              <a:buClr>
                <a:srgbClr val="006699"/>
              </a:buClr>
              <a:buSzPts val="11000"/>
              <a:buNone/>
              <a:defRPr sz="11000">
                <a:solidFill>
                  <a:srgbClr val="006699"/>
                </a:solidFill>
              </a:defRPr>
            </a:lvl7pPr>
            <a:lvl8pPr lvl="7" algn="ctr">
              <a:spcBef>
                <a:spcPts val="0"/>
              </a:spcBef>
              <a:spcAft>
                <a:spcPts val="0"/>
              </a:spcAft>
              <a:buClr>
                <a:srgbClr val="006699"/>
              </a:buClr>
              <a:buSzPts val="11000"/>
              <a:buNone/>
              <a:defRPr sz="11000">
                <a:solidFill>
                  <a:srgbClr val="006699"/>
                </a:solidFill>
              </a:defRPr>
            </a:lvl8pPr>
            <a:lvl9pPr lvl="8" algn="ctr">
              <a:spcBef>
                <a:spcPts val="0"/>
              </a:spcBef>
              <a:spcAft>
                <a:spcPts val="0"/>
              </a:spcAft>
              <a:buClr>
                <a:srgbClr val="006699"/>
              </a:buClr>
              <a:buSzPts val="11000"/>
              <a:buNone/>
              <a:defRPr sz="11000">
                <a:solidFill>
                  <a:srgbClr val="006699"/>
                </a:solidFill>
              </a:defRPr>
            </a:lvl9pPr>
          </a:lstStyle>
          <a:p>
            <a:r>
              <a:t>xx%</a:t>
            </a:r>
          </a:p>
        </p:txBody>
      </p:sp>
      <p:sp>
        <p:nvSpPr>
          <p:cNvPr id="61" name="Google Shape;61;p15"/>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5" name="Shape 65"/>
        <p:cNvGrpSpPr/>
        <p:nvPr/>
      </p:nvGrpSpPr>
      <p:grpSpPr>
        <a:xfrm>
          <a:off x="0" y="0"/>
          <a:ext cx="0" cy="0"/>
          <a:chOff x="0" y="0"/>
          <a:chExt cx="0" cy="0"/>
        </a:xfrm>
      </p:grpSpPr>
      <p:pic>
        <p:nvPicPr>
          <p:cNvPr descr="Side view of hands writing in a notebook at a cafe" id="66" name="Google Shape;66;p17"/>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67" name="Google Shape;67;p17"/>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17"/>
          <p:cNvGrpSpPr/>
          <p:nvPr/>
        </p:nvGrpSpPr>
        <p:grpSpPr>
          <a:xfrm>
            <a:off x="830392" y="1191256"/>
            <a:ext cx="745763" cy="45826"/>
            <a:chOff x="4580561" y="2589004"/>
            <a:chExt cx="1064464" cy="25200"/>
          </a:xfrm>
        </p:grpSpPr>
        <p:sp>
          <p:nvSpPr>
            <p:cNvPr id="69" name="Google Shape;69;p17"/>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72" name="Google Shape;72;p17"/>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73" name="Google Shape;73;p17"/>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7"/>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75" name="Shape 75"/>
        <p:cNvGrpSpPr/>
        <p:nvPr/>
      </p:nvGrpSpPr>
      <p:grpSpPr>
        <a:xfrm>
          <a:off x="0" y="0"/>
          <a:ext cx="0" cy="0"/>
          <a:chOff x="0" y="0"/>
          <a:chExt cx="0" cy="0"/>
        </a:xfrm>
      </p:grpSpPr>
      <p:pic>
        <p:nvPicPr>
          <p:cNvPr id="76" name="Google Shape;76;p18"/>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77" name="Google Shape;77;p18"/>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8"/>
          <p:cNvGrpSpPr/>
          <p:nvPr/>
        </p:nvGrpSpPr>
        <p:grpSpPr>
          <a:xfrm>
            <a:off x="830392" y="1191256"/>
            <a:ext cx="745763" cy="45826"/>
            <a:chOff x="4580561" y="2589004"/>
            <a:chExt cx="1064464" cy="25200"/>
          </a:xfrm>
        </p:grpSpPr>
        <p:sp>
          <p:nvSpPr>
            <p:cNvPr id="79" name="Google Shape;79;p18"/>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8"/>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82" name="Google Shape;82;p1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83" name="Google Shape;83;p18"/>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4" name="Google Shape;84;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6699"/>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E64337"/>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8"/>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8"/>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E64337"/>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006699"/>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498225" y="4864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1pPr>
            <a:lvl2pPr lvl="1">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2pPr>
            <a:lvl3pPr lvl="2">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3pPr>
            <a:lvl4pPr lvl="3">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4pPr>
            <a:lvl5pPr lvl="4">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5pPr>
            <a:lvl6pPr lvl="5">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6pPr>
            <a:lvl7pPr lvl="6">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7pPr>
            <a:lvl8pPr lvl="7">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8pPr>
            <a:lvl9pPr lvl="8">
              <a:spcBef>
                <a:spcPts val="0"/>
              </a:spcBef>
              <a:spcAft>
                <a:spcPts val="0"/>
              </a:spcAft>
              <a:buClr>
                <a:srgbClr val="E64337"/>
              </a:buClr>
              <a:buSzPts val="3000"/>
              <a:buFont typeface="Alfa Slab One"/>
              <a:buNone/>
              <a:defRPr sz="3000">
                <a:solidFill>
                  <a:srgbClr val="E64337"/>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322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6E6F72"/>
              </a:buClr>
              <a:buSzPts val="1800"/>
              <a:buFont typeface="Poppins"/>
              <a:buChar char="●"/>
              <a:defRPr sz="1800">
                <a:solidFill>
                  <a:srgbClr val="6E6F72"/>
                </a:solidFill>
                <a:latin typeface="Poppins"/>
                <a:ea typeface="Poppins"/>
                <a:cs typeface="Poppins"/>
                <a:sym typeface="Poppins"/>
              </a:defRPr>
            </a:lvl1pPr>
            <a:lvl2pPr indent="-317500" lvl="1" marL="9144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2pPr>
            <a:lvl3pPr indent="-317500" lvl="2" marL="13716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3pPr>
            <a:lvl4pPr indent="-317500" lvl="3" marL="18288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4pPr>
            <a:lvl5pPr indent="-317500" lvl="4" marL="22860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5pPr>
            <a:lvl6pPr indent="-317500" lvl="5" marL="27432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6pPr>
            <a:lvl7pPr indent="-317500" lvl="6" marL="32004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7pPr>
            <a:lvl8pPr indent="-317500" lvl="7" marL="3657600">
              <a:lnSpc>
                <a:spcPct val="115000"/>
              </a:lnSpc>
              <a:spcBef>
                <a:spcPts val="1600"/>
              </a:spcBef>
              <a:spcAft>
                <a:spcPts val="0"/>
              </a:spcAft>
              <a:buClr>
                <a:srgbClr val="6E6F72"/>
              </a:buClr>
              <a:buSzPts val="1400"/>
              <a:buFont typeface="Poppins"/>
              <a:buChar char="○"/>
              <a:defRPr>
                <a:solidFill>
                  <a:srgbClr val="6E6F72"/>
                </a:solidFill>
                <a:latin typeface="Poppins"/>
                <a:ea typeface="Poppins"/>
                <a:cs typeface="Poppins"/>
                <a:sym typeface="Poppins"/>
              </a:defRPr>
            </a:lvl8pPr>
            <a:lvl9pPr indent="-317500" lvl="8" marL="4114800">
              <a:lnSpc>
                <a:spcPct val="115000"/>
              </a:lnSpc>
              <a:spcBef>
                <a:spcPts val="1600"/>
              </a:spcBef>
              <a:spcAft>
                <a:spcPts val="1600"/>
              </a:spcAft>
              <a:buClr>
                <a:srgbClr val="6E6F72"/>
              </a:buClr>
              <a:buSzPts val="1400"/>
              <a:buFont typeface="Poppins"/>
              <a:buChar char="■"/>
              <a:defRPr>
                <a:solidFill>
                  <a:srgbClr val="6E6F72"/>
                </a:solidFill>
                <a:latin typeface="Poppins"/>
                <a:ea typeface="Poppins"/>
                <a:cs typeface="Poppins"/>
                <a:sym typeface="Poppi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3.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93825"/>
            <a:ext cx="8550300" cy="36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Up &amp; Learning the code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76550"/>
            <a:ext cx="8114400" cy="444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600"/>
              <a:t>Going forward with your </a:t>
            </a:r>
            <a:r>
              <a:rPr lang="en" sz="6600"/>
              <a:t>learning Journey</a:t>
            </a:r>
            <a:endParaRPr sz="6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Code Online For FREE</a:t>
            </a:r>
            <a:endParaRPr/>
          </a:p>
        </p:txBody>
      </p:sp>
      <p:pic>
        <p:nvPicPr>
          <p:cNvPr id="154" name="Google Shape;154;p29"/>
          <p:cNvPicPr preferRelativeResize="0"/>
          <p:nvPr/>
        </p:nvPicPr>
        <p:blipFill>
          <a:blip r:embed="rId3">
            <a:alphaModFix/>
          </a:blip>
          <a:stretch>
            <a:fillRect/>
          </a:stretch>
        </p:blipFill>
        <p:spPr>
          <a:xfrm>
            <a:off x="152400" y="1170125"/>
            <a:ext cx="2050150" cy="2050150"/>
          </a:xfrm>
          <a:prstGeom prst="rect">
            <a:avLst/>
          </a:prstGeom>
          <a:noFill/>
          <a:ln>
            <a:noFill/>
          </a:ln>
        </p:spPr>
      </p:pic>
      <p:pic>
        <p:nvPicPr>
          <p:cNvPr id="155" name="Google Shape;155;p29"/>
          <p:cNvPicPr preferRelativeResize="0"/>
          <p:nvPr/>
        </p:nvPicPr>
        <p:blipFill>
          <a:blip r:embed="rId4">
            <a:alphaModFix/>
          </a:blip>
          <a:stretch>
            <a:fillRect/>
          </a:stretch>
        </p:blipFill>
        <p:spPr>
          <a:xfrm>
            <a:off x="6676900" y="1985100"/>
            <a:ext cx="1918775" cy="1918775"/>
          </a:xfrm>
          <a:prstGeom prst="rect">
            <a:avLst/>
          </a:prstGeom>
          <a:noFill/>
          <a:ln>
            <a:noFill/>
          </a:ln>
        </p:spPr>
      </p:pic>
      <p:pic>
        <p:nvPicPr>
          <p:cNvPr id="156" name="Google Shape;156;p29"/>
          <p:cNvPicPr preferRelativeResize="0"/>
          <p:nvPr/>
        </p:nvPicPr>
        <p:blipFill>
          <a:blip r:embed="rId5">
            <a:alphaModFix/>
          </a:blip>
          <a:stretch>
            <a:fillRect/>
          </a:stretch>
        </p:blipFill>
        <p:spPr>
          <a:xfrm>
            <a:off x="152400" y="3734275"/>
            <a:ext cx="3639475" cy="1256825"/>
          </a:xfrm>
          <a:prstGeom prst="rect">
            <a:avLst/>
          </a:prstGeom>
          <a:noFill/>
          <a:ln>
            <a:noFill/>
          </a:ln>
        </p:spPr>
      </p:pic>
      <p:pic>
        <p:nvPicPr>
          <p:cNvPr id="157" name="Google Shape;157;p29"/>
          <p:cNvPicPr preferRelativeResize="0"/>
          <p:nvPr/>
        </p:nvPicPr>
        <p:blipFill>
          <a:blip r:embed="rId6">
            <a:alphaModFix/>
          </a:blip>
          <a:stretch>
            <a:fillRect/>
          </a:stretch>
        </p:blipFill>
        <p:spPr>
          <a:xfrm>
            <a:off x="3944275" y="3666825"/>
            <a:ext cx="4643561" cy="1324275"/>
          </a:xfrm>
          <a:prstGeom prst="rect">
            <a:avLst/>
          </a:prstGeom>
          <a:noFill/>
          <a:ln>
            <a:noFill/>
          </a:ln>
        </p:spPr>
      </p:pic>
      <p:pic>
        <p:nvPicPr>
          <p:cNvPr id="158" name="Google Shape;158;p29"/>
          <p:cNvPicPr preferRelativeResize="0"/>
          <p:nvPr/>
        </p:nvPicPr>
        <p:blipFill>
          <a:blip r:embed="rId7">
            <a:alphaModFix/>
          </a:blip>
          <a:stretch>
            <a:fillRect/>
          </a:stretch>
        </p:blipFill>
        <p:spPr>
          <a:xfrm>
            <a:off x="2644661" y="2571750"/>
            <a:ext cx="2485989" cy="942675"/>
          </a:xfrm>
          <a:prstGeom prst="rect">
            <a:avLst/>
          </a:prstGeom>
          <a:noFill/>
          <a:ln>
            <a:noFill/>
          </a:ln>
        </p:spPr>
      </p:pic>
      <p:pic>
        <p:nvPicPr>
          <p:cNvPr id="159" name="Google Shape;159;p29"/>
          <p:cNvPicPr preferRelativeResize="0"/>
          <p:nvPr/>
        </p:nvPicPr>
        <p:blipFill>
          <a:blip r:embed="rId8">
            <a:alphaModFix/>
          </a:blip>
          <a:stretch>
            <a:fillRect/>
          </a:stretch>
        </p:blipFill>
        <p:spPr>
          <a:xfrm>
            <a:off x="2499593" y="1170113"/>
            <a:ext cx="2431432" cy="698688"/>
          </a:xfrm>
          <a:prstGeom prst="rect">
            <a:avLst/>
          </a:prstGeom>
          <a:noFill/>
          <a:ln>
            <a:noFill/>
          </a:ln>
        </p:spPr>
      </p:pic>
      <p:pic>
        <p:nvPicPr>
          <p:cNvPr id="160" name="Google Shape;160;p29"/>
          <p:cNvPicPr preferRelativeResize="0"/>
          <p:nvPr/>
        </p:nvPicPr>
        <p:blipFill>
          <a:blip r:embed="rId9">
            <a:alphaModFix/>
          </a:blip>
          <a:stretch>
            <a:fillRect/>
          </a:stretch>
        </p:blipFill>
        <p:spPr>
          <a:xfrm>
            <a:off x="5362426" y="1246587"/>
            <a:ext cx="3469875" cy="50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812624" y="0"/>
            <a:ext cx="9956627" cy="5491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152400" y="255913"/>
            <a:ext cx="8839200" cy="46316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7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Tools</a:t>
            </a:r>
            <a:endParaRPr/>
          </a:p>
        </p:txBody>
      </p:sp>
      <p:pic>
        <p:nvPicPr>
          <p:cNvPr id="176" name="Google Shape;176;p32"/>
          <p:cNvPicPr preferRelativeResize="0"/>
          <p:nvPr/>
        </p:nvPicPr>
        <p:blipFill>
          <a:blip r:embed="rId3">
            <a:alphaModFix/>
          </a:blip>
          <a:stretch>
            <a:fillRect/>
          </a:stretch>
        </p:blipFill>
        <p:spPr>
          <a:xfrm>
            <a:off x="152400" y="1103750"/>
            <a:ext cx="2563075" cy="2563075"/>
          </a:xfrm>
          <a:prstGeom prst="rect">
            <a:avLst/>
          </a:prstGeom>
          <a:noFill/>
          <a:ln>
            <a:noFill/>
          </a:ln>
        </p:spPr>
      </p:pic>
      <p:pic>
        <p:nvPicPr>
          <p:cNvPr id="177" name="Google Shape;177;p32"/>
          <p:cNvPicPr preferRelativeResize="0"/>
          <p:nvPr/>
        </p:nvPicPr>
        <p:blipFill>
          <a:blip r:embed="rId4">
            <a:alphaModFix/>
          </a:blip>
          <a:stretch>
            <a:fillRect/>
          </a:stretch>
        </p:blipFill>
        <p:spPr>
          <a:xfrm>
            <a:off x="4158050" y="1427875"/>
            <a:ext cx="4105275" cy="1114425"/>
          </a:xfrm>
          <a:prstGeom prst="rect">
            <a:avLst/>
          </a:prstGeom>
          <a:noFill/>
          <a:ln>
            <a:noFill/>
          </a:ln>
        </p:spPr>
      </p:pic>
      <p:pic>
        <p:nvPicPr>
          <p:cNvPr id="178" name="Google Shape;178;p32"/>
          <p:cNvPicPr preferRelativeResize="0"/>
          <p:nvPr/>
        </p:nvPicPr>
        <p:blipFill>
          <a:blip r:embed="rId5">
            <a:alphaModFix/>
          </a:blip>
          <a:stretch>
            <a:fillRect/>
          </a:stretch>
        </p:blipFill>
        <p:spPr>
          <a:xfrm>
            <a:off x="6890064" y="3100150"/>
            <a:ext cx="1209998" cy="1685925"/>
          </a:xfrm>
          <a:prstGeom prst="rect">
            <a:avLst/>
          </a:prstGeom>
          <a:noFill/>
          <a:ln>
            <a:noFill/>
          </a:ln>
        </p:spPr>
      </p:pic>
      <p:pic>
        <p:nvPicPr>
          <p:cNvPr id="179" name="Google Shape;179;p32"/>
          <p:cNvPicPr preferRelativeResize="0"/>
          <p:nvPr/>
        </p:nvPicPr>
        <p:blipFill>
          <a:blip r:embed="rId6">
            <a:alphaModFix/>
          </a:blip>
          <a:stretch>
            <a:fillRect/>
          </a:stretch>
        </p:blipFill>
        <p:spPr>
          <a:xfrm>
            <a:off x="576647" y="3886799"/>
            <a:ext cx="4728328" cy="89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3"/>
          <p:cNvPicPr preferRelativeResize="0"/>
          <p:nvPr/>
        </p:nvPicPr>
        <p:blipFill>
          <a:blip r:embed="rId3">
            <a:alphaModFix/>
          </a:blip>
          <a:stretch>
            <a:fillRect/>
          </a:stretch>
        </p:blipFill>
        <p:spPr>
          <a:xfrm>
            <a:off x="1524000" y="538163"/>
            <a:ext cx="6096000" cy="4067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34"/>
          <p:cNvSpPr txBox="1"/>
          <p:nvPr>
            <p:ph type="title"/>
          </p:nvPr>
        </p:nvSpPr>
        <p:spPr>
          <a:xfrm>
            <a:off x="265500" y="1375600"/>
            <a:ext cx="4045200" cy="21900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4700">
                <a:solidFill>
                  <a:srgbClr val="FFFFFF"/>
                </a:solidFill>
                <a:latin typeface="Poppins"/>
                <a:ea typeface="Poppins"/>
                <a:cs typeface="Poppins"/>
                <a:sym typeface="Poppins"/>
              </a:rPr>
              <a:t>Take away Tasks</a:t>
            </a:r>
            <a:endParaRPr b="1" sz="4700">
              <a:solidFill>
                <a:srgbClr val="FFFFFF"/>
              </a:solidFill>
              <a:latin typeface="Poppins"/>
              <a:ea typeface="Poppins"/>
              <a:cs typeface="Poppins"/>
              <a:sym typeface="Poppins"/>
            </a:endParaRPr>
          </a:p>
          <a:p>
            <a:pPr indent="0" lvl="0" marL="0" rtl="0" algn="ctr">
              <a:spcBef>
                <a:spcPts val="0"/>
              </a:spcBef>
              <a:spcAft>
                <a:spcPts val="0"/>
              </a:spcAft>
              <a:buNone/>
            </a:pPr>
            <a:r>
              <a:rPr b="1" lang="en" sz="4700">
                <a:solidFill>
                  <a:srgbClr val="FFFFFF"/>
                </a:solidFill>
                <a:latin typeface="Poppins"/>
                <a:ea typeface="Poppins"/>
                <a:cs typeface="Poppins"/>
                <a:sym typeface="Poppins"/>
              </a:rPr>
              <a:t>1.3.1</a:t>
            </a:r>
            <a:endParaRPr b="1" sz="4700">
              <a:solidFill>
                <a:srgbClr val="FFFFFF"/>
              </a:solidFill>
              <a:latin typeface="Poppins"/>
              <a:ea typeface="Poppins"/>
              <a:cs typeface="Poppins"/>
              <a:sym typeface="Poppins"/>
            </a:endParaRPr>
          </a:p>
        </p:txBody>
      </p:sp>
      <p:sp>
        <p:nvSpPr>
          <p:cNvPr id="190" name="Google Shape;190;p34"/>
          <p:cNvSpPr txBox="1"/>
          <p:nvPr>
            <p:ph idx="2" type="body"/>
          </p:nvPr>
        </p:nvSpPr>
        <p:spPr>
          <a:xfrm>
            <a:off x="4939500" y="267000"/>
            <a:ext cx="3837000" cy="4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Write</a:t>
            </a:r>
            <a:r>
              <a:rPr lang="en" sz="2000"/>
              <a:t>: </a:t>
            </a:r>
            <a:endParaRPr sz="2000"/>
          </a:p>
          <a:p>
            <a:pPr indent="0" lvl="0" marL="0" rtl="0" algn="l">
              <a:spcBef>
                <a:spcPts val="1600"/>
              </a:spcBef>
              <a:spcAft>
                <a:spcPts val="0"/>
              </a:spcAft>
              <a:buNone/>
            </a:pPr>
            <a:r>
              <a:rPr lang="en" sz="2000">
                <a:solidFill>
                  <a:srgbClr val="FFFFFF"/>
                </a:solidFill>
              </a:rPr>
              <a:t>I</a:t>
            </a:r>
            <a:r>
              <a:rPr lang="en" sz="1600">
                <a:solidFill>
                  <a:srgbClr val="FFFFFF"/>
                </a:solidFill>
              </a:rPr>
              <a:t>n our LTU - reboot Digital Coding repository &lt;name&gt;-CPD.txt </a:t>
            </a:r>
            <a:endParaRPr sz="1600">
              <a:solidFill>
                <a:srgbClr val="FFFFFF"/>
              </a:solidFill>
            </a:endParaRPr>
          </a:p>
          <a:p>
            <a:pPr indent="0" lvl="0" marL="0" rtl="0" algn="l">
              <a:spcBef>
                <a:spcPts val="1600"/>
              </a:spcBef>
              <a:spcAft>
                <a:spcPts val="0"/>
              </a:spcAft>
              <a:buNone/>
            </a:pPr>
            <a:r>
              <a:rPr lang="en" sz="1600">
                <a:solidFill>
                  <a:srgbClr val="FFFFFF"/>
                </a:solidFill>
              </a:rPr>
              <a:t>( text document )</a:t>
            </a:r>
            <a:endParaRPr sz="1600">
              <a:solidFill>
                <a:srgbClr val="FFFFFF"/>
              </a:solidFill>
            </a:endParaRPr>
          </a:p>
          <a:p>
            <a:pPr indent="0" lvl="0" marL="0" rtl="0" algn="l">
              <a:spcBef>
                <a:spcPts val="1600"/>
              </a:spcBef>
              <a:spcAft>
                <a:spcPts val="0"/>
              </a:spcAft>
              <a:buNone/>
            </a:pPr>
            <a:r>
              <a:rPr lang="en" sz="1600">
                <a:solidFill>
                  <a:srgbClr val="FFFFFF"/>
                </a:solidFill>
              </a:rPr>
              <a:t>Write a reflection of today’s  lesson, what you learnt, and whether you found it difficult or not, use the template shown in the lesson.</a:t>
            </a:r>
            <a:endParaRPr sz="1600">
              <a:solidFill>
                <a:srgbClr val="FFFFFF"/>
              </a:solidFill>
            </a:endParaRPr>
          </a:p>
          <a:p>
            <a:pPr indent="0" lvl="0" marL="0" rtl="0" algn="l">
              <a:spcBef>
                <a:spcPts val="1600"/>
              </a:spcBef>
              <a:spcAft>
                <a:spcPts val="0"/>
              </a:spcAft>
              <a:buNone/>
            </a:pPr>
            <a:r>
              <a:rPr lang="en" sz="1600"/>
              <a:t>Commit the change</a:t>
            </a:r>
            <a:endParaRPr sz="1600"/>
          </a:p>
          <a:p>
            <a:pPr indent="0" lvl="0" marL="0" rtl="0" algn="l">
              <a:spcBef>
                <a:spcPts val="1600"/>
              </a:spcBef>
              <a:spcAft>
                <a:spcPts val="1600"/>
              </a:spcAft>
              <a:buNone/>
            </a:pPr>
            <a:r>
              <a:rPr lang="en" sz="1600"/>
              <a:t>Push to remote</a:t>
            </a:r>
            <a:endParaRPr sz="1600">
              <a:solidFill>
                <a:srgbClr val="FFFFFF"/>
              </a:solidFill>
            </a:endParaRPr>
          </a:p>
        </p:txBody>
      </p:sp>
      <p:sp>
        <p:nvSpPr>
          <p:cNvPr id="191" name="Google Shape;191;p34"/>
          <p:cNvSpPr txBox="1"/>
          <p:nvPr/>
        </p:nvSpPr>
        <p:spPr>
          <a:xfrm>
            <a:off x="599800" y="3467350"/>
            <a:ext cx="3344100" cy="96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8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729450" y="1322450"/>
            <a:ext cx="2859900" cy="151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Outline</a:t>
            </a:r>
            <a:endParaRPr sz="5100"/>
          </a:p>
        </p:txBody>
      </p:sp>
      <p:sp>
        <p:nvSpPr>
          <p:cNvPr id="95" name="Google Shape;95;p20"/>
          <p:cNvSpPr txBox="1"/>
          <p:nvPr>
            <p:ph idx="4294967295" type="subTitle"/>
          </p:nvPr>
        </p:nvSpPr>
        <p:spPr>
          <a:xfrm>
            <a:off x="4168850" y="614350"/>
            <a:ext cx="4454100" cy="41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Setting up a development environment</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0"/>
              </a:spcAft>
              <a:buNone/>
            </a:pPr>
            <a:r>
              <a:rPr lang="en" sz="1600">
                <a:solidFill>
                  <a:srgbClr val="FFFFFF"/>
                </a:solidFill>
              </a:rPr>
              <a:t>What GitHub is and learning the basics</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0"/>
              </a:spcAft>
              <a:buNone/>
            </a:pPr>
            <a:r>
              <a:rPr lang="en" sz="1600">
                <a:solidFill>
                  <a:srgbClr val="FFFFFF"/>
                </a:solidFill>
              </a:rPr>
              <a:t>What a Code Editor is and how to begin using it</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0" lvl="0" marL="0" rtl="0" algn="l">
              <a:spcBef>
                <a:spcPts val="1600"/>
              </a:spcBef>
              <a:spcAft>
                <a:spcPts val="0"/>
              </a:spcAft>
              <a:buNone/>
            </a:pPr>
            <a:r>
              <a:rPr lang="en" sz="1600">
                <a:solidFill>
                  <a:srgbClr val="FFFFFF"/>
                </a:solidFill>
              </a:rPr>
              <a:t>Going forward with your learning Journey</a:t>
            </a:r>
            <a:endParaRPr sz="1600">
              <a:solidFill>
                <a:srgbClr val="FFFFFF"/>
              </a:solidFill>
            </a:endParaRPr>
          </a:p>
          <a:p>
            <a:pPr indent="0" lvl="0" marL="0" rtl="0" algn="l">
              <a:spcBef>
                <a:spcPts val="1600"/>
              </a:spcBef>
              <a:spcAft>
                <a:spcPts val="1600"/>
              </a:spcAft>
              <a:buNone/>
            </a:pPr>
            <a:r>
              <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GitHub</a:t>
            </a:r>
            <a:endParaRPr/>
          </a:p>
        </p:txBody>
      </p:sp>
      <p:sp>
        <p:nvSpPr>
          <p:cNvPr id="101" name="Google Shape;101;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place where we can store our code and the history of the changes we have made.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It can also help with:</a:t>
            </a:r>
            <a:endParaRPr/>
          </a:p>
          <a:p>
            <a:pPr indent="-317500" lvl="0" marL="457200" rtl="0" algn="l">
              <a:spcBef>
                <a:spcPts val="1600"/>
              </a:spcBef>
              <a:spcAft>
                <a:spcPts val="0"/>
              </a:spcAft>
              <a:buSzPts val="1400"/>
              <a:buChar char="●"/>
            </a:pPr>
            <a:r>
              <a:rPr lang="en"/>
              <a:t>Code Reviews</a:t>
            </a:r>
            <a:endParaRPr/>
          </a:p>
          <a:p>
            <a:pPr indent="-317500" lvl="0" marL="457200" rtl="0" algn="l">
              <a:spcBef>
                <a:spcPts val="0"/>
              </a:spcBef>
              <a:spcAft>
                <a:spcPts val="0"/>
              </a:spcAft>
              <a:buSzPts val="1400"/>
              <a:buChar char="●"/>
            </a:pPr>
            <a:r>
              <a:rPr lang="en"/>
              <a:t>Project Management</a:t>
            </a:r>
            <a:endParaRPr/>
          </a:p>
          <a:p>
            <a:pPr indent="-317500" lvl="0" marL="457200" rtl="0" algn="l">
              <a:spcBef>
                <a:spcPts val="0"/>
              </a:spcBef>
              <a:spcAft>
                <a:spcPts val="0"/>
              </a:spcAft>
              <a:buSzPts val="1400"/>
              <a:buChar char="●"/>
            </a:pPr>
            <a:r>
              <a:rPr lang="en"/>
              <a:t>Integrations</a:t>
            </a:r>
            <a:endParaRPr/>
          </a:p>
          <a:p>
            <a:pPr indent="-317500" lvl="0" marL="457200" rtl="0" algn="l">
              <a:spcBef>
                <a:spcPts val="0"/>
              </a:spcBef>
              <a:spcAft>
                <a:spcPts val="0"/>
              </a:spcAft>
              <a:buSzPts val="1400"/>
              <a:buChar char="●"/>
            </a:pPr>
            <a:r>
              <a:rPr lang="en"/>
              <a:t>Automation</a:t>
            </a:r>
            <a:endParaRPr/>
          </a:p>
          <a:p>
            <a:pPr indent="-317500" lvl="0" marL="457200" rtl="0" algn="l">
              <a:spcBef>
                <a:spcPts val="0"/>
              </a:spcBef>
              <a:spcAft>
                <a:spcPts val="0"/>
              </a:spcAft>
              <a:buSzPts val="1400"/>
              <a:buChar char="●"/>
            </a:pPr>
            <a:r>
              <a:rPr lang="en"/>
              <a:t>Security</a:t>
            </a:r>
            <a:endParaRPr/>
          </a:p>
          <a:p>
            <a:pPr indent="0" lvl="0" marL="0" rtl="0" algn="l">
              <a:spcBef>
                <a:spcPts val="1600"/>
              </a:spcBef>
              <a:spcAft>
                <a:spcPts val="1600"/>
              </a:spcAft>
              <a:buNone/>
            </a:pPr>
            <a:r>
              <a:t/>
            </a:r>
            <a:endParaRPr/>
          </a:p>
        </p:txBody>
      </p:sp>
      <p:pic>
        <p:nvPicPr>
          <p:cNvPr id="102" name="Google Shape;102;p21"/>
          <p:cNvPicPr preferRelativeResize="0"/>
          <p:nvPr/>
        </p:nvPicPr>
        <p:blipFill>
          <a:blip r:embed="rId3">
            <a:alphaModFix/>
          </a:blip>
          <a:stretch>
            <a:fillRect/>
          </a:stretch>
        </p:blipFill>
        <p:spPr>
          <a:xfrm>
            <a:off x="4464000" y="1170125"/>
            <a:ext cx="382097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3903125" y="2008325"/>
            <a:ext cx="4661925" cy="2817375"/>
          </a:xfrm>
          <a:prstGeom prst="rect">
            <a:avLst/>
          </a:prstGeom>
          <a:noFill/>
          <a:ln>
            <a:noFill/>
          </a:ln>
        </p:spPr>
      </p:pic>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Repository Services</a:t>
            </a:r>
            <a:endParaRPr/>
          </a:p>
        </p:txBody>
      </p:sp>
      <p:pic>
        <p:nvPicPr>
          <p:cNvPr id="109" name="Google Shape;109;p22"/>
          <p:cNvPicPr preferRelativeResize="0"/>
          <p:nvPr/>
        </p:nvPicPr>
        <p:blipFill>
          <a:blip r:embed="rId4">
            <a:alphaModFix/>
          </a:blip>
          <a:stretch>
            <a:fillRect/>
          </a:stretch>
        </p:blipFill>
        <p:spPr>
          <a:xfrm>
            <a:off x="609600" y="1662125"/>
            <a:ext cx="5044926" cy="727200"/>
          </a:xfrm>
          <a:prstGeom prst="rect">
            <a:avLst/>
          </a:prstGeom>
          <a:noFill/>
          <a:ln>
            <a:noFill/>
          </a:ln>
        </p:spPr>
      </p:pic>
      <p:pic>
        <p:nvPicPr>
          <p:cNvPr id="110" name="Google Shape;110;p22"/>
          <p:cNvPicPr preferRelativeResize="0"/>
          <p:nvPr/>
        </p:nvPicPr>
        <p:blipFill>
          <a:blip r:embed="rId5">
            <a:alphaModFix/>
          </a:blip>
          <a:stretch>
            <a:fillRect/>
          </a:stretch>
        </p:blipFill>
        <p:spPr>
          <a:xfrm>
            <a:off x="152400" y="3303125"/>
            <a:ext cx="3822852" cy="1687976"/>
          </a:xfrm>
          <a:prstGeom prst="rect">
            <a:avLst/>
          </a:prstGeom>
          <a:noFill/>
          <a:ln>
            <a:noFill/>
          </a:ln>
        </p:spPr>
      </p:pic>
      <p:sp>
        <p:nvSpPr>
          <p:cNvPr id="111" name="Google Shape;111;p22"/>
          <p:cNvSpPr txBox="1"/>
          <p:nvPr/>
        </p:nvSpPr>
        <p:spPr>
          <a:xfrm>
            <a:off x="4767600" y="4231175"/>
            <a:ext cx="3908100" cy="510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Poppins"/>
                <a:ea typeface="Poppins"/>
                <a:cs typeface="Poppins"/>
                <a:sym typeface="Poppins"/>
              </a:rPr>
              <a:t>...and more</a:t>
            </a:r>
            <a:endParaRPr sz="240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Demo:</a:t>
            </a:r>
            <a:endParaRPr sz="3800"/>
          </a:p>
          <a:p>
            <a:pPr indent="0" lvl="0" marL="0" rtl="0" algn="l">
              <a:spcBef>
                <a:spcPts val="0"/>
              </a:spcBef>
              <a:spcAft>
                <a:spcPts val="0"/>
              </a:spcAft>
              <a:buNone/>
            </a:pPr>
            <a:r>
              <a:rPr lang="en" sz="3800"/>
              <a:t>Follow along with trainer </a:t>
            </a:r>
            <a:endParaRPr sz="3800"/>
          </a:p>
          <a:p>
            <a:pPr indent="0" lvl="0" marL="0" rtl="0" algn="l">
              <a:spcBef>
                <a:spcPts val="0"/>
              </a:spcBef>
              <a:spcAft>
                <a:spcPts val="0"/>
              </a:spcAft>
              <a:buNone/>
            </a:pPr>
            <a:r>
              <a:rPr lang="en" sz="3800"/>
              <a:t>Create a repo and clone to local</a:t>
            </a:r>
            <a:endParaRPr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5722"/>
                </a:solidFill>
                <a:latin typeface="Alfa Slab One"/>
                <a:ea typeface="Alfa Slab One"/>
                <a:cs typeface="Alfa Slab One"/>
                <a:sym typeface="Alfa Slab One"/>
              </a:rPr>
              <a:t>Code Editors</a:t>
            </a:r>
            <a:endParaRPr sz="3000">
              <a:solidFill>
                <a:srgbClr val="FF5722"/>
              </a:solidFill>
              <a:latin typeface="Alfa Slab One"/>
              <a:ea typeface="Alfa Slab One"/>
              <a:cs typeface="Alfa Slab One"/>
              <a:sym typeface="Alfa Slab One"/>
            </a:endParaRPr>
          </a:p>
        </p:txBody>
      </p:sp>
      <p:pic>
        <p:nvPicPr>
          <p:cNvPr id="122" name="Google Shape;122;p24"/>
          <p:cNvPicPr preferRelativeResize="0"/>
          <p:nvPr/>
        </p:nvPicPr>
        <p:blipFill>
          <a:blip r:embed="rId3">
            <a:alphaModFix/>
          </a:blip>
          <a:stretch>
            <a:fillRect/>
          </a:stretch>
        </p:blipFill>
        <p:spPr>
          <a:xfrm>
            <a:off x="914400" y="1971400"/>
            <a:ext cx="1433375" cy="1407574"/>
          </a:xfrm>
          <a:prstGeom prst="rect">
            <a:avLst/>
          </a:prstGeom>
          <a:noFill/>
          <a:ln>
            <a:noFill/>
          </a:ln>
        </p:spPr>
      </p:pic>
      <p:pic>
        <p:nvPicPr>
          <p:cNvPr id="123" name="Google Shape;123;p24"/>
          <p:cNvPicPr preferRelativeResize="0"/>
          <p:nvPr/>
        </p:nvPicPr>
        <p:blipFill>
          <a:blip r:embed="rId4">
            <a:alphaModFix/>
          </a:blip>
          <a:stretch>
            <a:fillRect/>
          </a:stretch>
        </p:blipFill>
        <p:spPr>
          <a:xfrm>
            <a:off x="3884425" y="1971399"/>
            <a:ext cx="1407576" cy="1407576"/>
          </a:xfrm>
          <a:prstGeom prst="rect">
            <a:avLst/>
          </a:prstGeom>
          <a:noFill/>
          <a:ln>
            <a:noFill/>
          </a:ln>
        </p:spPr>
      </p:pic>
      <p:pic>
        <p:nvPicPr>
          <p:cNvPr id="124" name="Google Shape;124;p24"/>
          <p:cNvPicPr preferRelativeResize="0"/>
          <p:nvPr/>
        </p:nvPicPr>
        <p:blipFill>
          <a:blip r:embed="rId5">
            <a:alphaModFix/>
          </a:blip>
          <a:stretch>
            <a:fillRect/>
          </a:stretch>
        </p:blipFill>
        <p:spPr>
          <a:xfrm>
            <a:off x="6860800" y="2071549"/>
            <a:ext cx="1231225" cy="1231225"/>
          </a:xfrm>
          <a:prstGeom prst="rect">
            <a:avLst/>
          </a:prstGeom>
          <a:noFill/>
          <a:ln>
            <a:noFill/>
          </a:ln>
        </p:spPr>
      </p:pic>
      <p:sp>
        <p:nvSpPr>
          <p:cNvPr id="125" name="Google Shape;125;p24"/>
          <p:cNvSpPr txBox="1"/>
          <p:nvPr/>
        </p:nvSpPr>
        <p:spPr>
          <a:xfrm>
            <a:off x="777600" y="3820650"/>
            <a:ext cx="19584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Visual Code Studio</a:t>
            </a:r>
            <a:endParaRPr>
              <a:latin typeface="Proxima Nova"/>
              <a:ea typeface="Proxima Nova"/>
              <a:cs typeface="Proxima Nova"/>
              <a:sym typeface="Proxima Nova"/>
            </a:endParaRPr>
          </a:p>
        </p:txBody>
      </p:sp>
      <p:sp>
        <p:nvSpPr>
          <p:cNvPr id="126" name="Google Shape;126;p24"/>
          <p:cNvSpPr txBox="1"/>
          <p:nvPr/>
        </p:nvSpPr>
        <p:spPr>
          <a:xfrm>
            <a:off x="4086300" y="3820650"/>
            <a:ext cx="9714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Atom</a:t>
            </a:r>
            <a:endParaRPr>
              <a:latin typeface="Proxima Nova"/>
              <a:ea typeface="Proxima Nova"/>
              <a:cs typeface="Proxima Nova"/>
              <a:sym typeface="Proxima Nova"/>
            </a:endParaRPr>
          </a:p>
        </p:txBody>
      </p:sp>
      <p:sp>
        <p:nvSpPr>
          <p:cNvPr id="127" name="Google Shape;127;p24"/>
          <p:cNvSpPr txBox="1"/>
          <p:nvPr/>
        </p:nvSpPr>
        <p:spPr>
          <a:xfrm>
            <a:off x="6505463" y="3880400"/>
            <a:ext cx="19419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Sublime Text</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Editor:</a:t>
            </a:r>
            <a:endParaRPr/>
          </a:p>
          <a:p>
            <a:pPr indent="0" lvl="0" marL="0" rtl="0" algn="l">
              <a:spcBef>
                <a:spcPts val="0"/>
              </a:spcBef>
              <a:spcAft>
                <a:spcPts val="0"/>
              </a:spcAft>
              <a:buNone/>
            </a:pPr>
            <a:r>
              <a:rPr lang="en"/>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56625" y="1261150"/>
            <a:ext cx="4269600" cy="25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Setup: </a:t>
            </a:r>
            <a:endParaRPr/>
          </a:p>
          <a:p>
            <a:pPr indent="0" lvl="0" marL="0" rtl="0" algn="l">
              <a:spcBef>
                <a:spcPts val="0"/>
              </a:spcBef>
              <a:spcAft>
                <a:spcPts val="0"/>
              </a:spcAft>
              <a:buNone/>
            </a:pPr>
            <a:r>
              <a:rPr lang="en"/>
              <a:t>Live Server </a:t>
            </a:r>
            <a:r>
              <a:rPr lang="en" sz="2800"/>
              <a:t>Extension </a:t>
            </a:r>
            <a:r>
              <a:rPr lang="en" sz="2800"/>
              <a:t>for VSCode</a:t>
            </a:r>
            <a:endParaRPr sz="2800"/>
          </a:p>
        </p:txBody>
      </p:sp>
      <p:sp>
        <p:nvSpPr>
          <p:cNvPr id="138" name="Google Shape;138;p2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Live Demo</a:t>
            </a:r>
            <a:endParaRPr b="1" sz="1600">
              <a:solidFill>
                <a:schemeClr val="dk1"/>
              </a:solidFill>
            </a:endParaRPr>
          </a:p>
          <a:p>
            <a:pPr indent="0" lvl="0" marL="0" rtl="0" algn="l">
              <a:spcBef>
                <a:spcPts val="1600"/>
              </a:spcBef>
              <a:spcAft>
                <a:spcPts val="0"/>
              </a:spcAft>
              <a:buNone/>
            </a:pPr>
            <a:r>
              <a:t/>
            </a:r>
            <a:endParaRPr b="1" sz="16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 Desktop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Dev Apprenticeship">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E4B80B360C5B4B9916BA06BEDE610D" ma:contentTypeVersion="6" ma:contentTypeDescription="Create a new document." ma:contentTypeScope="" ma:versionID="3077ffb9676d47a5a962457d88ed4f34">
  <xsd:schema xmlns:xsd="http://www.w3.org/2001/XMLSchema" xmlns:xs="http://www.w3.org/2001/XMLSchema" xmlns:p="http://schemas.microsoft.com/office/2006/metadata/properties" xmlns:ns2="27bb9539-dfb3-40e8-9474-a751d962fafa" targetNamespace="http://schemas.microsoft.com/office/2006/metadata/properties" ma:root="true" ma:fieldsID="a72e0e5196ffda39c2430609d75c351a" ns2:_="">
    <xsd:import namespace="27bb9539-dfb3-40e8-9474-a751d962f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b9539-dfb3-40e8-9474-a751d962fa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C054CF-4272-484B-91AE-F3068329FAAB}"/>
</file>

<file path=customXml/itemProps2.xml><?xml version="1.0" encoding="utf-8"?>
<ds:datastoreItem xmlns:ds="http://schemas.openxmlformats.org/officeDocument/2006/customXml" ds:itemID="{B9C3650A-0F7B-4FB5-8251-35D60615557B}"/>
</file>

<file path=customXml/itemProps3.xml><?xml version="1.0" encoding="utf-8"?>
<ds:datastoreItem xmlns:ds="http://schemas.openxmlformats.org/officeDocument/2006/customXml" ds:itemID="{54FB9392-21F8-47B9-828E-082B8251B6D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0x01010038E4B80B360C5B4B9916BA06BEDE610D</vt:lpwstr>
  </property>
</Properties>
</file>