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1" Type="http://schemas.openxmlformats.org/officeDocument/2006/relationships/slide" Target="slides/slide16.xml"/><Relationship Id="rId3" Type="http://schemas.openxmlformats.org/officeDocument/2006/relationships/presProps" Target="presProps.xml"/><Relationship Id="rId34" Type="http://schemas.openxmlformats.org/officeDocument/2006/relationships/customXml" Target="../customXml/item1.xml"/><Relationship Id="rId25" Type="http://schemas.openxmlformats.org/officeDocument/2006/relationships/slide" Target="slides/slide20.xml"/><Relationship Id="rId7" Type="http://schemas.openxmlformats.org/officeDocument/2006/relationships/slide" Target="slides/slide2.xml"/><Relationship Id="rId33" Type="http://schemas.openxmlformats.org/officeDocument/2006/relationships/slide" Target="slides/slide28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0" Type="http://schemas.openxmlformats.org/officeDocument/2006/relationships/slide" Target="slides/slide15.xml"/><Relationship Id="rId2" Type="http://schemas.openxmlformats.org/officeDocument/2006/relationships/viewProps" Target="viewProps.xml"/><Relationship Id="rId29" Type="http://schemas.openxmlformats.org/officeDocument/2006/relationships/slide" Target="slides/slide24.xml"/><Relationship Id="rId16" Type="http://schemas.openxmlformats.org/officeDocument/2006/relationships/slide" Target="slides/slide11.xml"/><Relationship Id="rId24" Type="http://schemas.openxmlformats.org/officeDocument/2006/relationships/slide" Target="slides/slide19.xml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36" Type="http://schemas.openxmlformats.org/officeDocument/2006/relationships/customXml" Target="../customXml/item3.xml"/><Relationship Id="rId31" Type="http://schemas.openxmlformats.org/officeDocument/2006/relationships/slide" Target="slides/slide26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14" Type="http://schemas.openxmlformats.org/officeDocument/2006/relationships/slide" Target="slides/slide9.xml"/><Relationship Id="rId35" Type="http://schemas.openxmlformats.org/officeDocument/2006/relationships/customXml" Target="../customXml/item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uides.github.com/introduction/flow/" TargetMode="Externa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7267f0b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7267f0b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up to see if they are using the freecode camp, learning code apps mentioned in previous lesson.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cf6bc43d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cf6bc43d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cf6bc43d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cf6bc43d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cf6bc43d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cf6bc43d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97267f0bc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97267f0bc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task could potentially be set up to be used in the HTML Module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cf6bc43d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cf6bc43d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cf6bc43d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cf6bc43d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4A4A4A"/>
                </a:solidFill>
                <a:highlight>
                  <a:srgbClr val="FFFFFF"/>
                </a:highlight>
              </a:rPr>
              <a:t>Git is like a really epic save button for your files and directories. Officially, Git is a version control system.</a:t>
            </a:r>
            <a:endParaRPr sz="1350">
              <a:solidFill>
                <a:srgbClr val="4A4A4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4A4A4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4A4A4A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cf6bc43d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cf6bc43d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cf6bc43d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cf6bc43d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cf6bc43d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cf6bc43d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988dfd53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988dfd53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cf6bc43d4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cf6bc43d4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cf6bc43d4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cf6bc43d4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https://guides.github.com/introduction/flow/</a:t>
            </a:r>
            <a:r>
              <a:rPr lang="en"/>
              <a:t>  and show the class how to create a branch using github desktop app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cf6bc43d4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cf6bc43d4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cf6bc43d4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cf6bc43d4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This WILL NOT make sense straight away. We will learn by doing - keep repeating tasks and tutorials and it will slowly make sense.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This is a big hurdle for a lot of people but persevere and you will get through - It is really important.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cf6bc43d4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cf6bc43d4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cf6bc43d4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cf6bc43d4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 in </a:t>
            </a:r>
            <a:r>
              <a:rPr lang="en"/>
              <a:t>the</a:t>
            </a:r>
            <a:r>
              <a:rPr lang="en"/>
              <a:t> README 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Files and folders as you would expect to see when you clone or download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out </a:t>
            </a:r>
            <a:r>
              <a:rPr lang="en"/>
              <a:t>the</a:t>
            </a:r>
            <a:r>
              <a:rPr lang="en"/>
              <a:t> history - see </a:t>
            </a:r>
            <a:r>
              <a:rPr lang="en"/>
              <a:t>the</a:t>
            </a:r>
            <a:r>
              <a:rPr lang="en"/>
              <a:t> </a:t>
            </a:r>
            <a:r>
              <a:rPr lang="en"/>
              <a:t>commit</a:t>
            </a:r>
            <a:r>
              <a:rPr lang="en"/>
              <a:t> messages - </a:t>
            </a:r>
            <a:r>
              <a:rPr lang="en"/>
              <a:t>they</a:t>
            </a:r>
            <a:r>
              <a:rPr lang="en"/>
              <a:t> tell you about the developer’s </a:t>
            </a:r>
            <a:r>
              <a:rPr lang="en"/>
              <a:t>thought</a:t>
            </a:r>
            <a:r>
              <a:rPr lang="en"/>
              <a:t> process as they built the site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cf6bc43d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8cf6bc43d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9c76602f4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9c76602f4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Get students to remove their readme.md and show them how to make their index.html live ( using github pages 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9a103b99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9a103b99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cf6bc43d4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cf6bc43d4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cf6bc43d4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cf6bc43d4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cf6bc43d4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cf6bc43d4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cf6bc43d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cf6bc43d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cf6bc43d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cf6bc43d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cf6bc43d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cf6bc43d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cf6bc43d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cf6bc43d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cf6bc43d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cf6bc43d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de view of hands writing in a notebook at a cafe" id="53" name="Google Shape;53;p13"/>
          <p:cNvPicPr preferRelativeResize="0"/>
          <p:nvPr/>
        </p:nvPicPr>
        <p:blipFill rotWithShape="1">
          <a:blip r:embed="rId2">
            <a:alphaModFix/>
          </a:blip>
          <a:srcRect b="26446" l="9050" r="54351" t="12064"/>
          <a:stretch/>
        </p:blipFill>
        <p:spPr>
          <a:xfrm>
            <a:off x="1" y="-50"/>
            <a:ext cx="4572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/>
          <p:nvPr/>
        </p:nvSpPr>
        <p:spPr>
          <a:xfrm>
            <a:off x="1650" y="0"/>
            <a:ext cx="45687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" name="Google Shape;55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6" name="Google Shape;56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Google Shape;58;p1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536300" y="4749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Char char="●"/>
              <a:defRPr sz="1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it-scm.com/downloads" TargetMode="External"/><Relationship Id="rId4" Type="http://schemas.openxmlformats.org/officeDocument/2006/relationships/hyperlink" Target="https://git-scm.com/" TargetMode="External"/><Relationship Id="rId5" Type="http://schemas.openxmlformats.org/officeDocument/2006/relationships/image" Target="../media/image11.png"/><Relationship Id="rId6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jpg"/><Relationship Id="rId4" Type="http://schemas.openxmlformats.org/officeDocument/2006/relationships/hyperlink" Target="https://www.youtube.com/watch?v=gT0Lh1eYk78" TargetMode="External"/><Relationship Id="rId5" Type="http://schemas.openxmlformats.org/officeDocument/2006/relationships/hyperlink" Target="https://www.youtube.com/watch?v=BANChTkxYYY&amp;list=PLwqG3V3cExWpCgHOcLEKg6z-InpjHr7MB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the Code</a:t>
            </a:r>
            <a:endParaRPr/>
          </a:p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Eat, Sleep, Code, Repeat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Developer Workflow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6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Do some work on your local version, test it and then deploy it to the live version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844275"/>
            <a:ext cx="7525601" cy="31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Multi-Developer Workflow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7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What happens when two people are working on the same code?</a:t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875" y="1939550"/>
            <a:ext cx="4827912" cy="2981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Multi-Developer Workflow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7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:(</a:t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875" y="1939550"/>
            <a:ext cx="4827912" cy="298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8150" y="1991625"/>
            <a:ext cx="4895350" cy="307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1.4.1</a:t>
            </a:r>
            <a:endParaRPr/>
          </a:p>
        </p:txBody>
      </p:sp>
      <p:sp>
        <p:nvSpPr>
          <p:cNvPr id="145" name="Google Shape;145;p26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1 - Assisted Task</a:t>
            </a:r>
            <a:endParaRPr/>
          </a:p>
        </p:txBody>
      </p:sp>
      <p:sp>
        <p:nvSpPr>
          <p:cNvPr id="146" name="Google Shape;146;p26"/>
          <p:cNvSpPr txBox="1"/>
          <p:nvPr>
            <p:ph idx="2" type="body"/>
          </p:nvPr>
        </p:nvSpPr>
        <p:spPr>
          <a:xfrm>
            <a:off x="4939500" y="165925"/>
            <a:ext cx="3837000" cy="448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Open your CPD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Clone to your local, if you haven’t previously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Open in your code editor and create a folder called </a:t>
            </a:r>
            <a:r>
              <a:rPr b="1" lang="en" sz="1500"/>
              <a:t>module-1</a:t>
            </a:r>
            <a:r>
              <a:rPr lang="en" sz="1500"/>
              <a:t>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Inside the folder </a:t>
            </a:r>
            <a:r>
              <a:rPr b="1" lang="en" sz="1500"/>
              <a:t>module-1</a:t>
            </a:r>
            <a:r>
              <a:rPr lang="en" sz="1500"/>
              <a:t> </a:t>
            </a:r>
            <a:r>
              <a:rPr lang="en" sz="1500"/>
              <a:t>add </a:t>
            </a:r>
            <a:r>
              <a:rPr lang="en" sz="1500"/>
              <a:t>a HTML file - </a:t>
            </a:r>
            <a:r>
              <a:rPr b="1" lang="en" sz="1500"/>
              <a:t>task-1.4.1.html</a:t>
            </a:r>
            <a:endParaRPr b="1"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/>
              <a:t>Copy</a:t>
            </a:r>
            <a:r>
              <a:rPr lang="en" sz="1500"/>
              <a:t> text from CPD text file into your </a:t>
            </a:r>
            <a:r>
              <a:rPr b="1" lang="en" sz="1500"/>
              <a:t>task-1.4.1.html</a:t>
            </a:r>
            <a:r>
              <a:rPr lang="en" sz="1500"/>
              <a:t> file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Commit the change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Push to remote</a:t>
            </a:r>
            <a:endParaRPr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FTW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152475"/>
            <a:ext cx="4136700" cy="3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is a version control system.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provides us with a ‘save game’ type history of all the revisions we have ever made to the code.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Every time we add, edit or delete some code or a file we add a message that says what we did and git also records exactly what changed.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150" y="1354575"/>
            <a:ext cx="3597919" cy="324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 and Commit</a:t>
            </a:r>
            <a:endParaRPr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Branch</a:t>
            </a:r>
            <a:endParaRPr sz="300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When we start a new piece of work - a new feature or issue we’ll create a branch.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branch indicates a specific point where we started doing that work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When we have finished the work we can merge the branch back into the master code.</a:t>
            </a:r>
            <a:endParaRPr/>
          </a:p>
        </p:txBody>
      </p:sp>
      <p:sp>
        <p:nvSpPr>
          <p:cNvPr id="165" name="Google Shape;165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Commit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Whenever we change something in the code we commit - this is like a ‘save game’ a point in history we can get back to if needs be - or that will help us find out when or where something went wrong.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Commit as often as possible and always write a coherent accurate message to remind yourself and other devs what you did.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Branch</a:t>
            </a:r>
            <a:endParaRPr/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461" y="1226575"/>
            <a:ext cx="7297076" cy="380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Branch</a:t>
            </a:r>
            <a:endParaRPr/>
          </a:p>
        </p:txBody>
      </p:sp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311700" y="1152475"/>
            <a:ext cx="3801600" cy="3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Sometimes branches are permanent and are attached to stages of a project or particular development environments.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Dev branch &gt; Development server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Test Branch &gt; Test Server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Master Branch &gt; LIVE Server</a:t>
            </a:r>
            <a:endParaRPr/>
          </a:p>
        </p:txBody>
      </p:sp>
      <p:pic>
        <p:nvPicPr>
          <p:cNvPr id="178" name="Google Shape;1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5700" y="1170125"/>
            <a:ext cx="4725901" cy="3645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1.4.1</a:t>
            </a:r>
            <a:endParaRPr/>
          </a:p>
        </p:txBody>
      </p:sp>
      <p:sp>
        <p:nvSpPr>
          <p:cNvPr id="184" name="Google Shape;184;p32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2 - Assisted Task</a:t>
            </a:r>
            <a:endParaRPr/>
          </a:p>
        </p:txBody>
      </p:sp>
      <p:sp>
        <p:nvSpPr>
          <p:cNvPr id="185" name="Google Shape;185;p32"/>
          <p:cNvSpPr txBox="1"/>
          <p:nvPr>
            <p:ph idx="2" type="body"/>
          </p:nvPr>
        </p:nvSpPr>
        <p:spPr>
          <a:xfrm>
            <a:off x="4929050" y="108950"/>
            <a:ext cx="3837000" cy="47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Student: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In your code editor open Task-1.4.1.html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Teacher Demo :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Add a h1 and  paragraph tag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( </a:t>
            </a:r>
            <a:r>
              <a:rPr lang="en" sz="1400"/>
              <a:t>Trainer to briefly Explain h1 / p tags</a:t>
            </a:r>
            <a:r>
              <a:rPr lang="en" sz="1600"/>
              <a:t> )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Together :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Commit the change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Push to remote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Recap: What is Github?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Change Management / Version Control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to create a </a:t>
            </a:r>
            <a:r>
              <a:rPr lang="en"/>
              <a:t>repository</a:t>
            </a:r>
            <a:r>
              <a:rPr lang="en"/>
              <a:t> and clone to your local environment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Git Branches and Commits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Branch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Visualising Git </a:t>
            </a:r>
            <a:endParaRPr/>
          </a:p>
        </p:txBody>
      </p:sp>
      <p:pic>
        <p:nvPicPr>
          <p:cNvPr id="196" name="Google Shape;19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017725"/>
            <a:ext cx="679284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>
            <p:ph type="title"/>
          </p:nvPr>
        </p:nvSpPr>
        <p:spPr>
          <a:xfrm>
            <a:off x="490250" y="526350"/>
            <a:ext cx="7042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</a:t>
            </a:r>
            <a:r>
              <a:rPr lang="en"/>
              <a:t> - This seems more complicated than it actually 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 on GitHub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/>
          <p:nvPr>
            <p:ph idx="1" type="body"/>
          </p:nvPr>
        </p:nvSpPr>
        <p:spPr>
          <a:xfrm>
            <a:off x="319500" y="4233725"/>
            <a:ext cx="82569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https://github.com/thecodersguilduk/wda-feeding-britain</a:t>
            </a:r>
            <a:endParaRPr/>
          </a:p>
        </p:txBody>
      </p:sp>
      <p:pic>
        <p:nvPicPr>
          <p:cNvPr id="212" name="Google Shape;21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638" y="304800"/>
            <a:ext cx="8008730" cy="39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 Vs GUI</a:t>
            </a:r>
            <a:endParaRPr/>
          </a:p>
        </p:txBody>
      </p:sp>
      <p:sp>
        <p:nvSpPr>
          <p:cNvPr id="218" name="Google Shape;218;p3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CLI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You can download git’s 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command-line interface (CLI) here</a:t>
            </a:r>
            <a:endParaRPr/>
          </a:p>
        </p:txBody>
      </p:sp>
      <p:sp>
        <p:nvSpPr>
          <p:cNvPr id="219" name="Google Shape;219;p3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GUI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List of gui at :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https://git-scm.com/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220" name="Google Shape;220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150" y="1666925"/>
            <a:ext cx="3506824" cy="65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32400" y="1606119"/>
            <a:ext cx="3506824" cy="2138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 txBox="1"/>
          <p:nvPr>
            <p:ph type="title"/>
          </p:nvPr>
        </p:nvSpPr>
        <p:spPr>
          <a:xfrm>
            <a:off x="265500" y="1375600"/>
            <a:ext cx="4045200" cy="2190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Group </a:t>
            </a:r>
            <a:r>
              <a:rPr b="1" lang="en" sz="4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Task </a:t>
            </a:r>
            <a:endParaRPr b="1" sz="47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Assisted Task</a:t>
            </a:r>
            <a:endParaRPr b="1" sz="47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7" name="Google Shape;227;p39"/>
          <p:cNvSpPr txBox="1"/>
          <p:nvPr>
            <p:ph idx="2" type="body"/>
          </p:nvPr>
        </p:nvSpPr>
        <p:spPr>
          <a:xfrm>
            <a:off x="4939500" y="220225"/>
            <a:ext cx="3837000" cy="47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</a:rPr>
              <a:t>Change: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</a:rPr>
              <a:t>Take your &lt;NAME&gt;-CPD.txt file change to index.html 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</a:rPr>
              <a:t>(*ALL lowercase filename*)</a:t>
            </a:r>
            <a:endParaRPr b="1"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</a:rPr>
              <a:t>It should now be: index.html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</a:rPr>
              <a:t>Copy your text from task 1.4.1 and paste it into your newly formed &lt;NAME&gt;-CPD.html file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28" name="Google Shape;228;p39"/>
          <p:cNvSpPr txBox="1"/>
          <p:nvPr/>
        </p:nvSpPr>
        <p:spPr>
          <a:xfrm>
            <a:off x="599800" y="3467350"/>
            <a:ext cx="3344100" cy="96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0"/>
          <p:cNvSpPr txBox="1"/>
          <p:nvPr>
            <p:ph type="title"/>
          </p:nvPr>
        </p:nvSpPr>
        <p:spPr>
          <a:xfrm>
            <a:off x="265500" y="1375600"/>
            <a:ext cx="4045200" cy="2190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Take away Tasks</a:t>
            </a:r>
            <a:endParaRPr b="1" sz="47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4" name="Google Shape;234;p40"/>
          <p:cNvSpPr txBox="1"/>
          <p:nvPr>
            <p:ph idx="2" type="body"/>
          </p:nvPr>
        </p:nvSpPr>
        <p:spPr>
          <a:xfrm>
            <a:off x="4939500" y="220225"/>
            <a:ext cx="3837000" cy="41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</a:rPr>
              <a:t>Change: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</a:rPr>
              <a:t>Add a reflection of today’s lesson in your newly formed &lt;NAME&gt;-CPD.html 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</a:rPr>
              <a:t>Watch : 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HTML, CSS, JavaScript Explained</a:t>
            </a:r>
            <a:endParaRPr sz="2300">
              <a:solidFill>
                <a:srgbClr val="FFFFFF"/>
              </a:solidFill>
              <a:highlight>
                <a:srgbClr val="F9F9F9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rgbClr val="FFFFFF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HTML vs. CSS: What’s the Difference</a:t>
            </a:r>
            <a:endParaRPr sz="2300">
              <a:solidFill>
                <a:srgbClr val="FFFFFF"/>
              </a:solidFill>
              <a:highlight>
                <a:srgbClr val="F9F9F9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35" name="Google Shape;235;p40"/>
          <p:cNvSpPr txBox="1"/>
          <p:nvPr/>
        </p:nvSpPr>
        <p:spPr>
          <a:xfrm>
            <a:off x="599800" y="3467350"/>
            <a:ext cx="3344100" cy="96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1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What is GitHub?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place where we can store our code and </a:t>
            </a:r>
            <a:r>
              <a:rPr lang="en"/>
              <a:t>the</a:t>
            </a:r>
            <a:r>
              <a:rPr lang="en"/>
              <a:t> history of </a:t>
            </a:r>
            <a:r>
              <a:rPr lang="en"/>
              <a:t>the</a:t>
            </a:r>
            <a:r>
              <a:rPr lang="en"/>
              <a:t> changes we have made.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can also help with: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Code Reviews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Project Management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Integrations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Automation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Security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170125"/>
            <a:ext cx="38209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Management</a:t>
            </a:r>
            <a:endParaRPr/>
          </a:p>
        </p:txBody>
      </p:sp>
      <p:sp>
        <p:nvSpPr>
          <p:cNvPr id="91" name="Google Shape;91;p18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/ Source Control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Versions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12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There’s not just one version of an app or a website - there are many. Some versions we will be working on or testing out specific things, some may exist just as a backup - a safe place to ‘save game’ before we start something new.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350" y="2270825"/>
            <a:ext cx="6273465" cy="21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Environment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6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You could run a local version of something on your computer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3350" y="1839475"/>
            <a:ext cx="3057308" cy="299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Production (LIVE) Environment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6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version running on for people to see and use e.g. on a server as a live website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6788" y="1808950"/>
            <a:ext cx="3410429" cy="3068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E4B80B360C5B4B9916BA06BEDE610D" ma:contentTypeVersion="6" ma:contentTypeDescription="Create a new document." ma:contentTypeScope="" ma:versionID="3077ffb9676d47a5a962457d88ed4f34">
  <xsd:schema xmlns:xsd="http://www.w3.org/2001/XMLSchema" xmlns:xs="http://www.w3.org/2001/XMLSchema" xmlns:p="http://schemas.microsoft.com/office/2006/metadata/properties" xmlns:ns2="27bb9539-dfb3-40e8-9474-a751d962fafa" targetNamespace="http://schemas.microsoft.com/office/2006/metadata/properties" ma:root="true" ma:fieldsID="a72e0e5196ffda39c2430609d75c351a" ns2:_="">
    <xsd:import namespace="27bb9539-dfb3-40e8-9474-a751d962fa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bb9539-dfb3-40e8-9474-a751d962fa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9BA46B4-AB9D-4751-A2EB-B456C5FECC7D}"/>
</file>

<file path=customXml/itemProps2.xml><?xml version="1.0" encoding="utf-8"?>
<ds:datastoreItem xmlns:ds="http://schemas.openxmlformats.org/officeDocument/2006/customXml" ds:itemID="{51C0BAA3-6027-4458-90A0-5F6981510A54}"/>
</file>

<file path=customXml/itemProps3.xml><?xml version="1.0" encoding="utf-8"?>
<ds:datastoreItem xmlns:ds="http://schemas.openxmlformats.org/officeDocument/2006/customXml" ds:itemID="{B363F87C-5FFB-47BD-BE34-C6804B0B64AD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0x01010038E4B80B360C5B4B9916BA06BEDE610D</vt:lpwstr>
  </property>
</Properties>
</file>