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Proxima Nova"/>
      <p:regular r:id="rId51"/>
      <p:bold r:id="rId52"/>
      <p:italic r:id="rId53"/>
      <p:boldItalic r:id="rId54"/>
    </p:embeddedFont>
    <p:embeddedFont>
      <p:font typeface="Poppins"/>
      <p:regular r:id="rId55"/>
      <p:bold r:id="rId56"/>
      <p:italic r:id="rId57"/>
      <p:boldItalic r:id="rId58"/>
    </p:embeddedFont>
    <p:embeddedFont>
      <p:font typeface="Source Code Pro"/>
      <p:regular r:id="rId59"/>
      <p:bold r:id="rId60"/>
      <p:italic r:id="rId61"/>
      <p:boldItalic r:id="rId62"/>
    </p:embeddedFont>
    <p:embeddedFont>
      <p:font typeface="Alfa Slab One"/>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63" Type="http://schemas.openxmlformats.org/officeDocument/2006/relationships/font" Target="fonts/AlfaSlabOne-regular.fntdata"/><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font" Target="fonts/Poppins-regular.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ProximaNova-italic.fntdata"/><Relationship Id="rId11" Type="http://schemas.openxmlformats.org/officeDocument/2006/relationships/slide" Target="slides/slide6.xml"/><Relationship Id="rId58" Type="http://schemas.openxmlformats.org/officeDocument/2006/relationships/font" Target="fonts/Poppins-boldItalic.fntdata"/><Relationship Id="rId66" Type="http://schemas.openxmlformats.org/officeDocument/2006/relationships/customXml" Target="../customXml/item3.xml"/><Relationship Id="rId5" Type="http://schemas.openxmlformats.org/officeDocument/2006/relationships/notesMaster" Target="notesMasters/notesMaster1.xml"/><Relationship Id="rId61" Type="http://schemas.openxmlformats.org/officeDocument/2006/relationships/font" Target="fonts/SourceCodePro-italic.fntdata"/><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Poppins-bold.fntdata"/><Relationship Id="rId14" Type="http://schemas.openxmlformats.org/officeDocument/2006/relationships/slide" Target="slides/slide9.xml"/><Relationship Id="rId64" Type="http://schemas.openxmlformats.org/officeDocument/2006/relationships/customXml" Target="../customXml/item1.xml"/><Relationship Id="rId8" Type="http://schemas.openxmlformats.org/officeDocument/2006/relationships/slide" Target="slides/slide3.xml"/><Relationship Id="rId51" Type="http://schemas.openxmlformats.org/officeDocument/2006/relationships/font" Target="fonts/ProximaNova-regular.fntdata"/><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SourceCodePro-regular.fntdata"/><Relationship Id="rId17" Type="http://schemas.openxmlformats.org/officeDocument/2006/relationships/slide" Target="slides/slide12.xml"/><Relationship Id="rId41" Type="http://schemas.openxmlformats.org/officeDocument/2006/relationships/slide" Target="slides/slide36.xml"/><Relationship Id="rId62" Type="http://schemas.openxmlformats.org/officeDocument/2006/relationships/font" Target="fonts/SourceCodePro-boldItalic.fntdata"/><Relationship Id="rId20" Type="http://schemas.openxmlformats.org/officeDocument/2006/relationships/slide" Target="slides/slide15.xml"/><Relationship Id="rId54" Type="http://schemas.openxmlformats.org/officeDocument/2006/relationships/font" Target="fonts/ProximaNova-boldItalic.fntdata"/><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Poppins-italic.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0" Type="http://schemas.openxmlformats.org/officeDocument/2006/relationships/font" Target="fonts/SourceCodePro-bold.fntdata"/><Relationship Id="rId52" Type="http://schemas.openxmlformats.org/officeDocument/2006/relationships/font" Target="fonts/ProximaNova-bold.fntdata"/><Relationship Id="rId10" Type="http://schemas.openxmlformats.org/officeDocument/2006/relationships/slide" Target="slides/slide5.xml"/><Relationship Id="rId65"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republic.com/html-reference/html-html-tag.php"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778342be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778342be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2171d96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171d96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2171d96f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171d96f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2171d96f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2171d96f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2171d96f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2171d96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778342c8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778342c8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Paste into chat to use: </a:t>
            </a:r>
            <a:endParaRPr b="1" sz="1800">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solidFill>
                  <a:srgbClr val="666666"/>
                </a:solidFill>
                <a:latin typeface="Poppins"/>
                <a:ea typeface="Poppins"/>
                <a:cs typeface="Poppins"/>
                <a:sym typeface="Poppins"/>
              </a:rPr>
              <a:t>Hello world! This is example text showing how HTML and CSS work together to apply structure and presentation layer to content. This content would probably look better if it was a bit more spaced out and if certain key words or phrases were highlighted - maybe by making them a different colour?</a:t>
            </a:r>
            <a:endParaRPr sz="1600">
              <a:solidFill>
                <a:srgbClr val="666666"/>
              </a:solidFill>
              <a:latin typeface="Poppins"/>
              <a:ea typeface="Poppins"/>
              <a:cs typeface="Poppins"/>
              <a:sym typeface="Poppins"/>
            </a:endParaRPr>
          </a:p>
          <a:p>
            <a:pPr indent="0" lvl="0" marL="0" rtl="0" algn="l">
              <a:spcBef>
                <a:spcPts val="0"/>
              </a:spcBef>
              <a:spcAft>
                <a:spcPts val="0"/>
              </a:spcAft>
              <a:buNone/>
            </a:pPr>
            <a:r>
              <a:t/>
            </a:r>
            <a:endParaRPr sz="1600">
              <a:solidFill>
                <a:srgbClr val="666666"/>
              </a:solidFill>
              <a:latin typeface="Poppins"/>
              <a:ea typeface="Poppins"/>
              <a:cs typeface="Poppins"/>
              <a:sym typeface="Poppins"/>
            </a:endParaRPr>
          </a:p>
          <a:p>
            <a:pPr indent="0" lvl="0" marL="0" rtl="0" algn="l">
              <a:spcBef>
                <a:spcPts val="0"/>
              </a:spcBef>
              <a:spcAft>
                <a:spcPts val="0"/>
              </a:spcAft>
              <a:buNone/>
            </a:pPr>
            <a:r>
              <a:t/>
            </a:r>
            <a:endParaRPr sz="1600">
              <a:solidFill>
                <a:srgbClr val="666666"/>
              </a:solidFill>
              <a:latin typeface="Poppins"/>
              <a:ea typeface="Poppins"/>
              <a:cs typeface="Poppins"/>
              <a:sym typeface="Poppins"/>
            </a:endParaRPr>
          </a:p>
          <a:p>
            <a:pPr indent="0" lvl="0" marL="0" rtl="0" algn="l">
              <a:spcBef>
                <a:spcPts val="0"/>
              </a:spcBef>
              <a:spcAft>
                <a:spcPts val="0"/>
              </a:spcAft>
              <a:buNone/>
            </a:pPr>
            <a:r>
              <a:rPr lang="en" sz="1600">
                <a:solidFill>
                  <a:srgbClr val="666666"/>
                </a:solidFill>
                <a:latin typeface="Poppins"/>
                <a:ea typeface="Poppins"/>
                <a:cs typeface="Poppins"/>
                <a:sym typeface="Poppins"/>
              </a:rPr>
              <a:t>For Instructor</a:t>
            </a:r>
            <a:endParaRPr sz="1600">
              <a:solidFill>
                <a:srgbClr val="666666"/>
              </a:solidFill>
              <a:latin typeface="Poppins"/>
              <a:ea typeface="Poppins"/>
              <a:cs typeface="Poppins"/>
              <a:sym typeface="Poppins"/>
            </a:endParaRPr>
          </a:p>
          <a:p>
            <a:pPr indent="0" lvl="0" marL="0" rtl="0" algn="l">
              <a:spcBef>
                <a:spcPts val="0"/>
              </a:spcBef>
              <a:spcAft>
                <a:spcPts val="0"/>
              </a:spcAft>
              <a:buNone/>
            </a:pPr>
            <a:r>
              <a:rPr lang="en" sz="1600">
                <a:solidFill>
                  <a:srgbClr val="666666"/>
                </a:solidFill>
                <a:latin typeface="Poppins"/>
                <a:ea typeface="Poppins"/>
                <a:cs typeface="Poppins"/>
                <a:sym typeface="Poppins"/>
              </a:rPr>
              <a:t>With Structure:</a:t>
            </a:r>
            <a:endParaRPr sz="1600">
              <a:solidFill>
                <a:srgbClr val="666666"/>
              </a:solidFill>
              <a:latin typeface="Poppins"/>
              <a:ea typeface="Poppins"/>
              <a:cs typeface="Poppins"/>
              <a:sym typeface="Poppins"/>
            </a:endParaRPr>
          </a:p>
          <a:p>
            <a:pPr indent="0" lvl="0" marL="0" rtl="0" algn="l">
              <a:spcBef>
                <a:spcPts val="0"/>
              </a:spcBef>
              <a:spcAft>
                <a:spcPts val="0"/>
              </a:spcAft>
              <a:buNone/>
            </a:pPr>
            <a:r>
              <a:t/>
            </a:r>
            <a:endParaRPr sz="1600">
              <a:solidFill>
                <a:srgbClr val="666666"/>
              </a:solidFill>
              <a:latin typeface="Poppins"/>
              <a:ea typeface="Poppins"/>
              <a:cs typeface="Poppins"/>
              <a:sym typeface="Poppins"/>
            </a:endParaRPr>
          </a:p>
          <a:p>
            <a:pPr indent="0" lvl="0" marL="0" rtl="0" algn="l">
              <a:spcBef>
                <a:spcPts val="0"/>
              </a:spcBef>
              <a:spcAft>
                <a:spcPts val="0"/>
              </a:spcAft>
              <a:buNone/>
            </a:pPr>
            <a:r>
              <a:rPr lang="en" sz="1600">
                <a:solidFill>
                  <a:srgbClr val="666666"/>
                </a:solidFill>
                <a:latin typeface="Poppins"/>
                <a:ea typeface="Poppins"/>
                <a:cs typeface="Poppins"/>
                <a:sym typeface="Poppins"/>
              </a:rPr>
              <a:t>&lt;h2&gt;Hello world!&lt;h2&gt; </a:t>
            </a:r>
            <a:endParaRPr sz="1600">
              <a:solidFill>
                <a:srgbClr val="666666"/>
              </a:solidFill>
              <a:latin typeface="Poppins"/>
              <a:ea typeface="Poppins"/>
              <a:cs typeface="Poppins"/>
              <a:sym typeface="Poppins"/>
            </a:endParaRPr>
          </a:p>
          <a:p>
            <a:pPr indent="0" lvl="0" marL="0" rtl="0" algn="l">
              <a:spcBef>
                <a:spcPts val="0"/>
              </a:spcBef>
              <a:spcAft>
                <a:spcPts val="0"/>
              </a:spcAft>
              <a:buNone/>
            </a:pPr>
            <a:r>
              <a:rPr lang="en" sz="1600">
                <a:solidFill>
                  <a:srgbClr val="666666"/>
                </a:solidFill>
                <a:latin typeface="Poppins"/>
                <a:ea typeface="Poppins"/>
                <a:cs typeface="Poppins"/>
                <a:sym typeface="Poppins"/>
              </a:rPr>
              <a:t>&lt;p&gt;This is example text showing how &lt;strong&gt;HTML&lt;/strong&gt; and &lt;strong&gt;CSS&lt;/strong&gt; work together to apply structure and presentation layer to content.&lt;/p&gt;</a:t>
            </a:r>
            <a:endParaRPr sz="1600">
              <a:solidFill>
                <a:srgbClr val="666666"/>
              </a:solidFill>
              <a:latin typeface="Poppins"/>
              <a:ea typeface="Poppins"/>
              <a:cs typeface="Poppins"/>
              <a:sym typeface="Poppins"/>
            </a:endParaRPr>
          </a:p>
          <a:p>
            <a:pPr indent="0" lvl="0" marL="0" rtl="0" algn="l">
              <a:spcBef>
                <a:spcPts val="0"/>
              </a:spcBef>
              <a:spcAft>
                <a:spcPts val="0"/>
              </a:spcAft>
              <a:buNone/>
            </a:pPr>
            <a:r>
              <a:rPr lang="en" sz="1600">
                <a:solidFill>
                  <a:srgbClr val="666666"/>
                </a:solidFill>
                <a:latin typeface="Poppins"/>
                <a:ea typeface="Poppins"/>
                <a:cs typeface="Poppins"/>
                <a:sym typeface="Poppins"/>
              </a:rPr>
              <a:t>&lt;p&gt;This content would probably look better if it was a bit more spaced out and if certain key words or phrases were highlighted - maybe by making them a &lt;em&gt;different colour&lt;/em&gt;?&lt;/p&gt;</a:t>
            </a:r>
            <a:endParaRPr sz="1600">
              <a:solidFill>
                <a:srgbClr val="666666"/>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sz="1600">
              <a:solidFill>
                <a:srgbClr val="666666"/>
              </a:solidFill>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2171d96f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2171d96f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2171d96f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2171d96f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2171d96f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2171d96f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14141"/>
                </a:solidFill>
              </a:rPr>
              <a:t>A Document Type Declaration, or DOCTYPE for short, is an instruction to the web browser about the version of markup language in which a web page is written.</a:t>
            </a:r>
            <a:endParaRPr sz="1300">
              <a:solidFill>
                <a:srgbClr val="414141"/>
              </a:solidFill>
            </a:endParaRPr>
          </a:p>
          <a:p>
            <a:pPr indent="0" lvl="0" marL="0" rtl="0" algn="l">
              <a:lnSpc>
                <a:spcPct val="115000"/>
              </a:lnSpc>
              <a:spcBef>
                <a:spcPts val="900"/>
              </a:spcBef>
              <a:spcAft>
                <a:spcPts val="0"/>
              </a:spcAft>
              <a:buNone/>
            </a:pPr>
            <a:r>
              <a:rPr lang="en" sz="1300">
                <a:solidFill>
                  <a:srgbClr val="414141"/>
                </a:solidFill>
              </a:rPr>
              <a:t>A DOCTYPE declaration appears at the top of a web page before all other elements. According to the HTML specification or standards, every HTML document requires a valid document type declaration to insure that your web pages are displayed the way they are intended to be displayed.</a:t>
            </a:r>
            <a:endParaRPr sz="1300">
              <a:solidFill>
                <a:srgbClr val="414141"/>
              </a:solidFill>
            </a:endParaRPr>
          </a:p>
          <a:p>
            <a:pPr indent="0" lvl="0" marL="0" rtl="0" algn="l">
              <a:lnSpc>
                <a:spcPct val="115000"/>
              </a:lnSpc>
              <a:spcBef>
                <a:spcPts val="900"/>
              </a:spcBef>
              <a:spcAft>
                <a:spcPts val="0"/>
              </a:spcAft>
              <a:buNone/>
            </a:pPr>
            <a:r>
              <a:rPr lang="en" sz="1300">
                <a:solidFill>
                  <a:srgbClr val="414141"/>
                </a:solidFill>
              </a:rPr>
              <a:t>The doctype declaration is usually the very first thing defined in an HTML document (even before the opening </a:t>
            </a:r>
            <a:r>
              <a:rPr lang="en" sz="1200">
                <a:solidFill>
                  <a:srgbClr val="1DB79F"/>
                </a:solidFill>
                <a:uFill>
                  <a:noFill/>
                </a:uFill>
                <a:latin typeface="Courier New"/>
                <a:ea typeface="Courier New"/>
                <a:cs typeface="Courier New"/>
                <a:sym typeface="Courier New"/>
                <a:hlinkClick r:id="rId2">
                  <a:extLst>
                    <a:ext uri="{A12FA001-AC4F-418D-AE19-62706E023703}">
                      <ahyp:hlinkClr val="tx"/>
                    </a:ext>
                  </a:extLst>
                </a:hlinkClick>
              </a:rPr>
              <a:t>&lt;html&gt;</a:t>
            </a:r>
            <a:r>
              <a:rPr lang="en" sz="1300">
                <a:solidFill>
                  <a:srgbClr val="414141"/>
                </a:solidFill>
              </a:rPr>
              <a:t> tag); however the doctype declaration itself is not an HTML tag.</a:t>
            </a:r>
            <a:endParaRPr sz="1300">
              <a:solidFill>
                <a:srgbClr val="414141"/>
              </a:solidFill>
            </a:endParaRPr>
          </a:p>
          <a:p>
            <a:pPr indent="0" lvl="0" marL="0" rtl="0" algn="l">
              <a:lnSpc>
                <a:spcPct val="115000"/>
              </a:lnSpc>
              <a:spcBef>
                <a:spcPts val="900"/>
              </a:spcBef>
              <a:spcAft>
                <a:spcPts val="0"/>
              </a:spcAft>
              <a:buNone/>
            </a:pPr>
            <a:r>
              <a:rPr lang="en" sz="1300">
                <a:solidFill>
                  <a:srgbClr val="414141"/>
                </a:solidFill>
              </a:rPr>
              <a:t>The DOCTYPE for HTML5 is very short, concise, and case-insensitive.</a:t>
            </a:r>
            <a:endParaRPr sz="1300">
              <a:solidFill>
                <a:srgbClr val="414141"/>
              </a:solidFill>
            </a:endParaRPr>
          </a:p>
          <a:p>
            <a:pPr indent="0" lvl="0" marL="0" rtl="0" algn="l">
              <a:spcBef>
                <a:spcPts val="9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2171d96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2171d96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78342be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78342b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2171d96f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171d96f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778342c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778342c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2171d96f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2171d96f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171d96f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171d96f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2171d96f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2171d96fa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2171d96f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2171d96f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171d96f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171d96f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171d96f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171d96f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2171d96f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2171d96f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171d96f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171d96f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778342be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778342be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778342c8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778342c8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171d96f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171d96f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2171d96f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2171d96f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2171d96f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2171d96f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778342c8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778342c8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2171d96f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2171d96f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171d96fa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171d96fa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7b9516a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7b9516a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2171d96f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2171d96f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2171d96fa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2171d96f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171d96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171d96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2171d96f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2171d96f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2171d96fa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2171d96fa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2171d96f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2171d96f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2171d96f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2171d96f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98a2a76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998a2a76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2171d96f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2171d96f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778342be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778342be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778342be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778342be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2171d96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2171d96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778342be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778342be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778342be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778342be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52" name="Shape 52"/>
        <p:cNvGrpSpPr/>
        <p:nvPr/>
      </p:nvGrpSpPr>
      <p:grpSpPr>
        <a:xfrm>
          <a:off x="0" y="0"/>
          <a:ext cx="0" cy="0"/>
          <a:chOff x="0" y="0"/>
          <a:chExt cx="0" cy="0"/>
        </a:xfrm>
      </p:grpSpPr>
      <p:pic>
        <p:nvPicPr>
          <p:cNvPr descr="Side view of hands writing in a notebook at a cafe" id="53" name="Google Shape;53;p13"/>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54" name="Google Shape;54;p13"/>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13"/>
          <p:cNvGrpSpPr/>
          <p:nvPr/>
        </p:nvGrpSpPr>
        <p:grpSpPr>
          <a:xfrm>
            <a:off x="830392" y="1191256"/>
            <a:ext cx="745763" cy="45826"/>
            <a:chOff x="4580561" y="2589004"/>
            <a:chExt cx="1064464" cy="25200"/>
          </a:xfrm>
        </p:grpSpPr>
        <p:sp>
          <p:nvSpPr>
            <p:cNvPr id="56" name="Google Shape;56;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59" name="Google Shape;59;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60" name="Google Shape;60;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1" name="Google Shape;61;p13"/>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leedstrinity.ac.u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5.jpg"/><Relationship Id="rId4" Type="http://schemas.openxmlformats.org/officeDocument/2006/relationships/hyperlink" Target="https://www.w3schools.com/html/html_quiz.as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67" name="Google Shape;67;p14"/>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 is for MARKUP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HTML</a:t>
            </a:r>
            <a:endParaRPr/>
          </a:p>
        </p:txBody>
      </p:sp>
      <p:sp>
        <p:nvSpPr>
          <p:cNvPr id="123" name="Google Shape;123;p23"/>
          <p:cNvSpPr txBox="1"/>
          <p:nvPr/>
        </p:nvSpPr>
        <p:spPr>
          <a:xfrm>
            <a:off x="479650" y="1061350"/>
            <a:ext cx="80826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3000">
                <a:solidFill>
                  <a:schemeClr val="dk2"/>
                </a:solidFill>
                <a:latin typeface="Proxima Nova"/>
                <a:ea typeface="Proxima Nova"/>
                <a:cs typeface="Proxima Nova"/>
                <a:sym typeface="Proxima Nova"/>
              </a:rPr>
              <a:t>Hello world! </a:t>
            </a:r>
            <a:endParaRPr b="1" sz="30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This is example text showing how </a:t>
            </a:r>
            <a:r>
              <a:rPr b="1" lang="en" sz="1800">
                <a:solidFill>
                  <a:schemeClr val="dk2"/>
                </a:solidFill>
                <a:latin typeface="Proxima Nova"/>
                <a:ea typeface="Proxima Nova"/>
                <a:cs typeface="Proxima Nova"/>
                <a:sym typeface="Proxima Nova"/>
              </a:rPr>
              <a:t>HTML</a:t>
            </a:r>
            <a:r>
              <a:rPr lang="en" sz="1800">
                <a:solidFill>
                  <a:schemeClr val="dk2"/>
                </a:solidFill>
                <a:latin typeface="Proxima Nova"/>
                <a:ea typeface="Proxima Nova"/>
                <a:cs typeface="Proxima Nova"/>
                <a:sym typeface="Proxima Nova"/>
              </a:rPr>
              <a:t> and </a:t>
            </a:r>
            <a:r>
              <a:rPr b="1" lang="en" sz="1800">
                <a:solidFill>
                  <a:schemeClr val="dk2"/>
                </a:solidFill>
                <a:latin typeface="Proxima Nova"/>
                <a:ea typeface="Proxima Nova"/>
                <a:cs typeface="Proxima Nova"/>
                <a:sym typeface="Proxima Nova"/>
              </a:rPr>
              <a:t>CSS</a:t>
            </a:r>
            <a:r>
              <a:rPr lang="en" sz="1800">
                <a:solidFill>
                  <a:schemeClr val="dk2"/>
                </a:solidFill>
                <a:latin typeface="Proxima Nova"/>
                <a:ea typeface="Proxima Nova"/>
                <a:cs typeface="Proxima Nova"/>
                <a:sym typeface="Proxima Nova"/>
              </a:rPr>
              <a:t> work together to apply structure and presentation layer to content.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This content would probably look better if it was a bit more spaced out and if certain key words or phrases were highlighted - maybe by making them a </a:t>
            </a:r>
            <a:r>
              <a:rPr i="1" lang="en" sz="1800">
                <a:solidFill>
                  <a:schemeClr val="dk2"/>
                </a:solidFill>
                <a:latin typeface="Proxima Nova"/>
                <a:ea typeface="Proxima Nova"/>
                <a:cs typeface="Proxima Nova"/>
                <a:sym typeface="Proxima Nova"/>
              </a:rPr>
              <a:t>different colour</a:t>
            </a:r>
            <a:r>
              <a:rPr lang="en" sz="1800">
                <a:solidFill>
                  <a:schemeClr val="dk2"/>
                </a:solidFill>
                <a:latin typeface="Proxima Nova"/>
                <a:ea typeface="Proxima Nova"/>
                <a:cs typeface="Proxima Nova"/>
                <a:sym typeface="Proxima Nova"/>
              </a:rPr>
              <a:t>?</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STRUCTURE (Adding paragraphs and bold text with HTML)</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HTML + CSS</a:t>
            </a:r>
            <a:endParaRPr/>
          </a:p>
        </p:txBody>
      </p:sp>
      <p:sp>
        <p:nvSpPr>
          <p:cNvPr id="129" name="Google Shape;129;p24"/>
          <p:cNvSpPr txBox="1"/>
          <p:nvPr/>
        </p:nvSpPr>
        <p:spPr>
          <a:xfrm>
            <a:off x="479650" y="1061350"/>
            <a:ext cx="8082600" cy="3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Alfa Slab One"/>
                <a:ea typeface="Alfa Slab One"/>
                <a:cs typeface="Alfa Slab One"/>
                <a:sym typeface="Alfa Slab One"/>
              </a:rPr>
              <a:t>Hello world! </a:t>
            </a:r>
            <a:endParaRPr sz="1800">
              <a:solidFill>
                <a:schemeClr val="dk2"/>
              </a:solidFill>
              <a:latin typeface="Alfa Slab One"/>
              <a:ea typeface="Alfa Slab One"/>
              <a:cs typeface="Alfa Slab One"/>
              <a:sym typeface="Alfa Slab One"/>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This is example text showing how </a:t>
            </a:r>
            <a:r>
              <a:rPr lang="en" sz="1800">
                <a:solidFill>
                  <a:schemeClr val="accent4"/>
                </a:solidFill>
                <a:latin typeface="Alfa Slab One"/>
                <a:ea typeface="Alfa Slab One"/>
                <a:cs typeface="Alfa Slab One"/>
                <a:sym typeface="Alfa Slab One"/>
              </a:rPr>
              <a:t>HTML</a:t>
            </a:r>
            <a:r>
              <a:rPr lang="en" sz="1800">
                <a:solidFill>
                  <a:schemeClr val="dk2"/>
                </a:solidFill>
                <a:latin typeface="Proxima Nova"/>
                <a:ea typeface="Proxima Nova"/>
                <a:cs typeface="Proxima Nova"/>
                <a:sym typeface="Proxima Nova"/>
              </a:rPr>
              <a:t> and </a:t>
            </a:r>
            <a:r>
              <a:rPr lang="en" sz="1800">
                <a:solidFill>
                  <a:schemeClr val="accent4"/>
                </a:solidFill>
                <a:latin typeface="Alfa Slab One"/>
                <a:ea typeface="Alfa Slab One"/>
                <a:cs typeface="Alfa Slab One"/>
                <a:sym typeface="Alfa Slab One"/>
              </a:rPr>
              <a:t>CSS</a:t>
            </a:r>
            <a:r>
              <a:rPr lang="en" sz="1800">
                <a:solidFill>
                  <a:schemeClr val="dk2"/>
                </a:solidFill>
                <a:latin typeface="Proxima Nova"/>
                <a:ea typeface="Proxima Nova"/>
                <a:cs typeface="Proxima Nova"/>
                <a:sym typeface="Proxima Nova"/>
              </a:rPr>
              <a:t> work together to apply structure and presentation layer to content.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This content would probably look better if it was a bit more spaced out and if certain key words or phrases were highlighted - </a:t>
            </a:r>
            <a:r>
              <a:rPr lang="en" sz="1800">
                <a:solidFill>
                  <a:srgbClr val="666666"/>
                </a:solidFill>
                <a:latin typeface="Proxima Nova"/>
                <a:ea typeface="Proxima Nova"/>
                <a:cs typeface="Proxima Nova"/>
                <a:sym typeface="Proxima Nova"/>
              </a:rPr>
              <a:t>maybe by making them a </a:t>
            </a:r>
            <a:r>
              <a:rPr i="1" lang="en" sz="1800">
                <a:solidFill>
                  <a:schemeClr val="accent4"/>
                </a:solidFill>
                <a:latin typeface="Proxima Nova"/>
                <a:ea typeface="Proxima Nova"/>
                <a:cs typeface="Proxima Nova"/>
                <a:sym typeface="Proxima Nova"/>
              </a:rPr>
              <a:t>different colour</a:t>
            </a:r>
            <a:r>
              <a:rPr lang="en" sz="1800">
                <a:solidFill>
                  <a:schemeClr val="dk2"/>
                </a:solidFill>
                <a:latin typeface="Proxima Nova"/>
                <a:ea typeface="Proxima Nova"/>
                <a:cs typeface="Proxima Nova"/>
                <a:sym typeface="Proxima Nova"/>
              </a:rPr>
              <a:t>?</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website</a:t>
            </a:r>
            <a:endParaRPr/>
          </a:p>
        </p:txBody>
      </p:sp>
      <p:sp>
        <p:nvSpPr>
          <p:cNvPr id="135" name="Google Shape;135;p25"/>
          <p:cNvSpPr txBox="1"/>
          <p:nvPr/>
        </p:nvSpPr>
        <p:spPr>
          <a:xfrm>
            <a:off x="530700" y="1198825"/>
            <a:ext cx="8082600" cy="23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53555C"/>
              </a:buClr>
              <a:buSzPts val="2700"/>
              <a:buFont typeface="Arial"/>
              <a:buNone/>
            </a:pPr>
            <a:r>
              <a:rPr lang="en" sz="2000">
                <a:solidFill>
                  <a:srgbClr val="53555C"/>
                </a:solidFill>
                <a:highlight>
                  <a:srgbClr val="FFFFFF"/>
                </a:highlight>
                <a:latin typeface="Poppins"/>
                <a:ea typeface="Poppins"/>
                <a:cs typeface="Poppins"/>
                <a:sym typeface="Poppins"/>
              </a:rPr>
              <a:t>A paragraph is your </a:t>
            </a:r>
            <a:r>
              <a:rPr b="1" lang="en" sz="2000">
                <a:solidFill>
                  <a:srgbClr val="53555C"/>
                </a:solidFill>
                <a:highlight>
                  <a:srgbClr val="FFFFFF"/>
                </a:highlight>
                <a:latin typeface="Poppins"/>
                <a:ea typeface="Poppins"/>
                <a:cs typeface="Poppins"/>
                <a:sym typeface="Poppins"/>
              </a:rPr>
              <a:t>content</a:t>
            </a:r>
            <a:endParaRPr b="1" sz="2000">
              <a:solidFill>
                <a:srgbClr val="53555C"/>
              </a:solidFill>
              <a:highlight>
                <a:srgbClr val="FFFFFF"/>
              </a:highlight>
              <a:latin typeface="Poppins"/>
              <a:ea typeface="Poppins"/>
              <a:cs typeface="Poppins"/>
              <a:sym typeface="Poppins"/>
            </a:endParaRPr>
          </a:p>
          <a:p>
            <a:pPr indent="0" lvl="0" marL="0" rtl="0" algn="l">
              <a:lnSpc>
                <a:spcPct val="120000"/>
              </a:lnSpc>
              <a:spcBef>
                <a:spcPts val="1100"/>
              </a:spcBef>
              <a:spcAft>
                <a:spcPts val="0"/>
              </a:spcAft>
              <a:buClr>
                <a:srgbClr val="53555C"/>
              </a:buClr>
              <a:buSzPts val="2700"/>
              <a:buFont typeface="Arial"/>
              <a:buNone/>
            </a:pPr>
            <a:r>
              <a:rPr lang="en" sz="2000">
                <a:solidFill>
                  <a:srgbClr val="53555C"/>
                </a:solidFill>
                <a:highlight>
                  <a:srgbClr val="FFFFFF"/>
                </a:highlight>
                <a:latin typeface="Poppins"/>
                <a:ea typeface="Poppins"/>
                <a:cs typeface="Poppins"/>
                <a:sym typeface="Poppins"/>
              </a:rPr>
              <a:t>Putting your content into an HTML tag to make it look like a paragraph is </a:t>
            </a:r>
            <a:r>
              <a:rPr b="1" lang="en" sz="2000">
                <a:solidFill>
                  <a:srgbClr val="53555C"/>
                </a:solidFill>
                <a:highlight>
                  <a:srgbClr val="FFFFFF"/>
                </a:highlight>
                <a:latin typeface="Poppins"/>
                <a:ea typeface="Poppins"/>
                <a:cs typeface="Poppins"/>
                <a:sym typeface="Poppins"/>
              </a:rPr>
              <a:t>structure</a:t>
            </a:r>
            <a:endParaRPr b="1" sz="2000">
              <a:solidFill>
                <a:srgbClr val="53555C"/>
              </a:solidFill>
              <a:highlight>
                <a:srgbClr val="FFFFFF"/>
              </a:highlight>
              <a:latin typeface="Poppins"/>
              <a:ea typeface="Poppins"/>
              <a:cs typeface="Poppins"/>
              <a:sym typeface="Poppins"/>
            </a:endParaRPr>
          </a:p>
          <a:p>
            <a:pPr indent="0" lvl="0" marL="0" rtl="0" algn="l">
              <a:spcBef>
                <a:spcPts val="1100"/>
              </a:spcBef>
              <a:spcAft>
                <a:spcPts val="0"/>
              </a:spcAft>
              <a:buNone/>
            </a:pPr>
            <a:r>
              <a:rPr lang="en" sz="1500">
                <a:solidFill>
                  <a:srgbClr val="C82829"/>
                </a:solidFill>
                <a:highlight>
                  <a:srgbClr val="FFFFFF"/>
                </a:highlight>
                <a:latin typeface="Source Code Pro"/>
                <a:ea typeface="Source Code Pro"/>
                <a:cs typeface="Source Code Pro"/>
                <a:sym typeface="Source Code Pro"/>
              </a:rPr>
              <a:t>&lt;p&gt;</a:t>
            </a:r>
            <a:r>
              <a:rPr lang="en" sz="1500">
                <a:solidFill>
                  <a:srgbClr val="4D4D4C"/>
                </a:solidFill>
                <a:highlight>
                  <a:srgbClr val="FFFFFF"/>
                </a:highlight>
                <a:latin typeface="Source Code Pro"/>
                <a:ea typeface="Source Code Pro"/>
                <a:cs typeface="Source Code Pro"/>
                <a:sym typeface="Source Code Pro"/>
              </a:rPr>
              <a:t>A paragraph is your content</a:t>
            </a:r>
            <a:r>
              <a:rPr lang="en" sz="1500">
                <a:solidFill>
                  <a:srgbClr val="C82829"/>
                </a:solidFill>
                <a:highlight>
                  <a:srgbClr val="FFFFFF"/>
                </a:highlight>
                <a:latin typeface="Source Code Pro"/>
                <a:ea typeface="Source Code Pro"/>
                <a:cs typeface="Source Code Pro"/>
                <a:sym typeface="Source Code Pro"/>
              </a:rPr>
              <a:t>&lt;/p&gt;</a:t>
            </a:r>
            <a:endParaRPr sz="15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20000"/>
              </a:lnSpc>
              <a:spcBef>
                <a:spcPts val="1100"/>
              </a:spcBef>
              <a:spcAft>
                <a:spcPts val="0"/>
              </a:spcAft>
              <a:buClr>
                <a:srgbClr val="53555C"/>
              </a:buClr>
              <a:buSzPts val="2700"/>
              <a:buFont typeface="Arial"/>
              <a:buNone/>
            </a:pPr>
            <a:r>
              <a:t/>
            </a:r>
            <a:endParaRPr sz="800">
              <a:solidFill>
                <a:srgbClr val="4D4D4C"/>
              </a:solidFill>
              <a:highlight>
                <a:srgbClr val="FFFFFF"/>
              </a:highlight>
              <a:latin typeface="Poppins"/>
              <a:ea typeface="Poppins"/>
              <a:cs typeface="Poppins"/>
              <a:sym typeface="Poppins"/>
            </a:endParaRPr>
          </a:p>
          <a:p>
            <a:pPr indent="0" lvl="0" marL="0" rtl="0" algn="l">
              <a:lnSpc>
                <a:spcPct val="115000"/>
              </a:lnSpc>
              <a:spcBef>
                <a:spcPts val="1100"/>
              </a:spcBef>
              <a:spcAft>
                <a:spcPts val="0"/>
              </a:spcAft>
              <a:buClr>
                <a:srgbClr val="53555C"/>
              </a:buClr>
              <a:buSzPts val="2700"/>
              <a:buFont typeface="Arial"/>
              <a:buNone/>
            </a:pPr>
            <a:r>
              <a:rPr lang="en" sz="2000">
                <a:solidFill>
                  <a:srgbClr val="53555C"/>
                </a:solidFill>
                <a:highlight>
                  <a:srgbClr val="FFFFFF"/>
                </a:highlight>
                <a:latin typeface="Poppins"/>
                <a:ea typeface="Poppins"/>
                <a:cs typeface="Poppins"/>
                <a:sym typeface="Poppins"/>
              </a:rPr>
              <a:t>Making the font of your paragraph green and 24px is </a:t>
            </a:r>
            <a:r>
              <a:rPr b="1" lang="en" sz="2000">
                <a:solidFill>
                  <a:srgbClr val="53555C"/>
                </a:solidFill>
                <a:highlight>
                  <a:srgbClr val="FFFFFF"/>
                </a:highlight>
                <a:latin typeface="Poppins"/>
                <a:ea typeface="Poppins"/>
                <a:cs typeface="Poppins"/>
                <a:sym typeface="Poppins"/>
              </a:rPr>
              <a:t>presentation</a:t>
            </a:r>
            <a:br>
              <a:rPr b="1" lang="en" sz="2000">
                <a:solidFill>
                  <a:srgbClr val="53555C"/>
                </a:solidFill>
                <a:highlight>
                  <a:srgbClr val="FFFFFF"/>
                </a:highlight>
                <a:latin typeface="Poppins"/>
                <a:ea typeface="Poppins"/>
                <a:cs typeface="Poppins"/>
                <a:sym typeface="Poppins"/>
              </a:rPr>
            </a:br>
            <a:br>
              <a:rPr b="1" lang="en" sz="2000">
                <a:solidFill>
                  <a:srgbClr val="53555C"/>
                </a:solidFill>
                <a:highlight>
                  <a:srgbClr val="FFFFFF"/>
                </a:highlight>
                <a:latin typeface="Poppins"/>
                <a:ea typeface="Poppins"/>
                <a:cs typeface="Poppins"/>
                <a:sym typeface="Poppins"/>
              </a:rPr>
            </a:br>
            <a:r>
              <a:rPr lang="en" sz="2400">
                <a:solidFill>
                  <a:srgbClr val="008000"/>
                </a:solidFill>
                <a:highlight>
                  <a:srgbClr val="FFFFFF"/>
                </a:highlight>
                <a:latin typeface="Poppins"/>
                <a:ea typeface="Poppins"/>
                <a:cs typeface="Poppins"/>
                <a:sym typeface="Poppins"/>
              </a:rPr>
              <a:t>A paragraph is your content</a:t>
            </a:r>
            <a:endParaRPr sz="2400">
              <a:solidFill>
                <a:srgbClr val="008000"/>
              </a:solidFill>
              <a:highlight>
                <a:srgbClr val="FFFFFF"/>
              </a:highlight>
              <a:latin typeface="Poppins"/>
              <a:ea typeface="Poppins"/>
              <a:cs typeface="Poppins"/>
              <a:sym typeface="Poppins"/>
            </a:endParaRPr>
          </a:p>
          <a:p>
            <a:pPr indent="0" lvl="0" marL="0" rtl="0" algn="ctr">
              <a:spcBef>
                <a:spcPts val="0"/>
              </a:spcBef>
              <a:spcAft>
                <a:spcPts val="0"/>
              </a:spcAft>
              <a:buNone/>
            </a:pPr>
            <a:r>
              <a:t/>
            </a:r>
            <a:endParaRPr b="1" sz="1600">
              <a:solidFill>
                <a:schemeClr val="dk2"/>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an html element</a:t>
            </a:r>
            <a:endParaRPr/>
          </a:p>
        </p:txBody>
      </p:sp>
      <p:sp>
        <p:nvSpPr>
          <p:cNvPr id="141" name="Google Shape;141;p26"/>
          <p:cNvSpPr txBox="1"/>
          <p:nvPr/>
        </p:nvSpPr>
        <p:spPr>
          <a:xfrm>
            <a:off x="530700" y="1198825"/>
            <a:ext cx="8082600" cy="3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53555C"/>
                </a:solidFill>
                <a:highlight>
                  <a:srgbClr val="FFFFFF"/>
                </a:highlight>
                <a:latin typeface="Poppins"/>
                <a:ea typeface="Poppins"/>
                <a:cs typeface="Poppins"/>
                <a:sym typeface="Poppins"/>
              </a:rPr>
              <a:t>Element</a:t>
            </a:r>
            <a:endParaRPr b="1" sz="24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An individual component of HTML</a:t>
            </a:r>
            <a:endParaRPr sz="18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Paragraph, heading, table, list, div, link, image, etc.</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20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rPr b="1" lang="en" sz="2400">
                <a:solidFill>
                  <a:srgbClr val="53555C"/>
                </a:solidFill>
                <a:highlight>
                  <a:srgbClr val="FFFFFF"/>
                </a:highlight>
                <a:latin typeface="Poppins"/>
                <a:ea typeface="Poppins"/>
                <a:cs typeface="Poppins"/>
                <a:sym typeface="Poppins"/>
              </a:rPr>
              <a:t>Tag</a:t>
            </a:r>
            <a:endParaRPr b="1" sz="24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Marks the beginning &amp; end of an element</a:t>
            </a:r>
            <a:endParaRPr sz="18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Opening tag and Closing Tag</a:t>
            </a:r>
            <a:endParaRPr sz="18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Tags contain characters that indicate the tag's purpose</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rPr lang="en" sz="2000">
                <a:solidFill>
                  <a:srgbClr val="53555C"/>
                </a:solidFill>
                <a:highlight>
                  <a:srgbClr val="FFFFFF"/>
                </a:highlight>
                <a:latin typeface="Source Code Pro"/>
                <a:ea typeface="Source Code Pro"/>
                <a:cs typeface="Source Code Pro"/>
                <a:sym typeface="Source Code Pro"/>
              </a:rPr>
              <a:t>&lt;</a:t>
            </a:r>
            <a:r>
              <a:rPr lang="en" sz="2000">
                <a:solidFill>
                  <a:schemeClr val="accent4"/>
                </a:solidFill>
                <a:highlight>
                  <a:srgbClr val="FFFFFF"/>
                </a:highlight>
                <a:latin typeface="Source Code Pro"/>
                <a:ea typeface="Source Code Pro"/>
                <a:cs typeface="Source Code Pro"/>
                <a:sym typeface="Source Code Pro"/>
              </a:rPr>
              <a:t>tagname</a:t>
            </a:r>
            <a:r>
              <a:rPr lang="en" sz="2000">
                <a:solidFill>
                  <a:srgbClr val="53555C"/>
                </a:solidFill>
                <a:highlight>
                  <a:srgbClr val="FFFFFF"/>
                </a:highlight>
                <a:latin typeface="Source Code Pro"/>
                <a:ea typeface="Source Code Pro"/>
                <a:cs typeface="Source Code Pro"/>
                <a:sym typeface="Source Code Pro"/>
              </a:rPr>
              <a:t>&gt;Stuff in the middle&lt;/t</a:t>
            </a:r>
            <a:r>
              <a:rPr lang="en" sz="2000">
                <a:solidFill>
                  <a:schemeClr val="accent4"/>
                </a:solidFill>
                <a:highlight>
                  <a:srgbClr val="FFFFFF"/>
                </a:highlight>
                <a:latin typeface="Source Code Pro"/>
                <a:ea typeface="Source Code Pro"/>
                <a:cs typeface="Source Code Pro"/>
                <a:sym typeface="Source Code Pro"/>
              </a:rPr>
              <a:t>agname</a:t>
            </a:r>
            <a:r>
              <a:rPr lang="en" sz="2000">
                <a:solidFill>
                  <a:srgbClr val="53555C"/>
                </a:solidFill>
                <a:highlight>
                  <a:srgbClr val="FFFFFF"/>
                </a:highlight>
                <a:latin typeface="Source Code Pro"/>
                <a:ea typeface="Source Code Pro"/>
                <a:cs typeface="Source Code Pro"/>
                <a:sym typeface="Source Code Pro"/>
              </a:rPr>
              <a:t>&gt;</a:t>
            </a:r>
            <a:endParaRPr sz="2000">
              <a:solidFill>
                <a:srgbClr val="53555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2000">
                <a:solidFill>
                  <a:srgbClr val="53555C"/>
                </a:solidFill>
                <a:highlight>
                  <a:srgbClr val="FFFFFF"/>
                </a:highlight>
                <a:latin typeface="Source Code Pro"/>
                <a:ea typeface="Source Code Pro"/>
                <a:cs typeface="Source Code Pro"/>
                <a:sym typeface="Source Code Pro"/>
              </a:rPr>
              <a:t>&lt;</a:t>
            </a:r>
            <a:r>
              <a:rPr lang="en" sz="2000">
                <a:solidFill>
                  <a:schemeClr val="accent4"/>
                </a:solidFill>
                <a:highlight>
                  <a:srgbClr val="FFFFFF"/>
                </a:highlight>
                <a:latin typeface="Source Code Pro"/>
                <a:ea typeface="Source Code Pro"/>
                <a:cs typeface="Source Code Pro"/>
                <a:sym typeface="Source Code Pro"/>
              </a:rPr>
              <a:t>p</a:t>
            </a:r>
            <a:r>
              <a:rPr lang="en" sz="2000">
                <a:solidFill>
                  <a:srgbClr val="53555C"/>
                </a:solidFill>
                <a:highlight>
                  <a:srgbClr val="FFFFFF"/>
                </a:highlight>
                <a:latin typeface="Source Code Pro"/>
                <a:ea typeface="Source Code Pro"/>
                <a:cs typeface="Source Code Pro"/>
                <a:sym typeface="Source Code Pro"/>
              </a:rPr>
              <a:t>&gt; This is a sample paragraph.&lt;/</a:t>
            </a:r>
            <a:r>
              <a:rPr lang="en" sz="2000">
                <a:solidFill>
                  <a:schemeClr val="accent4"/>
                </a:solidFill>
                <a:highlight>
                  <a:srgbClr val="FFFFFF"/>
                </a:highlight>
                <a:latin typeface="Source Code Pro"/>
                <a:ea typeface="Source Code Pro"/>
                <a:cs typeface="Source Code Pro"/>
                <a:sym typeface="Source Code Pro"/>
              </a:rPr>
              <a:t>p</a:t>
            </a:r>
            <a:r>
              <a:rPr lang="en" sz="2000">
                <a:solidFill>
                  <a:srgbClr val="53555C"/>
                </a:solidFill>
                <a:highlight>
                  <a:srgbClr val="FFFFFF"/>
                </a:highlight>
                <a:latin typeface="Source Code Pro"/>
                <a:ea typeface="Source Code Pro"/>
                <a:cs typeface="Source Code Pro"/>
                <a:sym typeface="Source Code Pro"/>
              </a:rPr>
              <a:t>&gt;</a:t>
            </a:r>
            <a:endParaRPr sz="2000">
              <a:solidFill>
                <a:srgbClr val="53555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sz="2000">
              <a:solidFill>
                <a:srgbClr val="53555C"/>
              </a:solidFill>
              <a:highlight>
                <a:srgbClr val="FFFFFF"/>
              </a:highlight>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 Breakdown</a:t>
            </a:r>
            <a:endParaRPr/>
          </a:p>
        </p:txBody>
      </p:sp>
      <p:pic>
        <p:nvPicPr>
          <p:cNvPr id="147" name="Google Shape;147;p27"/>
          <p:cNvPicPr preferRelativeResize="0"/>
          <p:nvPr/>
        </p:nvPicPr>
        <p:blipFill>
          <a:blip r:embed="rId3">
            <a:alphaModFix/>
          </a:blip>
          <a:stretch>
            <a:fillRect/>
          </a:stretch>
        </p:blipFill>
        <p:spPr>
          <a:xfrm>
            <a:off x="2661513" y="1143275"/>
            <a:ext cx="3820976"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265500" y="6897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2.1.1</a:t>
            </a:r>
            <a:endParaRPr/>
          </a:p>
        </p:txBody>
      </p:sp>
      <p:sp>
        <p:nvSpPr>
          <p:cNvPr id="153" name="Google Shape;153;p28"/>
          <p:cNvSpPr txBox="1"/>
          <p:nvPr>
            <p:ph idx="1" type="subTitle"/>
          </p:nvPr>
        </p:nvSpPr>
        <p:spPr>
          <a:xfrm>
            <a:off x="265500" y="2371525"/>
            <a:ext cx="4045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1 - Assisted Task</a:t>
            </a:r>
            <a:endParaRPr/>
          </a:p>
          <a:p>
            <a:pPr indent="0" lvl="0" marL="0" rtl="0" algn="ctr">
              <a:spcBef>
                <a:spcPts val="0"/>
              </a:spcBef>
              <a:spcAft>
                <a:spcPts val="0"/>
              </a:spcAft>
              <a:buNone/>
            </a:pPr>
            <a:r>
              <a:t/>
            </a:r>
            <a:endParaRPr>
              <a:solidFill>
                <a:schemeClr val="lt2"/>
              </a:solidFill>
            </a:endParaRPr>
          </a:p>
          <a:p>
            <a:pPr indent="0" lvl="0" marL="0" rtl="0" algn="ctr">
              <a:lnSpc>
                <a:spcPct val="115000"/>
              </a:lnSpc>
              <a:spcBef>
                <a:spcPts val="0"/>
              </a:spcBef>
              <a:spcAft>
                <a:spcPts val="0"/>
              </a:spcAft>
              <a:buNone/>
            </a:pPr>
            <a:r>
              <a:t/>
            </a:r>
            <a:endParaRPr sz="1400"/>
          </a:p>
          <a:p>
            <a:pPr indent="0" lvl="0" marL="0" rtl="0" algn="ctr">
              <a:spcBef>
                <a:spcPts val="1600"/>
              </a:spcBef>
              <a:spcAft>
                <a:spcPts val="0"/>
              </a:spcAft>
              <a:buNone/>
            </a:pPr>
            <a:r>
              <a:t/>
            </a:r>
            <a:endParaRPr/>
          </a:p>
        </p:txBody>
      </p:sp>
      <p:sp>
        <p:nvSpPr>
          <p:cNvPr id="154" name="Google Shape;154;p28"/>
          <p:cNvSpPr txBox="1"/>
          <p:nvPr>
            <p:ph idx="2" type="body"/>
          </p:nvPr>
        </p:nvSpPr>
        <p:spPr>
          <a:xfrm>
            <a:off x="4929050" y="108950"/>
            <a:ext cx="3837000" cy="47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Student:</a:t>
            </a:r>
            <a:endParaRPr b="1"/>
          </a:p>
          <a:p>
            <a:pPr indent="0" lvl="0" marL="0" rtl="0" algn="l">
              <a:spcBef>
                <a:spcPts val="1600"/>
              </a:spcBef>
              <a:spcAft>
                <a:spcPts val="0"/>
              </a:spcAft>
              <a:buNone/>
            </a:pPr>
            <a:r>
              <a:rPr lang="en" sz="1400"/>
              <a:t>C</a:t>
            </a:r>
            <a:r>
              <a:rPr lang="en" sz="1400"/>
              <a:t>reate a folder called module-2</a:t>
            </a:r>
            <a:endParaRPr sz="1400"/>
          </a:p>
          <a:p>
            <a:pPr indent="0" lvl="0" marL="0" rtl="0" algn="l">
              <a:spcBef>
                <a:spcPts val="1600"/>
              </a:spcBef>
              <a:spcAft>
                <a:spcPts val="0"/>
              </a:spcAft>
              <a:buNone/>
            </a:pPr>
            <a:r>
              <a:rPr lang="en" sz="1400"/>
              <a:t>In the module-2 folder</a:t>
            </a:r>
            <a:r>
              <a:rPr lang="en" sz="1400"/>
              <a:t> create Task-2.1.1.html</a:t>
            </a:r>
            <a:endParaRPr sz="1400"/>
          </a:p>
          <a:p>
            <a:pPr indent="0" lvl="0" marL="0" rtl="0" algn="l">
              <a:spcBef>
                <a:spcPts val="1600"/>
              </a:spcBef>
              <a:spcAft>
                <a:spcPts val="0"/>
              </a:spcAft>
              <a:buNone/>
            </a:pPr>
            <a:r>
              <a:rPr b="1" lang="en" sz="1400"/>
              <a:t>Teacher Demo : </a:t>
            </a:r>
            <a:endParaRPr b="1" sz="1400"/>
          </a:p>
          <a:p>
            <a:pPr indent="0" lvl="0" marL="0" rtl="0" algn="l">
              <a:lnSpc>
                <a:spcPct val="120000"/>
              </a:lnSpc>
              <a:spcBef>
                <a:spcPts val="1600"/>
              </a:spcBef>
              <a:spcAft>
                <a:spcPts val="0"/>
              </a:spcAft>
              <a:buNone/>
            </a:pPr>
            <a:r>
              <a:rPr lang="en" sz="1400"/>
              <a:t>Take the content from previous slides</a:t>
            </a:r>
            <a:endParaRPr sz="1400"/>
          </a:p>
          <a:p>
            <a:pPr indent="0" lvl="0" marL="0" rtl="0" algn="l">
              <a:lnSpc>
                <a:spcPct val="120000"/>
              </a:lnSpc>
              <a:spcBef>
                <a:spcPts val="800"/>
              </a:spcBef>
              <a:spcAft>
                <a:spcPts val="0"/>
              </a:spcAft>
              <a:buNone/>
            </a:pPr>
            <a:r>
              <a:rPr lang="en" sz="1400"/>
              <a:t>And add structure to content</a:t>
            </a:r>
            <a:endParaRPr sz="1400"/>
          </a:p>
          <a:p>
            <a:pPr indent="0" lvl="0" marL="0" rtl="0" algn="l">
              <a:spcBef>
                <a:spcPts val="800"/>
              </a:spcBef>
              <a:spcAft>
                <a:spcPts val="0"/>
              </a:spcAft>
              <a:buNone/>
            </a:pPr>
            <a:r>
              <a:rPr b="1" lang="en" sz="1400"/>
              <a:t>Together : </a:t>
            </a:r>
            <a:endParaRPr b="1" sz="1400"/>
          </a:p>
          <a:p>
            <a:pPr indent="0" lvl="0" marL="0" rtl="0" algn="l">
              <a:spcBef>
                <a:spcPts val="1600"/>
              </a:spcBef>
              <a:spcAft>
                <a:spcPts val="0"/>
              </a:spcAft>
              <a:buNone/>
            </a:pPr>
            <a:r>
              <a:rPr lang="en" sz="1400"/>
              <a:t>Commit the change</a:t>
            </a:r>
            <a:endParaRPr sz="1400"/>
          </a:p>
          <a:p>
            <a:pPr indent="0" lvl="0" marL="0" rtl="0" algn="l">
              <a:spcBef>
                <a:spcPts val="1600"/>
              </a:spcBef>
              <a:spcAft>
                <a:spcPts val="1600"/>
              </a:spcAft>
              <a:buNone/>
            </a:pPr>
            <a:r>
              <a:rPr lang="en" sz="1400"/>
              <a:t>Push to remote</a:t>
            </a:r>
            <a:endParaRPr sz="1400"/>
          </a:p>
        </p:txBody>
      </p:sp>
      <p:sp>
        <p:nvSpPr>
          <p:cNvPr id="155" name="Google Shape;155;p28"/>
          <p:cNvSpPr txBox="1"/>
          <p:nvPr>
            <p:ph idx="1" type="subTitle"/>
          </p:nvPr>
        </p:nvSpPr>
        <p:spPr>
          <a:xfrm>
            <a:off x="189300" y="3133525"/>
            <a:ext cx="4045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in repo:</a:t>
            </a:r>
            <a:endParaRPr/>
          </a:p>
          <a:p>
            <a:pPr indent="0" lvl="0" marL="0" rtl="0" algn="ctr">
              <a:spcBef>
                <a:spcPts val="0"/>
              </a:spcBef>
              <a:spcAft>
                <a:spcPts val="0"/>
              </a:spcAft>
              <a:buNone/>
            </a:pPr>
            <a:r>
              <a:rPr b="1" lang="en"/>
              <a:t>LTU-Reboot Digital Coding </a:t>
            </a:r>
            <a:endParaRPr b="1"/>
          </a:p>
          <a:p>
            <a:pPr indent="0" lvl="0" marL="0" rtl="0" algn="ctr">
              <a:spcBef>
                <a:spcPts val="0"/>
              </a:spcBef>
              <a:spcAft>
                <a:spcPts val="0"/>
              </a:spcAft>
              <a:buNone/>
            </a:pPr>
            <a:r>
              <a:t/>
            </a:r>
            <a:endParaRPr>
              <a:solidFill>
                <a:schemeClr val="lt2"/>
              </a:solidFill>
            </a:endParaRPr>
          </a:p>
          <a:p>
            <a:pPr indent="0" lvl="0" marL="0" rtl="0" algn="ctr">
              <a:lnSpc>
                <a:spcPct val="115000"/>
              </a:lnSpc>
              <a:spcBef>
                <a:spcPts val="0"/>
              </a:spcBef>
              <a:spcAft>
                <a:spcPts val="0"/>
              </a:spcAft>
              <a:buNone/>
            </a:pPr>
            <a:r>
              <a:t/>
            </a:r>
            <a:endParaRPr sz="1400"/>
          </a:p>
          <a:p>
            <a:pPr indent="0" lvl="0" marL="0" rtl="0" algn="ctr">
              <a:spcBef>
                <a:spcPts val="16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an html element</a:t>
            </a:r>
            <a:endParaRPr/>
          </a:p>
        </p:txBody>
      </p:sp>
      <p:sp>
        <p:nvSpPr>
          <p:cNvPr id="161" name="Google Shape;161;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oppins"/>
                <a:ea typeface="Poppins"/>
                <a:cs typeface="Poppins"/>
                <a:sym typeface="Poppins"/>
              </a:rPr>
              <a:t>Container Element</a:t>
            </a:r>
            <a:endParaRPr b="1" sz="2400">
              <a:latin typeface="Poppins"/>
              <a:ea typeface="Poppins"/>
              <a:cs typeface="Poppins"/>
              <a:sym typeface="Poppins"/>
            </a:endParaRPr>
          </a:p>
          <a:p>
            <a:pPr indent="0" lvl="0" marL="0" rtl="0" algn="l">
              <a:spcBef>
                <a:spcPts val="1600"/>
              </a:spcBef>
              <a:spcAft>
                <a:spcPts val="0"/>
              </a:spcAft>
              <a:buNone/>
            </a:pPr>
            <a:r>
              <a:rPr lang="en" sz="1800">
                <a:latin typeface="Poppins"/>
                <a:ea typeface="Poppins"/>
                <a:cs typeface="Poppins"/>
                <a:sym typeface="Poppins"/>
              </a:rPr>
              <a:t>An element that can contain other elements or content</a:t>
            </a:r>
            <a:endParaRPr sz="1800">
              <a:latin typeface="Poppins"/>
              <a:ea typeface="Poppins"/>
              <a:cs typeface="Poppins"/>
              <a:sym typeface="Poppins"/>
            </a:endParaRPr>
          </a:p>
          <a:p>
            <a:pPr indent="0" lvl="0" marL="0" rtl="0" algn="l">
              <a:spcBef>
                <a:spcPts val="1600"/>
              </a:spcBef>
              <a:spcAft>
                <a:spcPts val="0"/>
              </a:spcAft>
              <a:buNone/>
            </a:pPr>
            <a:r>
              <a:rPr lang="en" sz="1800">
                <a:latin typeface="Poppins"/>
                <a:ea typeface="Poppins"/>
                <a:cs typeface="Poppins"/>
                <a:sym typeface="Poppins"/>
              </a:rPr>
              <a:t>A paragraph (</a:t>
            </a:r>
            <a:r>
              <a:rPr lang="en" sz="1800">
                <a:latin typeface="Source Code Pro"/>
                <a:ea typeface="Source Code Pro"/>
                <a:cs typeface="Source Code Pro"/>
                <a:sym typeface="Source Code Pro"/>
              </a:rPr>
              <a:t>&lt;</a:t>
            </a:r>
            <a:r>
              <a:rPr lang="en" sz="1800">
                <a:solidFill>
                  <a:schemeClr val="accent4"/>
                </a:solidFill>
                <a:latin typeface="Source Code Pro"/>
                <a:ea typeface="Source Code Pro"/>
                <a:cs typeface="Source Code Pro"/>
                <a:sym typeface="Source Code Pro"/>
              </a:rPr>
              <a:t>p</a:t>
            </a:r>
            <a:r>
              <a:rPr lang="en" sz="1800">
                <a:latin typeface="Source Code Pro"/>
                <a:ea typeface="Source Code Pro"/>
                <a:cs typeface="Source Code Pro"/>
                <a:sym typeface="Source Code Pro"/>
              </a:rPr>
              <a:t>&gt;</a:t>
            </a:r>
            <a:r>
              <a:rPr lang="en" sz="1800">
                <a:latin typeface="Poppins"/>
                <a:ea typeface="Poppins"/>
                <a:cs typeface="Poppins"/>
                <a:sym typeface="Poppins"/>
              </a:rPr>
              <a:t>) contains text</a:t>
            </a:r>
            <a:endParaRPr sz="1800">
              <a:latin typeface="Poppins"/>
              <a:ea typeface="Poppins"/>
              <a:cs typeface="Poppins"/>
              <a:sym typeface="Poppins"/>
            </a:endParaRPr>
          </a:p>
          <a:p>
            <a:pPr indent="0" lvl="0" marL="0" rtl="0" algn="l">
              <a:spcBef>
                <a:spcPts val="1600"/>
              </a:spcBef>
              <a:spcAft>
                <a:spcPts val="0"/>
              </a:spcAft>
              <a:buNone/>
            </a:pPr>
            <a:r>
              <a:t/>
            </a:r>
            <a:endParaRPr sz="1800">
              <a:latin typeface="Poppins"/>
              <a:ea typeface="Poppins"/>
              <a:cs typeface="Poppins"/>
              <a:sym typeface="Poppins"/>
            </a:endParaRPr>
          </a:p>
          <a:p>
            <a:pPr indent="0" lvl="0" marL="0" rtl="0" algn="l">
              <a:spcBef>
                <a:spcPts val="1600"/>
              </a:spcBef>
              <a:spcAft>
                <a:spcPts val="1600"/>
              </a:spcAft>
              <a:buNone/>
            </a:pPr>
            <a:r>
              <a:t/>
            </a:r>
            <a:endParaRPr sz="1800">
              <a:latin typeface="Poppins"/>
              <a:ea typeface="Poppins"/>
              <a:cs typeface="Poppins"/>
              <a:sym typeface="Poppins"/>
            </a:endParaRPr>
          </a:p>
        </p:txBody>
      </p:sp>
      <p:sp>
        <p:nvSpPr>
          <p:cNvPr id="162" name="Google Shape;162;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oppins"/>
                <a:ea typeface="Poppins"/>
                <a:cs typeface="Poppins"/>
                <a:sym typeface="Poppins"/>
              </a:rPr>
              <a:t>Stand Alone Element</a:t>
            </a:r>
            <a:endParaRPr b="1" sz="2400">
              <a:latin typeface="Poppins"/>
              <a:ea typeface="Poppins"/>
              <a:cs typeface="Poppins"/>
              <a:sym typeface="Poppins"/>
            </a:endParaRPr>
          </a:p>
          <a:p>
            <a:pPr indent="0" lvl="0" marL="0" rtl="0" algn="l">
              <a:spcBef>
                <a:spcPts val="1600"/>
              </a:spcBef>
              <a:spcAft>
                <a:spcPts val="0"/>
              </a:spcAft>
              <a:buNone/>
            </a:pPr>
            <a:r>
              <a:rPr lang="en" sz="1800">
                <a:latin typeface="Poppins"/>
                <a:ea typeface="Poppins"/>
                <a:cs typeface="Poppins"/>
                <a:sym typeface="Poppins"/>
              </a:rPr>
              <a:t>An element that cannot contain anything else</a:t>
            </a:r>
            <a:endParaRPr sz="1800">
              <a:latin typeface="Poppins"/>
              <a:ea typeface="Poppins"/>
              <a:cs typeface="Poppins"/>
              <a:sym typeface="Poppins"/>
            </a:endParaRPr>
          </a:p>
          <a:p>
            <a:pPr indent="0" lvl="0" marL="0" rtl="0" algn="l">
              <a:spcBef>
                <a:spcPts val="1600"/>
              </a:spcBef>
              <a:spcAft>
                <a:spcPts val="0"/>
              </a:spcAft>
              <a:buNone/>
            </a:pPr>
            <a:r>
              <a:rPr lang="en" sz="1800">
                <a:latin typeface="Source Code Pro"/>
                <a:ea typeface="Source Code Pro"/>
                <a:cs typeface="Source Code Pro"/>
                <a:sym typeface="Source Code Pro"/>
              </a:rPr>
              <a:t>&lt;</a:t>
            </a:r>
            <a:r>
              <a:rPr lang="en" sz="1800">
                <a:solidFill>
                  <a:schemeClr val="accent4"/>
                </a:solidFill>
                <a:latin typeface="Source Code Pro"/>
                <a:ea typeface="Source Code Pro"/>
                <a:cs typeface="Source Code Pro"/>
                <a:sym typeface="Source Code Pro"/>
              </a:rPr>
              <a:t>br </a:t>
            </a:r>
            <a:r>
              <a:rPr lang="en" sz="1800">
                <a:latin typeface="Source Code Pro"/>
                <a:ea typeface="Source Code Pro"/>
                <a:cs typeface="Source Code Pro"/>
                <a:sym typeface="Source Code Pro"/>
              </a:rPr>
              <a:t>/&gt;</a:t>
            </a:r>
            <a:endParaRPr sz="1800">
              <a:latin typeface="Source Code Pro"/>
              <a:ea typeface="Source Code Pro"/>
              <a:cs typeface="Source Code Pro"/>
              <a:sym typeface="Source Code Pro"/>
            </a:endParaRPr>
          </a:p>
          <a:p>
            <a:pPr indent="0" lvl="0" marL="0" rtl="0" algn="l">
              <a:spcBef>
                <a:spcPts val="1600"/>
              </a:spcBef>
              <a:spcAft>
                <a:spcPts val="1600"/>
              </a:spcAft>
              <a:buNone/>
            </a:pPr>
            <a:r>
              <a:rPr lang="en" sz="1800">
                <a:latin typeface="Source Code Pro"/>
                <a:ea typeface="Source Code Pro"/>
                <a:cs typeface="Source Code Pro"/>
                <a:sym typeface="Source Code Pro"/>
              </a:rPr>
              <a:t>&lt;</a:t>
            </a:r>
            <a:r>
              <a:rPr lang="en" sz="1800">
                <a:solidFill>
                  <a:schemeClr val="accent4"/>
                </a:solidFill>
                <a:latin typeface="Source Code Pro"/>
                <a:ea typeface="Source Code Pro"/>
                <a:cs typeface="Source Code Pro"/>
                <a:sym typeface="Source Code Pro"/>
              </a:rPr>
              <a:t>img </a:t>
            </a:r>
            <a:r>
              <a:rPr lang="en" sz="1800">
                <a:latin typeface="Source Code Pro"/>
                <a:ea typeface="Source Code Pro"/>
                <a:cs typeface="Source Code Pro"/>
                <a:sym typeface="Source Code Pro"/>
              </a:rPr>
              <a:t>/&gt;</a:t>
            </a:r>
            <a:endParaRPr sz="18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an html element</a:t>
            </a:r>
            <a:endParaRPr/>
          </a:p>
        </p:txBody>
      </p:sp>
      <p:sp>
        <p:nvSpPr>
          <p:cNvPr id="168" name="Google Shape;168;p30"/>
          <p:cNvSpPr txBox="1"/>
          <p:nvPr/>
        </p:nvSpPr>
        <p:spPr>
          <a:xfrm>
            <a:off x="530700" y="1198825"/>
            <a:ext cx="8082600" cy="3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53555C"/>
                </a:solidFill>
                <a:highlight>
                  <a:srgbClr val="FFFFFF"/>
                </a:highlight>
                <a:latin typeface="Poppins"/>
                <a:ea typeface="Poppins"/>
                <a:cs typeface="Poppins"/>
                <a:sym typeface="Poppins"/>
              </a:rPr>
              <a:t>Attribute</a:t>
            </a:r>
            <a:endParaRPr b="1" sz="24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Provides additional information about the HTML element</a:t>
            </a:r>
            <a:endParaRPr sz="18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Class, ID, language, style, identity, source</a:t>
            </a:r>
            <a:endParaRPr sz="18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Placed inside an opening tag, before the right angle bracket.</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rPr b="1" lang="en" sz="2400">
                <a:solidFill>
                  <a:srgbClr val="53555C"/>
                </a:solidFill>
                <a:highlight>
                  <a:srgbClr val="FFFFFF"/>
                </a:highlight>
                <a:latin typeface="Poppins"/>
                <a:ea typeface="Poppins"/>
                <a:cs typeface="Poppins"/>
                <a:sym typeface="Poppins"/>
              </a:rPr>
              <a:t>Value</a:t>
            </a:r>
            <a:endParaRPr b="1" sz="24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Value is the value assigned to a given attribute.</a:t>
            </a:r>
            <a:endParaRPr sz="1800">
              <a:solidFill>
                <a:srgbClr val="53555C"/>
              </a:solidFill>
              <a:highlight>
                <a:srgbClr val="FFFFFF"/>
              </a:highlight>
              <a:latin typeface="Poppins"/>
              <a:ea typeface="Poppins"/>
              <a:cs typeface="Poppins"/>
              <a:sym typeface="Poppins"/>
            </a:endParaRPr>
          </a:p>
          <a:p>
            <a:pPr indent="-342900" lvl="0" marL="4572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Values must be contained inside quotation marks.</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rPr lang="en" sz="1600">
                <a:solidFill>
                  <a:srgbClr val="53555C"/>
                </a:solidFill>
                <a:highlight>
                  <a:srgbClr val="FFFFFF"/>
                </a:highlight>
                <a:latin typeface="Source Code Pro"/>
                <a:ea typeface="Source Code Pro"/>
                <a:cs typeface="Source Code Pro"/>
                <a:sym typeface="Source Code Pro"/>
              </a:rPr>
              <a:t>&lt;</a:t>
            </a:r>
            <a:r>
              <a:rPr lang="en" sz="1600">
                <a:solidFill>
                  <a:schemeClr val="accent4"/>
                </a:solidFill>
                <a:highlight>
                  <a:srgbClr val="FFFFFF"/>
                </a:highlight>
                <a:latin typeface="Source Code Pro"/>
                <a:ea typeface="Source Code Pro"/>
                <a:cs typeface="Source Code Pro"/>
                <a:sym typeface="Source Code Pro"/>
              </a:rPr>
              <a:t>div</a:t>
            </a:r>
            <a:r>
              <a:rPr lang="en" sz="1600">
                <a:solidFill>
                  <a:srgbClr val="53555C"/>
                </a:solidFill>
                <a:highlight>
                  <a:srgbClr val="FFFFFF"/>
                </a:highlight>
                <a:latin typeface="Source Code Pro"/>
                <a:ea typeface="Source Code Pro"/>
                <a:cs typeface="Source Code Pro"/>
                <a:sym typeface="Source Code Pro"/>
              </a:rPr>
              <a:t> id="copyright"&gt;© LTU logo 2020&lt;/</a:t>
            </a:r>
            <a:r>
              <a:rPr lang="en" sz="1600">
                <a:solidFill>
                  <a:schemeClr val="accent4"/>
                </a:solidFill>
                <a:highlight>
                  <a:srgbClr val="FFFFFF"/>
                </a:highlight>
                <a:latin typeface="Source Code Pro"/>
                <a:ea typeface="Source Code Pro"/>
                <a:cs typeface="Source Code Pro"/>
                <a:sym typeface="Source Code Pro"/>
              </a:rPr>
              <a:t>div</a:t>
            </a:r>
            <a:r>
              <a:rPr lang="en" sz="1600">
                <a:solidFill>
                  <a:srgbClr val="53555C"/>
                </a:solidFill>
                <a:highlight>
                  <a:srgbClr val="FFFFFF"/>
                </a:highlight>
                <a:latin typeface="Source Code Pro"/>
                <a:ea typeface="Source Code Pro"/>
                <a:cs typeface="Source Code Pro"/>
                <a:sym typeface="Source Code Pro"/>
              </a:rPr>
              <a:t>&gt;</a:t>
            </a:r>
            <a:endParaRPr sz="1600">
              <a:solidFill>
                <a:srgbClr val="53555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53555C"/>
                </a:solidFill>
                <a:highlight>
                  <a:srgbClr val="FFFFFF"/>
                </a:highlight>
                <a:latin typeface="Source Code Pro"/>
                <a:ea typeface="Source Code Pro"/>
                <a:cs typeface="Source Code Pro"/>
                <a:sym typeface="Source Code Pro"/>
              </a:rPr>
              <a:t>&lt;</a:t>
            </a:r>
            <a:r>
              <a:rPr lang="en" sz="1600">
                <a:solidFill>
                  <a:schemeClr val="accent4"/>
                </a:solidFill>
                <a:highlight>
                  <a:srgbClr val="FFFFFF"/>
                </a:highlight>
                <a:latin typeface="Source Code Pro"/>
                <a:ea typeface="Source Code Pro"/>
                <a:cs typeface="Source Code Pro"/>
                <a:sym typeface="Source Code Pro"/>
              </a:rPr>
              <a:t>img</a:t>
            </a:r>
            <a:r>
              <a:rPr lang="en" sz="1600">
                <a:solidFill>
                  <a:srgbClr val="53555C"/>
                </a:solidFill>
                <a:highlight>
                  <a:srgbClr val="FFFFFF"/>
                </a:highlight>
                <a:latin typeface="Source Code Pro"/>
                <a:ea typeface="Source Code Pro"/>
                <a:cs typeface="Source Code Pro"/>
                <a:sym typeface="Source Code Pro"/>
              </a:rPr>
              <a:t> src="my_picture.jpg" /&gt;</a:t>
            </a:r>
            <a:endParaRPr sz="1600">
              <a:solidFill>
                <a:srgbClr val="53555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53555C"/>
                </a:solidFill>
                <a:highlight>
                  <a:srgbClr val="FFFFFF"/>
                </a:highlight>
                <a:latin typeface="Source Code Pro"/>
                <a:ea typeface="Source Code Pro"/>
                <a:cs typeface="Source Code Pro"/>
                <a:sym typeface="Source Code Pro"/>
              </a:rPr>
              <a:t>&lt;</a:t>
            </a:r>
            <a:r>
              <a:rPr lang="en" sz="1600">
                <a:solidFill>
                  <a:schemeClr val="accent4"/>
                </a:solidFill>
                <a:highlight>
                  <a:srgbClr val="FFFFFF"/>
                </a:highlight>
                <a:latin typeface="Source Code Pro"/>
                <a:ea typeface="Source Code Pro"/>
                <a:cs typeface="Source Code Pro"/>
                <a:sym typeface="Source Code Pro"/>
              </a:rPr>
              <a:t>a</a:t>
            </a:r>
            <a:r>
              <a:rPr lang="en" sz="1600">
                <a:solidFill>
                  <a:srgbClr val="53555C"/>
                </a:solidFill>
                <a:highlight>
                  <a:srgbClr val="FFFFFF"/>
                </a:highlight>
                <a:latin typeface="Source Code Pro"/>
                <a:ea typeface="Source Code Pro"/>
                <a:cs typeface="Source Code Pro"/>
                <a:sym typeface="Source Code Pro"/>
              </a:rPr>
              <a:t> href="</a:t>
            </a:r>
            <a:r>
              <a:rPr lang="en" sz="1600" u="sng">
                <a:solidFill>
                  <a:schemeClr val="hlink"/>
                </a:solidFill>
                <a:latin typeface="Source Code Pro"/>
                <a:ea typeface="Source Code Pro"/>
                <a:cs typeface="Source Code Pro"/>
                <a:sym typeface="Source Code Pro"/>
                <a:hlinkClick r:id="rId3"/>
              </a:rPr>
              <a:t>https://www.leedstrinity.ac.uk/</a:t>
            </a:r>
            <a:r>
              <a:rPr lang="en" sz="1600">
                <a:solidFill>
                  <a:srgbClr val="53555C"/>
                </a:solidFill>
                <a:highlight>
                  <a:srgbClr val="FFFFFF"/>
                </a:highlight>
                <a:latin typeface="Source Code Pro"/>
                <a:ea typeface="Source Code Pro"/>
                <a:cs typeface="Source Code Pro"/>
                <a:sym typeface="Source Code Pro"/>
              </a:rPr>
              <a:t>"&gt;Leeds Trinity Uni&lt;/</a:t>
            </a:r>
            <a:r>
              <a:rPr lang="en" sz="1600">
                <a:solidFill>
                  <a:schemeClr val="accent4"/>
                </a:solidFill>
                <a:highlight>
                  <a:srgbClr val="FFFFFF"/>
                </a:highlight>
                <a:latin typeface="Source Code Pro"/>
                <a:ea typeface="Source Code Pro"/>
                <a:cs typeface="Source Code Pro"/>
                <a:sym typeface="Source Code Pro"/>
              </a:rPr>
              <a:t>a</a:t>
            </a:r>
            <a:r>
              <a:rPr lang="en" sz="1600">
                <a:solidFill>
                  <a:srgbClr val="53555C"/>
                </a:solidFill>
                <a:highlight>
                  <a:srgbClr val="FFFFFF"/>
                </a:highlight>
                <a:latin typeface="Source Code Pro"/>
                <a:ea typeface="Source Code Pro"/>
                <a:cs typeface="Source Code Pro"/>
                <a:sym typeface="Source Code Pro"/>
              </a:rPr>
              <a:t>&gt;</a:t>
            </a:r>
            <a:endParaRPr sz="1600">
              <a:solidFill>
                <a:srgbClr val="53555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800">
              <a:solidFill>
                <a:srgbClr val="53555C"/>
              </a:solidFill>
              <a:highlight>
                <a:srgbClr val="FFFFFF"/>
              </a:highlight>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Doctype</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The first thing on an HTML page is the doctype, which tells the browser which version of the markup language the page is using.</a:t>
            </a:r>
            <a:endParaRPr>
              <a:latin typeface="Poppins"/>
              <a:ea typeface="Poppins"/>
              <a:cs typeface="Poppins"/>
              <a:sym typeface="Poppins"/>
            </a:endParaRPr>
          </a:p>
          <a:p>
            <a:pPr indent="0" lvl="0" marL="0" rtl="0" algn="l">
              <a:spcBef>
                <a:spcPts val="1600"/>
              </a:spcBef>
              <a:spcAft>
                <a:spcPts val="0"/>
              </a:spcAft>
              <a:buNone/>
            </a:pPr>
            <a:r>
              <a:rPr b="1" lang="en">
                <a:latin typeface="Source Code Pro"/>
                <a:ea typeface="Source Code Pro"/>
                <a:cs typeface="Source Code Pro"/>
                <a:sym typeface="Source Code Pro"/>
              </a:rPr>
              <a:t>&lt;!DOCTYPE HTML PUBLIC "-//W3C//DTD HTML</a:t>
            </a:r>
            <a:endParaRPr b="1">
              <a:latin typeface="Source Code Pro"/>
              <a:ea typeface="Source Code Pro"/>
              <a:cs typeface="Source Code Pro"/>
              <a:sym typeface="Source Code Pro"/>
            </a:endParaRPr>
          </a:p>
          <a:p>
            <a:pPr indent="0" lvl="0" marL="0" rtl="0" algn="l">
              <a:spcBef>
                <a:spcPts val="1600"/>
              </a:spcBef>
              <a:spcAft>
                <a:spcPts val="0"/>
              </a:spcAft>
              <a:buNone/>
            </a:pPr>
            <a:r>
              <a:rPr b="1" lang="en">
                <a:latin typeface="Source Code Pro"/>
                <a:ea typeface="Source Code Pro"/>
                <a:cs typeface="Source Code Pro"/>
                <a:sym typeface="Source Code Pro"/>
              </a:rPr>
              <a:t>4.01 Transitional//EN" "http://</a:t>
            </a:r>
            <a:endParaRPr b="1">
              <a:latin typeface="Source Code Pro"/>
              <a:ea typeface="Source Code Pro"/>
              <a:cs typeface="Source Code Pro"/>
              <a:sym typeface="Source Code Pro"/>
            </a:endParaRPr>
          </a:p>
          <a:p>
            <a:pPr indent="0" lvl="0" marL="0" rtl="0" algn="l">
              <a:spcBef>
                <a:spcPts val="1600"/>
              </a:spcBef>
              <a:spcAft>
                <a:spcPts val="0"/>
              </a:spcAft>
              <a:buNone/>
            </a:pPr>
            <a:r>
              <a:rPr b="1" lang="en">
                <a:latin typeface="Source Code Pro"/>
                <a:ea typeface="Source Code Pro"/>
                <a:cs typeface="Source Code Pro"/>
                <a:sym typeface="Source Code Pro"/>
              </a:rPr>
              <a:t>www.w3.org/TR/html4/loose.dtd"&gt;</a:t>
            </a:r>
            <a:endParaRPr b="1">
              <a:latin typeface="Source Code Pro"/>
              <a:ea typeface="Source Code Pro"/>
              <a:cs typeface="Source Code Pro"/>
              <a:sym typeface="Source Code Pro"/>
            </a:endParaRPr>
          </a:p>
          <a:p>
            <a:pPr indent="0" lvl="0" marL="0" rtl="0" algn="l">
              <a:spcBef>
                <a:spcPts val="1600"/>
              </a:spcBef>
              <a:spcAft>
                <a:spcPts val="0"/>
              </a:spcAft>
              <a:buNone/>
            </a:pPr>
            <a:r>
              <a:rPr b="1" lang="en">
                <a:latin typeface="Source Code Pro"/>
                <a:ea typeface="Source Code Pro"/>
                <a:cs typeface="Source Code Pro"/>
                <a:sym typeface="Source Code Pro"/>
              </a:rPr>
              <a:t>&lt;!DOCTYPE html&gt;</a:t>
            </a:r>
            <a:endParaRPr b="1">
              <a:latin typeface="Source Code Pro"/>
              <a:ea typeface="Source Code Pro"/>
              <a:cs typeface="Source Code Pro"/>
              <a:sym typeface="Source Code Pro"/>
            </a:endParaRPr>
          </a:p>
          <a:p>
            <a:pPr indent="0" lvl="0" marL="0" rtl="0" algn="l">
              <a:spcBef>
                <a:spcPts val="1600"/>
              </a:spcBef>
              <a:spcAft>
                <a:spcPts val="0"/>
              </a:spcAft>
              <a:buNone/>
            </a:pPr>
            <a:r>
              <a:t/>
            </a:r>
            <a:endParaRPr/>
          </a:p>
          <a:p>
            <a:pPr indent="0" lvl="0" marL="0" rtl="0" algn="r">
              <a:spcBef>
                <a:spcPts val="1600"/>
              </a:spcBef>
              <a:spcAft>
                <a:spcPts val="0"/>
              </a:spcAft>
              <a:buNone/>
            </a:pPr>
            <a:r>
              <a:rPr lang="en" sz="1300">
                <a:latin typeface="Poppins"/>
                <a:ea typeface="Poppins"/>
                <a:cs typeface="Poppins"/>
                <a:sym typeface="Poppins"/>
              </a:rPr>
              <a:t>* The doctype is case-insensitive. DOCtype, doctype, DocType and DoCtYpe are all valid.</a:t>
            </a:r>
            <a:endParaRPr sz="1300">
              <a:latin typeface="Poppins"/>
              <a:ea typeface="Poppins"/>
              <a:cs typeface="Poppins"/>
              <a:sym typeface="Poppins"/>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Tag</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After &lt;doctype&gt;, the page content must be contained between &lt;html&gt; tags.</a:t>
            </a:r>
            <a:endParaRPr>
              <a:latin typeface="Poppins"/>
              <a:ea typeface="Poppins"/>
              <a:cs typeface="Poppins"/>
              <a:sym typeface="Poppins"/>
            </a:endParaRPr>
          </a:p>
          <a:p>
            <a:pPr indent="0" lvl="0" marL="0" rtl="0" algn="l">
              <a:spcBef>
                <a:spcPts val="1600"/>
              </a:spcBef>
              <a:spcAft>
                <a:spcPts val="0"/>
              </a:spcAft>
              <a:buNone/>
            </a:pPr>
            <a:r>
              <a:rPr b="1" lang="en" sz="2100">
                <a:latin typeface="Source Code Pro"/>
                <a:ea typeface="Source Code Pro"/>
                <a:cs typeface="Source Code Pro"/>
                <a:sym typeface="Source Code Pro"/>
              </a:rPr>
              <a:t>&lt;!DOCTYPE html&gt;</a:t>
            </a:r>
            <a:endParaRPr b="1" sz="2100">
              <a:latin typeface="Source Code Pro"/>
              <a:ea typeface="Source Code Pro"/>
              <a:cs typeface="Source Code Pro"/>
              <a:sym typeface="Source Code Pro"/>
            </a:endParaRPr>
          </a:p>
          <a:p>
            <a:pPr indent="0" lvl="0" marL="0" rtl="0" algn="l">
              <a:spcBef>
                <a:spcPts val="1600"/>
              </a:spcBef>
              <a:spcAft>
                <a:spcPts val="0"/>
              </a:spcAft>
              <a:buNone/>
            </a:pPr>
            <a:r>
              <a:rPr b="1" lang="en" sz="2100">
                <a:latin typeface="Source Code Pro"/>
                <a:ea typeface="Source Code Pro"/>
                <a:cs typeface="Source Code Pro"/>
                <a:sym typeface="Source Code Pro"/>
              </a:rPr>
              <a:t>&lt;html&gt;</a:t>
            </a:r>
            <a:endParaRPr b="1" sz="2100">
              <a:latin typeface="Source Code Pro"/>
              <a:ea typeface="Source Code Pro"/>
              <a:cs typeface="Source Code Pro"/>
              <a:sym typeface="Source Code Pro"/>
            </a:endParaRPr>
          </a:p>
          <a:p>
            <a:pPr indent="0" lvl="0" marL="0" rtl="0" algn="l">
              <a:spcBef>
                <a:spcPts val="1600"/>
              </a:spcBef>
              <a:spcAft>
                <a:spcPts val="0"/>
              </a:spcAft>
              <a:buNone/>
            </a:pPr>
            <a:r>
              <a:t/>
            </a:r>
            <a:endParaRPr b="1" sz="2100">
              <a:latin typeface="Source Code Pro"/>
              <a:ea typeface="Source Code Pro"/>
              <a:cs typeface="Source Code Pro"/>
              <a:sym typeface="Source Code Pro"/>
            </a:endParaRPr>
          </a:p>
          <a:p>
            <a:pPr indent="0" lvl="0" marL="0" rtl="0" algn="l">
              <a:spcBef>
                <a:spcPts val="1600"/>
              </a:spcBef>
              <a:spcAft>
                <a:spcPts val="0"/>
              </a:spcAft>
              <a:buNone/>
            </a:pPr>
            <a:r>
              <a:rPr b="1" lang="en" sz="2100">
                <a:latin typeface="Source Code Pro"/>
                <a:ea typeface="Source Code Pro"/>
                <a:cs typeface="Source Code Pro"/>
                <a:sym typeface="Source Code Pro"/>
              </a:rPr>
              <a:t>&lt;/html&gt;</a:t>
            </a:r>
            <a:endParaRPr b="1" sz="2100">
              <a:latin typeface="Source Code Pro"/>
              <a:ea typeface="Source Code Pro"/>
              <a:cs typeface="Source Code Pro"/>
              <a:sym typeface="Source Code Pro"/>
            </a:endParaRPr>
          </a:p>
          <a:p>
            <a:pPr indent="0" lvl="0" marL="0" rtl="0" algn="l">
              <a:spcBef>
                <a:spcPts val="1600"/>
              </a:spcBef>
              <a:spcAft>
                <a:spcPts val="1600"/>
              </a:spcAft>
              <a:buNone/>
            </a:pPr>
            <a:r>
              <a:t/>
            </a:r>
            <a:endParaRPr>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HTML?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 and Body Tags</a:t>
            </a:r>
            <a:endParaRPr/>
          </a:p>
        </p:txBody>
      </p:sp>
      <p:sp>
        <p:nvSpPr>
          <p:cNvPr id="186" name="Google Shape;186;p33"/>
          <p:cNvSpPr txBox="1"/>
          <p:nvPr>
            <p:ph idx="2" type="body"/>
          </p:nvPr>
        </p:nvSpPr>
        <p:spPr>
          <a:xfrm>
            <a:off x="2014550" y="1152475"/>
            <a:ext cx="654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C82829"/>
                </a:solidFill>
                <a:latin typeface="Source Code Pro"/>
                <a:ea typeface="Source Code Pro"/>
                <a:cs typeface="Source Code Pro"/>
                <a:sym typeface="Source Code Pro"/>
              </a:rPr>
              <a:t>&lt;!DOCTYPE html&gt;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C82829"/>
                </a:solidFill>
                <a:latin typeface="Source Code Pro"/>
                <a:ea typeface="Source Code Pro"/>
                <a:cs typeface="Source Code Pro"/>
                <a:sym typeface="Source Code Pro"/>
              </a:rPr>
              <a:t>&lt;html&gt;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4D4D4C"/>
                </a:solidFill>
                <a:highlight>
                  <a:srgbClr val="FFFFFF"/>
                </a:highlight>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&lt;head&gt;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4D4D4C"/>
                </a:solidFill>
                <a:highlight>
                  <a:srgbClr val="FFFFFF"/>
                </a:highlight>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&lt;title&gt;</a:t>
            </a:r>
            <a:r>
              <a:rPr lang="en" sz="1300">
                <a:solidFill>
                  <a:srgbClr val="4D4D4C"/>
                </a:solidFill>
                <a:highlight>
                  <a:srgbClr val="FFFFFF"/>
                </a:highlight>
                <a:latin typeface="Source Code Pro"/>
                <a:ea typeface="Source Code Pro"/>
                <a:cs typeface="Source Code Pro"/>
                <a:sym typeface="Source Code Pro"/>
              </a:rPr>
              <a:t>Title of the page </a:t>
            </a:r>
            <a:r>
              <a:rPr lang="en" sz="1300">
                <a:solidFill>
                  <a:srgbClr val="C82829"/>
                </a:solidFill>
                <a:latin typeface="Source Code Pro"/>
                <a:ea typeface="Source Code Pro"/>
                <a:cs typeface="Source Code Pro"/>
                <a:sym typeface="Source Code Pro"/>
              </a:rPr>
              <a:t>&lt;/title&gt;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4D4D4C"/>
                </a:solidFill>
                <a:highlight>
                  <a:srgbClr val="FFFFFF"/>
                </a:highlight>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&lt;/head&gt;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4D4D4C"/>
                </a:solidFill>
                <a:highlight>
                  <a:srgbClr val="FFFFFF"/>
                </a:highlight>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&lt;body&gt;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4D4D4C"/>
                </a:solidFill>
                <a:highlight>
                  <a:srgbClr val="FFFFFF"/>
                </a:highlight>
                <a:latin typeface="Source Code Pro"/>
                <a:ea typeface="Source Code Pro"/>
                <a:cs typeface="Source Code Pro"/>
                <a:sym typeface="Source Code Pro"/>
              </a:rPr>
              <a:t>    The page content here.</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300">
                <a:solidFill>
                  <a:srgbClr val="4D4D4C"/>
                </a:solidFill>
                <a:highlight>
                  <a:srgbClr val="FFFFFF"/>
                </a:highlight>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&lt;/body&gt;</a:t>
            </a:r>
            <a:endParaRPr sz="1300">
              <a:solidFill>
                <a:srgbClr val="4D4D4C"/>
              </a:solidFill>
              <a:highlight>
                <a:srgbClr val="FFFFFF"/>
              </a:highlight>
              <a:latin typeface="Source Code Pro"/>
              <a:ea typeface="Source Code Pro"/>
              <a:cs typeface="Source Code Pro"/>
              <a:sym typeface="Source Code Pro"/>
            </a:endParaRPr>
          </a:p>
          <a:p>
            <a:pPr indent="0" lvl="0" marL="0" rtl="0" algn="l">
              <a:spcBef>
                <a:spcPts val="1600"/>
              </a:spcBef>
              <a:spcAft>
                <a:spcPts val="1600"/>
              </a:spcAft>
              <a:buNone/>
            </a:pPr>
            <a:r>
              <a:rPr lang="en" sz="1300">
                <a:solidFill>
                  <a:srgbClr val="C82829"/>
                </a:solidFill>
                <a:latin typeface="Source Code Pro"/>
                <a:ea typeface="Source Code Pro"/>
                <a:cs typeface="Source Code Pro"/>
                <a:sym typeface="Source Code Pro"/>
              </a:rPr>
              <a:t>&lt;/html&gt;</a:t>
            </a:r>
            <a:endParaRPr sz="22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265500" y="5373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2.1.2</a:t>
            </a:r>
            <a:endParaRPr/>
          </a:p>
        </p:txBody>
      </p:sp>
      <p:sp>
        <p:nvSpPr>
          <p:cNvPr id="192" name="Google Shape;192;p34"/>
          <p:cNvSpPr txBox="1"/>
          <p:nvPr>
            <p:ph idx="1" type="subTitle"/>
          </p:nvPr>
        </p:nvSpPr>
        <p:spPr>
          <a:xfrm>
            <a:off x="265500" y="21429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1 - Assisted Task</a:t>
            </a:r>
            <a:endParaRPr/>
          </a:p>
        </p:txBody>
      </p:sp>
      <p:sp>
        <p:nvSpPr>
          <p:cNvPr id="193" name="Google Shape;193;p34"/>
          <p:cNvSpPr txBox="1"/>
          <p:nvPr>
            <p:ph idx="2" type="body"/>
          </p:nvPr>
        </p:nvSpPr>
        <p:spPr>
          <a:xfrm>
            <a:off x="4929050" y="108950"/>
            <a:ext cx="3837000" cy="47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Student:  </a:t>
            </a:r>
            <a:endParaRPr b="1"/>
          </a:p>
          <a:p>
            <a:pPr indent="0" lvl="0" marL="0" rtl="0" algn="l">
              <a:spcBef>
                <a:spcPts val="1600"/>
              </a:spcBef>
              <a:spcAft>
                <a:spcPts val="0"/>
              </a:spcAft>
              <a:buNone/>
            </a:pPr>
            <a:r>
              <a:rPr lang="en" sz="1600"/>
              <a:t>In Module-2 : </a:t>
            </a:r>
            <a:r>
              <a:rPr lang="en" sz="1600"/>
              <a:t>create Task-2.1.2.html</a:t>
            </a:r>
            <a:endParaRPr sz="1600"/>
          </a:p>
          <a:p>
            <a:pPr indent="0" lvl="0" marL="0" rtl="0" algn="l">
              <a:spcBef>
                <a:spcPts val="1600"/>
              </a:spcBef>
              <a:spcAft>
                <a:spcPts val="0"/>
              </a:spcAft>
              <a:buNone/>
            </a:pPr>
            <a:r>
              <a:rPr b="1" lang="en"/>
              <a:t>Teacher Demo : </a:t>
            </a:r>
            <a:endParaRPr b="1"/>
          </a:p>
          <a:p>
            <a:pPr indent="0" lvl="0" marL="0" rtl="0" algn="l">
              <a:lnSpc>
                <a:spcPct val="120000"/>
              </a:lnSpc>
              <a:spcBef>
                <a:spcPts val="1600"/>
              </a:spcBef>
              <a:spcAft>
                <a:spcPts val="0"/>
              </a:spcAft>
              <a:buNone/>
            </a:pPr>
            <a:r>
              <a:rPr lang="en" sz="1600"/>
              <a:t>Let's get our web page set up with a doctype, head, title and body.</a:t>
            </a:r>
            <a:endParaRPr sz="1600"/>
          </a:p>
          <a:p>
            <a:pPr indent="0" lvl="0" marL="0" rtl="0" algn="l">
              <a:lnSpc>
                <a:spcPct val="120000"/>
              </a:lnSpc>
              <a:spcBef>
                <a:spcPts val="800"/>
              </a:spcBef>
              <a:spcAft>
                <a:spcPts val="0"/>
              </a:spcAft>
              <a:buNone/>
            </a:pPr>
            <a:r>
              <a:rPr lang="en" sz="1600"/>
              <a:t>Add text from task 2.1.1.html</a:t>
            </a:r>
            <a:endParaRPr sz="1600"/>
          </a:p>
          <a:p>
            <a:pPr indent="0" lvl="0" marL="0" rtl="0" algn="l">
              <a:spcBef>
                <a:spcPts val="800"/>
              </a:spcBef>
              <a:spcAft>
                <a:spcPts val="0"/>
              </a:spcAft>
              <a:buNone/>
            </a:pPr>
            <a:r>
              <a:rPr b="1" lang="en"/>
              <a:t>Together : </a:t>
            </a:r>
            <a:endParaRPr b="1"/>
          </a:p>
          <a:p>
            <a:pPr indent="0" lvl="0" marL="0" rtl="0" algn="l">
              <a:spcBef>
                <a:spcPts val="1600"/>
              </a:spcBef>
              <a:spcAft>
                <a:spcPts val="0"/>
              </a:spcAft>
              <a:buNone/>
            </a:pPr>
            <a:r>
              <a:rPr lang="en" sz="1600"/>
              <a:t>Commit the change</a:t>
            </a:r>
            <a:endParaRPr sz="1600"/>
          </a:p>
          <a:p>
            <a:pPr indent="0" lvl="0" marL="0" rtl="0" algn="l">
              <a:spcBef>
                <a:spcPts val="1600"/>
              </a:spcBef>
              <a:spcAft>
                <a:spcPts val="1600"/>
              </a:spcAft>
              <a:buNone/>
            </a:pPr>
            <a:r>
              <a:rPr lang="en" sz="1600"/>
              <a:t>Push to remote</a:t>
            </a:r>
            <a:endParaRPr sz="1600"/>
          </a:p>
        </p:txBody>
      </p:sp>
      <p:sp>
        <p:nvSpPr>
          <p:cNvPr id="194" name="Google Shape;194;p34"/>
          <p:cNvSpPr txBox="1"/>
          <p:nvPr>
            <p:ph idx="1" type="subTitle"/>
          </p:nvPr>
        </p:nvSpPr>
        <p:spPr>
          <a:xfrm>
            <a:off x="189300" y="3133525"/>
            <a:ext cx="4045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in repo:</a:t>
            </a:r>
            <a:endParaRPr/>
          </a:p>
          <a:p>
            <a:pPr indent="0" lvl="0" marL="0" rtl="0" algn="ctr">
              <a:spcBef>
                <a:spcPts val="0"/>
              </a:spcBef>
              <a:spcAft>
                <a:spcPts val="0"/>
              </a:spcAft>
              <a:buNone/>
            </a:pPr>
            <a:r>
              <a:rPr b="1" lang="en"/>
              <a:t>LTU-Reboot Digital Coding </a:t>
            </a:r>
            <a:endParaRPr b="1"/>
          </a:p>
          <a:p>
            <a:pPr indent="0" lvl="0" marL="0" rtl="0" algn="ctr">
              <a:spcBef>
                <a:spcPts val="0"/>
              </a:spcBef>
              <a:spcAft>
                <a:spcPts val="0"/>
              </a:spcAft>
              <a:buNone/>
            </a:pPr>
            <a:r>
              <a:t/>
            </a:r>
            <a:endParaRPr>
              <a:solidFill>
                <a:schemeClr val="lt2"/>
              </a:solidFill>
            </a:endParaRPr>
          </a:p>
          <a:p>
            <a:pPr indent="0" lvl="0" marL="0" rtl="0" algn="ctr">
              <a:lnSpc>
                <a:spcPct val="115000"/>
              </a:lnSpc>
              <a:spcBef>
                <a:spcPts val="0"/>
              </a:spcBef>
              <a:spcAft>
                <a:spcPts val="0"/>
              </a:spcAft>
              <a:buNone/>
            </a:pPr>
            <a:r>
              <a:t/>
            </a:r>
            <a:endParaRPr sz="1400"/>
          </a:p>
          <a:p>
            <a:pPr indent="0" lvl="0" marL="0" rtl="0" algn="ctr">
              <a:spcBef>
                <a:spcPts val="1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All elements "nest" inside one another</a:t>
            </a:r>
            <a:endParaRPr>
              <a:latin typeface="Poppins"/>
              <a:ea typeface="Poppins"/>
              <a:cs typeface="Poppins"/>
              <a:sym typeface="Poppins"/>
            </a:endParaRPr>
          </a:p>
          <a:p>
            <a:pPr indent="0" lvl="0" marL="0" rtl="0" algn="l">
              <a:spcBef>
                <a:spcPts val="1600"/>
              </a:spcBef>
              <a:spcAft>
                <a:spcPts val="0"/>
              </a:spcAft>
              <a:buNone/>
            </a:pPr>
            <a:r>
              <a:rPr lang="en">
                <a:latin typeface="Poppins"/>
                <a:ea typeface="Poppins"/>
                <a:cs typeface="Poppins"/>
                <a:sym typeface="Poppins"/>
              </a:rPr>
              <a:t>Nesting is what happens when you put other containing tags inside other containing tags. For example, you would put the &lt;p&gt; inside of the &lt;body&gt; tags. The &lt;p&gt; is now nested inside the &lt;body&gt;</a:t>
            </a:r>
            <a:endParaRPr>
              <a:latin typeface="Poppins"/>
              <a:ea typeface="Poppins"/>
              <a:cs typeface="Poppins"/>
              <a:sym typeface="Poppins"/>
            </a:endParaRPr>
          </a:p>
          <a:p>
            <a:pPr indent="0" lvl="0" marL="0" rtl="0" algn="l">
              <a:spcBef>
                <a:spcPts val="1600"/>
              </a:spcBef>
              <a:spcAft>
                <a:spcPts val="1600"/>
              </a:spcAft>
              <a:buNone/>
            </a:pPr>
            <a:r>
              <a:t/>
            </a:r>
            <a:endParaRPr>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Whichever element OPENS first CLOSES last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Nesting Example</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Elements are 'nested' inside the &lt;body&gt; tag.</a:t>
            </a:r>
            <a:endParaRPr>
              <a:latin typeface="Poppins"/>
              <a:ea typeface="Poppins"/>
              <a:cs typeface="Poppins"/>
              <a:sym typeface="Poppins"/>
            </a:endParaRPr>
          </a:p>
          <a:p>
            <a:pPr indent="0" lvl="0" marL="0" rtl="0" algn="l">
              <a:lnSpc>
                <a:spcPct val="100000"/>
              </a:lnSpc>
              <a:spcBef>
                <a:spcPts val="1600"/>
              </a:spcBef>
              <a:spcAft>
                <a:spcPts val="0"/>
              </a:spcAft>
              <a:buNone/>
            </a:pPr>
            <a:r>
              <a:rPr lang="en">
                <a:latin typeface="Source Code Pro"/>
                <a:ea typeface="Source Code Pro"/>
                <a:cs typeface="Source Code Pro"/>
                <a:sym typeface="Source Code Pro"/>
              </a:rPr>
              <a:t>&lt;body&gt;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  &lt;p&gt;A paragraph inside the body tag&lt;/p&gt;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&lt;/body&gt;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Poppins"/>
                <a:ea typeface="Poppins"/>
                <a:cs typeface="Poppins"/>
                <a:sym typeface="Poppins"/>
              </a:rPr>
              <a:t>Paragraphs 'nested' inside list items.</a:t>
            </a:r>
            <a:endParaRPr>
              <a:latin typeface="Poppins"/>
              <a:ea typeface="Poppins"/>
              <a:cs typeface="Poppins"/>
              <a:sym typeface="Poppins"/>
            </a:endParaRPr>
          </a:p>
          <a:p>
            <a:pPr indent="0" lvl="0" marL="0" rtl="0" algn="l">
              <a:lnSpc>
                <a:spcPct val="100000"/>
              </a:lnSpc>
              <a:spcBef>
                <a:spcPts val="1600"/>
              </a:spcBef>
              <a:spcAft>
                <a:spcPts val="0"/>
              </a:spcAft>
              <a:buNone/>
            </a:pPr>
            <a:r>
              <a:rPr lang="en">
                <a:latin typeface="Source Code Pro"/>
                <a:ea typeface="Source Code Pro"/>
                <a:cs typeface="Source Code Pro"/>
                <a:sym typeface="Source Code Pro"/>
              </a:rPr>
              <a:t>&lt;ul&gt;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  &lt;li&gt;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    &lt;p&gt;A paragraph inside a list item&lt;/p&gt;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  &lt;/li&gt;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&lt;/ul&gt;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Paragraph</a:t>
            </a:r>
            <a:endParaRPr/>
          </a:p>
        </p:txBody>
      </p:sp>
      <p:sp>
        <p:nvSpPr>
          <p:cNvPr id="217" name="Google Shape;217;p38"/>
          <p:cNvSpPr txBox="1"/>
          <p:nvPr>
            <p:ph idx="1" type="body"/>
          </p:nvPr>
        </p:nvSpPr>
        <p:spPr>
          <a:xfrm>
            <a:off x="311700" y="1152475"/>
            <a:ext cx="3494100" cy="8790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Paragraph 1</a:t>
            </a:r>
            <a:r>
              <a:rPr lang="en" sz="1300">
                <a:solidFill>
                  <a:srgbClr val="C82829"/>
                </a:solidFill>
                <a:latin typeface="Source Code Pro"/>
                <a:ea typeface="Source Code Pro"/>
                <a:cs typeface="Source Code Pro"/>
                <a:sym typeface="Source Code Pro"/>
              </a:rPr>
              <a:t>&lt;/p&gt;</a:t>
            </a:r>
            <a:endParaRPr sz="1300">
              <a:solidFill>
                <a:srgbClr val="4D4D4C"/>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Paragraph 2</a:t>
            </a:r>
            <a:r>
              <a:rPr lang="en" sz="1300">
                <a:solidFill>
                  <a:srgbClr val="C82829"/>
                </a:solidFill>
                <a:latin typeface="Source Code Pro"/>
                <a:ea typeface="Source Code Pro"/>
                <a:cs typeface="Source Code Pro"/>
                <a:sym typeface="Source Code Pro"/>
              </a:rPr>
              <a:t>&lt;/p&gt;</a:t>
            </a:r>
            <a:endParaRPr sz="1300">
              <a:solidFill>
                <a:srgbClr val="4D4D4C"/>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Paragraph 3</a:t>
            </a:r>
            <a:r>
              <a:rPr lang="en" sz="1300">
                <a:solidFill>
                  <a:srgbClr val="C82829"/>
                </a:solidFill>
                <a:latin typeface="Source Code Pro"/>
                <a:ea typeface="Source Code Pro"/>
                <a:cs typeface="Source Code Pro"/>
                <a:sym typeface="Source Code Pro"/>
              </a:rPr>
              <a:t>&lt;/p&gt;</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latin typeface="Source Code Pro"/>
              <a:ea typeface="Source Code Pro"/>
              <a:cs typeface="Source Code Pro"/>
              <a:sym typeface="Source Code Pro"/>
            </a:endParaRPr>
          </a:p>
        </p:txBody>
      </p:sp>
      <p:sp>
        <p:nvSpPr>
          <p:cNvPr id="218" name="Google Shape;218;p38"/>
          <p:cNvSpPr txBox="1"/>
          <p:nvPr>
            <p:ph idx="2" type="body"/>
          </p:nvPr>
        </p:nvSpPr>
        <p:spPr>
          <a:xfrm>
            <a:off x="5903450" y="1152475"/>
            <a:ext cx="2928900" cy="2008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solidFill>
                  <a:srgbClr val="53555C"/>
                </a:solidFill>
                <a:highlight>
                  <a:srgbClr val="FFFFFF"/>
                </a:highlight>
                <a:latin typeface="Poppins"/>
                <a:ea typeface="Poppins"/>
                <a:cs typeface="Poppins"/>
                <a:sym typeface="Poppins"/>
              </a:rPr>
              <a:t>Paragraph 1</a:t>
            </a:r>
            <a:endParaRPr sz="2400">
              <a:solidFill>
                <a:srgbClr val="53555C"/>
              </a:solidFill>
              <a:highlight>
                <a:srgbClr val="FFFFFF"/>
              </a:highlight>
              <a:latin typeface="Poppins"/>
              <a:ea typeface="Poppins"/>
              <a:cs typeface="Poppins"/>
              <a:sym typeface="Poppins"/>
            </a:endParaRPr>
          </a:p>
          <a:p>
            <a:pPr indent="0" lvl="0" marL="0" rtl="0" algn="l">
              <a:lnSpc>
                <a:spcPct val="120000"/>
              </a:lnSpc>
              <a:spcBef>
                <a:spcPts val="800"/>
              </a:spcBef>
              <a:spcAft>
                <a:spcPts val="0"/>
              </a:spcAft>
              <a:buNone/>
            </a:pPr>
            <a:r>
              <a:rPr lang="en" sz="2400">
                <a:solidFill>
                  <a:srgbClr val="53555C"/>
                </a:solidFill>
                <a:highlight>
                  <a:srgbClr val="FFFFFF"/>
                </a:highlight>
                <a:latin typeface="Poppins"/>
                <a:ea typeface="Poppins"/>
                <a:cs typeface="Poppins"/>
                <a:sym typeface="Poppins"/>
              </a:rPr>
              <a:t>Paragraph 2</a:t>
            </a:r>
            <a:endParaRPr sz="2400">
              <a:solidFill>
                <a:srgbClr val="53555C"/>
              </a:solidFill>
              <a:highlight>
                <a:srgbClr val="FFFFFF"/>
              </a:highlight>
              <a:latin typeface="Poppins"/>
              <a:ea typeface="Poppins"/>
              <a:cs typeface="Poppins"/>
              <a:sym typeface="Poppins"/>
            </a:endParaRPr>
          </a:p>
          <a:p>
            <a:pPr indent="0" lvl="0" marL="0" rtl="0" algn="l">
              <a:lnSpc>
                <a:spcPct val="120000"/>
              </a:lnSpc>
              <a:spcBef>
                <a:spcPts val="800"/>
              </a:spcBef>
              <a:spcAft>
                <a:spcPts val="0"/>
              </a:spcAft>
              <a:buNone/>
            </a:pPr>
            <a:r>
              <a:rPr lang="en" sz="2400">
                <a:solidFill>
                  <a:srgbClr val="53555C"/>
                </a:solidFill>
                <a:highlight>
                  <a:srgbClr val="FFFFFF"/>
                </a:highlight>
                <a:latin typeface="Poppins"/>
                <a:ea typeface="Poppins"/>
                <a:cs typeface="Poppins"/>
                <a:sym typeface="Poppins"/>
              </a:rPr>
              <a:t>Paragraph 3</a:t>
            </a:r>
            <a:endParaRPr sz="2400">
              <a:solidFill>
                <a:srgbClr val="53555C"/>
              </a:solidFill>
              <a:highlight>
                <a:srgbClr val="FFFFFF"/>
              </a:highlight>
              <a:latin typeface="Poppins"/>
              <a:ea typeface="Poppins"/>
              <a:cs typeface="Poppins"/>
              <a:sym typeface="Poppins"/>
            </a:endParaRPr>
          </a:p>
          <a:p>
            <a:pPr indent="0" lvl="0" marL="0" rtl="0" algn="r">
              <a:lnSpc>
                <a:spcPct val="120000"/>
              </a:lnSpc>
              <a:spcBef>
                <a:spcPts val="800"/>
              </a:spcBef>
              <a:spcAft>
                <a:spcPts val="0"/>
              </a:spcAft>
              <a:buNone/>
            </a:pPr>
            <a:r>
              <a:t/>
            </a:r>
            <a:endParaRPr sz="1600">
              <a:solidFill>
                <a:srgbClr val="53555C"/>
              </a:solidFill>
              <a:highlight>
                <a:srgbClr val="FFFFFF"/>
              </a:highlight>
              <a:latin typeface="Poppins"/>
              <a:ea typeface="Poppins"/>
              <a:cs typeface="Poppins"/>
              <a:sym typeface="Poppins"/>
            </a:endParaRPr>
          </a:p>
          <a:p>
            <a:pPr indent="0" lvl="0" marL="0" rtl="0" algn="l">
              <a:spcBef>
                <a:spcPts val="800"/>
              </a:spcBef>
              <a:spcAft>
                <a:spcPts val="1600"/>
              </a:spcAft>
              <a:buNone/>
            </a:pPr>
            <a:r>
              <a:t/>
            </a:r>
            <a:endParaRPr/>
          </a:p>
        </p:txBody>
      </p:sp>
      <p:sp>
        <p:nvSpPr>
          <p:cNvPr id="219" name="Google Shape;219;p38"/>
          <p:cNvSpPr txBox="1"/>
          <p:nvPr>
            <p:ph idx="2" type="body"/>
          </p:nvPr>
        </p:nvSpPr>
        <p:spPr>
          <a:xfrm>
            <a:off x="4894750" y="3832900"/>
            <a:ext cx="3999900" cy="98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53555C"/>
                </a:solidFill>
                <a:highlight>
                  <a:srgbClr val="FFFFFF"/>
                </a:highlight>
                <a:latin typeface="Arial"/>
                <a:ea typeface="Arial"/>
                <a:cs typeface="Arial"/>
                <a:sym typeface="Arial"/>
              </a:rPr>
              <a:t>* White space is only for humans. You can write your code with any spacing.</a:t>
            </a:r>
            <a:endParaRPr>
              <a:latin typeface="Poppins"/>
              <a:ea typeface="Poppins"/>
              <a:cs typeface="Poppins"/>
              <a:sym typeface="Poppins"/>
            </a:endParaRPr>
          </a:p>
        </p:txBody>
      </p:sp>
      <p:sp>
        <p:nvSpPr>
          <p:cNvPr id="220" name="Google Shape;220;p38"/>
          <p:cNvSpPr txBox="1"/>
          <p:nvPr>
            <p:ph idx="1" type="body"/>
          </p:nvPr>
        </p:nvSpPr>
        <p:spPr>
          <a:xfrm>
            <a:off x="311700" y="2327900"/>
            <a:ext cx="3494100" cy="6861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Paragraph 1</a:t>
            </a: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Paragraph 2</a:t>
            </a: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  </a:t>
            </a:r>
            <a:r>
              <a:rPr lang="en" sz="1300">
                <a:solidFill>
                  <a:srgbClr val="C82829"/>
                </a:solidFill>
                <a:latin typeface="Source Code Pro"/>
                <a:ea typeface="Source Code Pro"/>
                <a:cs typeface="Source Code Pro"/>
                <a:sym typeface="Source Code Pro"/>
              </a:rPr>
              <a:t>&lt;p&gt;</a:t>
            </a:r>
            <a:r>
              <a:rPr lang="en" sz="1300">
                <a:solidFill>
                  <a:srgbClr val="4D4D4C"/>
                </a:solidFill>
                <a:latin typeface="Source Code Pro"/>
                <a:ea typeface="Source Code Pro"/>
                <a:cs typeface="Source Code Pro"/>
                <a:sym typeface="Source Code Pro"/>
              </a:rPr>
              <a:t>Paragraph 3</a:t>
            </a:r>
            <a:r>
              <a:rPr lang="en" sz="1300">
                <a:solidFill>
                  <a:srgbClr val="C82829"/>
                </a:solidFill>
                <a:latin typeface="Source Code Pro"/>
                <a:ea typeface="Source Code Pro"/>
                <a:cs typeface="Source Code Pro"/>
                <a:sym typeface="Source Code Pro"/>
              </a:rPr>
              <a:t>&lt;/p&gt;</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latin typeface="Source Code Pro"/>
              <a:ea typeface="Source Code Pro"/>
              <a:cs typeface="Source Code Pro"/>
              <a:sym typeface="Source Code Pro"/>
            </a:endParaRPr>
          </a:p>
        </p:txBody>
      </p:sp>
      <p:sp>
        <p:nvSpPr>
          <p:cNvPr id="221" name="Google Shape;221;p38"/>
          <p:cNvSpPr txBox="1"/>
          <p:nvPr>
            <p:ph idx="1" type="body"/>
          </p:nvPr>
        </p:nvSpPr>
        <p:spPr>
          <a:xfrm>
            <a:off x="311700" y="3310425"/>
            <a:ext cx="3494100" cy="1415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C82829"/>
                </a:solidFill>
                <a:latin typeface="Source Code Pro"/>
                <a:ea typeface="Source Code Pro"/>
                <a:cs typeface="Source Code Pro"/>
                <a:sym typeface="Source Code Pro"/>
              </a:rPr>
              <a:t>&lt;p&gt;</a:t>
            </a:r>
            <a:r>
              <a:rPr lang="en" sz="1500">
                <a:solidFill>
                  <a:srgbClr val="4D4D4C"/>
                </a:solidFill>
                <a:latin typeface="Source Code Pro"/>
                <a:ea typeface="Source Code Pro"/>
                <a:cs typeface="Source Code Pro"/>
                <a:sym typeface="Source Code Pro"/>
              </a:rPr>
              <a:t>Paragraph 1</a:t>
            </a:r>
            <a:r>
              <a:rPr lang="en" sz="1500">
                <a:solidFill>
                  <a:srgbClr val="C82829"/>
                </a:solidFill>
                <a:latin typeface="Source Code Pro"/>
                <a:ea typeface="Source Code Pro"/>
                <a:cs typeface="Source Code Pro"/>
                <a:sym typeface="Source Code Pro"/>
              </a:rPr>
              <a:t>&lt;/p&gt;</a:t>
            </a:r>
            <a:endParaRPr sz="1500">
              <a:solidFill>
                <a:srgbClr val="4D4D4C"/>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500">
              <a:solidFill>
                <a:srgbClr val="4D4D4C"/>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500">
              <a:solidFill>
                <a:srgbClr val="4D4D4C"/>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500">
                <a:solidFill>
                  <a:srgbClr val="C82829"/>
                </a:solidFill>
                <a:latin typeface="Source Code Pro"/>
                <a:ea typeface="Source Code Pro"/>
                <a:cs typeface="Source Code Pro"/>
                <a:sym typeface="Source Code Pro"/>
              </a:rPr>
              <a:t>&lt;p&gt;</a:t>
            </a:r>
            <a:r>
              <a:rPr lang="en" sz="1500">
                <a:solidFill>
                  <a:srgbClr val="4D4D4C"/>
                </a:solidFill>
                <a:latin typeface="Source Code Pro"/>
                <a:ea typeface="Source Code Pro"/>
                <a:cs typeface="Source Code Pro"/>
                <a:sym typeface="Source Code Pro"/>
              </a:rPr>
              <a:t>Paragraph 2</a:t>
            </a:r>
            <a:r>
              <a:rPr lang="en" sz="1500">
                <a:solidFill>
                  <a:srgbClr val="C82829"/>
                </a:solidFill>
                <a:latin typeface="Source Code Pro"/>
                <a:ea typeface="Source Code Pro"/>
                <a:cs typeface="Source Code Pro"/>
                <a:sym typeface="Source Code Pro"/>
              </a:rPr>
              <a:t>&lt;/p&gt;</a:t>
            </a:r>
            <a:endParaRPr sz="1500">
              <a:solidFill>
                <a:srgbClr val="4D4D4C"/>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500">
                <a:solidFill>
                  <a:srgbClr val="C82829"/>
                </a:solidFill>
                <a:latin typeface="Source Code Pro"/>
                <a:ea typeface="Source Code Pro"/>
                <a:cs typeface="Source Code Pro"/>
                <a:sym typeface="Source Code Pro"/>
              </a:rPr>
              <a:t>&lt;p&gt;</a:t>
            </a:r>
            <a:r>
              <a:rPr lang="en" sz="1500">
                <a:solidFill>
                  <a:srgbClr val="4D4D4C"/>
                </a:solidFill>
                <a:latin typeface="Source Code Pro"/>
                <a:ea typeface="Source Code Pro"/>
                <a:cs typeface="Source Code Pro"/>
                <a:sym typeface="Source Code Pro"/>
              </a:rPr>
              <a:t>Paragraph 3</a:t>
            </a:r>
            <a:r>
              <a:rPr lang="en" sz="1500">
                <a:solidFill>
                  <a:srgbClr val="C82829"/>
                </a:solidFill>
                <a:latin typeface="Source Code Pro"/>
                <a:ea typeface="Source Code Pro"/>
                <a:cs typeface="Source Code Pro"/>
                <a:sym typeface="Source Code Pro"/>
              </a:rPr>
              <a:t>&lt;/p&gt;</a:t>
            </a:r>
            <a:endParaRPr sz="1300">
              <a:solidFill>
                <a:srgbClr val="C82829"/>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3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3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latin typeface="Source Code Pro"/>
              <a:ea typeface="Source Code Pro"/>
              <a:cs typeface="Source Code Pro"/>
              <a:sym typeface="Source Code Pro"/>
            </a:endParaRPr>
          </a:p>
        </p:txBody>
      </p:sp>
      <p:sp>
        <p:nvSpPr>
          <p:cNvPr id="222" name="Google Shape;222;p38"/>
          <p:cNvSpPr/>
          <p:nvPr/>
        </p:nvSpPr>
        <p:spPr>
          <a:xfrm rot="670256">
            <a:off x="4182169" y="1420160"/>
            <a:ext cx="1358030" cy="349539"/>
          </a:xfrm>
          <a:prstGeom prst="right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8"/>
          <p:cNvSpPr/>
          <p:nvPr/>
        </p:nvSpPr>
        <p:spPr>
          <a:xfrm rot="-1010612">
            <a:off x="4050163" y="2250547"/>
            <a:ext cx="1608923" cy="349531"/>
          </a:xfrm>
          <a:prstGeom prst="right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8"/>
          <p:cNvSpPr/>
          <p:nvPr/>
        </p:nvSpPr>
        <p:spPr>
          <a:xfrm rot="-2116958">
            <a:off x="4029926" y="3141468"/>
            <a:ext cx="1943006" cy="349514"/>
          </a:xfrm>
          <a:prstGeom prst="right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xample: Paragraphs</a:t>
            </a:r>
            <a:endParaRPr/>
          </a:p>
        </p:txBody>
      </p:sp>
      <p:sp>
        <p:nvSpPr>
          <p:cNvPr id="230" name="Google Shape;230;p3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Poppins"/>
                <a:ea typeface="Poppins"/>
                <a:cs typeface="Poppins"/>
                <a:sym typeface="Poppins"/>
              </a:rPr>
              <a:t>Paragraphs allow you to format your content in a readable fashion.</a:t>
            </a:r>
            <a:endParaRPr>
              <a:latin typeface="Source Code Pro"/>
              <a:ea typeface="Source Code Pro"/>
              <a:cs typeface="Source Code Pro"/>
              <a:sym typeface="Source Code Pro"/>
            </a:endParaRPr>
          </a:p>
        </p:txBody>
      </p:sp>
      <p:pic>
        <p:nvPicPr>
          <p:cNvPr id="231" name="Google Shape;231;p39"/>
          <p:cNvPicPr preferRelativeResize="0"/>
          <p:nvPr/>
        </p:nvPicPr>
        <p:blipFill>
          <a:blip r:embed="rId3">
            <a:alphaModFix/>
          </a:blip>
          <a:stretch>
            <a:fillRect/>
          </a:stretch>
        </p:blipFill>
        <p:spPr>
          <a:xfrm>
            <a:off x="1127250" y="1725175"/>
            <a:ext cx="6889503" cy="3113525"/>
          </a:xfrm>
          <a:prstGeom prst="rect">
            <a:avLst/>
          </a:prstGeom>
          <a:noFill/>
          <a:ln>
            <a:noFill/>
          </a:ln>
        </p:spPr>
      </p:pic>
      <p:sp>
        <p:nvSpPr>
          <p:cNvPr id="232" name="Google Shape;232;p39"/>
          <p:cNvSpPr txBox="1"/>
          <p:nvPr/>
        </p:nvSpPr>
        <p:spPr>
          <a:xfrm>
            <a:off x="2850975" y="4707350"/>
            <a:ext cx="55266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Poppins"/>
                <a:ea typeface="Poppins"/>
                <a:cs typeface="Poppins"/>
                <a:sym typeface="Poppins"/>
              </a:rPr>
              <a:t>* You can edit how paragraphs are displayed with CSS</a:t>
            </a:r>
            <a:endParaRPr>
              <a:solidFill>
                <a:srgbClr val="434343"/>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Headings</a:t>
            </a:r>
            <a:endParaRPr/>
          </a:p>
        </p:txBody>
      </p:sp>
      <p:sp>
        <p:nvSpPr>
          <p:cNvPr id="238" name="Google Shape;238;p40"/>
          <p:cNvSpPr txBox="1"/>
          <p:nvPr>
            <p:ph idx="1" type="body"/>
          </p:nvPr>
        </p:nvSpPr>
        <p:spPr>
          <a:xfrm>
            <a:off x="311700" y="1152475"/>
            <a:ext cx="3494100" cy="2694300"/>
          </a:xfrm>
          <a:prstGeom prst="rect">
            <a:avLst/>
          </a:prstGeom>
          <a:solidFill>
            <a:srgbClr val="EFEFEF"/>
          </a:solidFill>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1500">
                <a:solidFill>
                  <a:srgbClr val="C82829"/>
                </a:solidFill>
                <a:latin typeface="Source Code Pro"/>
                <a:ea typeface="Source Code Pro"/>
                <a:cs typeface="Source Code Pro"/>
                <a:sym typeface="Source Code Pro"/>
              </a:rPr>
              <a:t>&lt;h1&gt;</a:t>
            </a:r>
            <a:r>
              <a:rPr lang="en" sz="1500">
                <a:solidFill>
                  <a:srgbClr val="4D4D4C"/>
                </a:solidFill>
                <a:latin typeface="Source Code Pro"/>
                <a:ea typeface="Source Code Pro"/>
                <a:cs typeface="Source Code Pro"/>
                <a:sym typeface="Source Code Pro"/>
              </a:rPr>
              <a:t>Heading 1</a:t>
            </a:r>
            <a:r>
              <a:rPr lang="en" sz="1500">
                <a:solidFill>
                  <a:srgbClr val="C82829"/>
                </a:solidFill>
                <a:latin typeface="Source Code Pro"/>
                <a:ea typeface="Source Code Pro"/>
                <a:cs typeface="Source Code Pro"/>
                <a:sym typeface="Source Code Pro"/>
              </a:rPr>
              <a:t>&lt;/h1&gt;</a:t>
            </a:r>
            <a:endParaRPr sz="1500">
              <a:solidFill>
                <a:srgbClr val="4D4D4C"/>
              </a:solidFill>
              <a:latin typeface="Source Code Pro"/>
              <a:ea typeface="Source Code Pro"/>
              <a:cs typeface="Source Code Pro"/>
              <a:sym typeface="Source Code Pro"/>
            </a:endParaRPr>
          </a:p>
          <a:p>
            <a:pPr indent="0" lvl="0" marL="0" rtl="0" algn="ctr">
              <a:lnSpc>
                <a:spcPct val="90000"/>
              </a:lnSpc>
              <a:spcBef>
                <a:spcPts val="1500"/>
              </a:spcBef>
              <a:spcAft>
                <a:spcPts val="0"/>
              </a:spcAft>
              <a:buNone/>
            </a:pPr>
            <a:r>
              <a:rPr lang="en" sz="1500">
                <a:solidFill>
                  <a:srgbClr val="C82829"/>
                </a:solidFill>
                <a:latin typeface="Source Code Pro"/>
                <a:ea typeface="Source Code Pro"/>
                <a:cs typeface="Source Code Pro"/>
                <a:sym typeface="Source Code Pro"/>
              </a:rPr>
              <a:t>&lt;h2&gt;</a:t>
            </a:r>
            <a:r>
              <a:rPr lang="en" sz="1500">
                <a:solidFill>
                  <a:srgbClr val="4D4D4C"/>
                </a:solidFill>
                <a:latin typeface="Source Code Pro"/>
                <a:ea typeface="Source Code Pro"/>
                <a:cs typeface="Source Code Pro"/>
                <a:sym typeface="Source Code Pro"/>
              </a:rPr>
              <a:t>Heading 2</a:t>
            </a:r>
            <a:r>
              <a:rPr lang="en" sz="1500">
                <a:solidFill>
                  <a:srgbClr val="C82829"/>
                </a:solidFill>
                <a:latin typeface="Source Code Pro"/>
                <a:ea typeface="Source Code Pro"/>
                <a:cs typeface="Source Code Pro"/>
                <a:sym typeface="Source Code Pro"/>
              </a:rPr>
              <a:t>&lt;/h2&gt;</a:t>
            </a:r>
            <a:endParaRPr sz="1500">
              <a:solidFill>
                <a:srgbClr val="4D4D4C"/>
              </a:solidFill>
              <a:latin typeface="Source Code Pro"/>
              <a:ea typeface="Source Code Pro"/>
              <a:cs typeface="Source Code Pro"/>
              <a:sym typeface="Source Code Pro"/>
            </a:endParaRPr>
          </a:p>
          <a:p>
            <a:pPr indent="0" lvl="0" marL="0" rtl="0" algn="ctr">
              <a:lnSpc>
                <a:spcPct val="90000"/>
              </a:lnSpc>
              <a:spcBef>
                <a:spcPts val="1500"/>
              </a:spcBef>
              <a:spcAft>
                <a:spcPts val="0"/>
              </a:spcAft>
              <a:buNone/>
            </a:pPr>
            <a:r>
              <a:rPr lang="en" sz="1500">
                <a:solidFill>
                  <a:srgbClr val="C82829"/>
                </a:solidFill>
                <a:latin typeface="Source Code Pro"/>
                <a:ea typeface="Source Code Pro"/>
                <a:cs typeface="Source Code Pro"/>
                <a:sym typeface="Source Code Pro"/>
              </a:rPr>
              <a:t>&lt;h3&gt;</a:t>
            </a:r>
            <a:r>
              <a:rPr lang="en" sz="1500">
                <a:solidFill>
                  <a:srgbClr val="4D4D4C"/>
                </a:solidFill>
                <a:latin typeface="Source Code Pro"/>
                <a:ea typeface="Source Code Pro"/>
                <a:cs typeface="Source Code Pro"/>
                <a:sym typeface="Source Code Pro"/>
              </a:rPr>
              <a:t>Heading 3</a:t>
            </a:r>
            <a:r>
              <a:rPr lang="en" sz="1500">
                <a:solidFill>
                  <a:srgbClr val="C82829"/>
                </a:solidFill>
                <a:latin typeface="Source Code Pro"/>
                <a:ea typeface="Source Code Pro"/>
                <a:cs typeface="Source Code Pro"/>
                <a:sym typeface="Source Code Pro"/>
              </a:rPr>
              <a:t>&lt;/h3&gt;</a:t>
            </a:r>
            <a:endParaRPr sz="1500">
              <a:solidFill>
                <a:srgbClr val="4D4D4C"/>
              </a:solidFill>
              <a:latin typeface="Source Code Pro"/>
              <a:ea typeface="Source Code Pro"/>
              <a:cs typeface="Source Code Pro"/>
              <a:sym typeface="Source Code Pro"/>
            </a:endParaRPr>
          </a:p>
          <a:p>
            <a:pPr indent="0" lvl="0" marL="0" rtl="0" algn="ctr">
              <a:lnSpc>
                <a:spcPct val="90000"/>
              </a:lnSpc>
              <a:spcBef>
                <a:spcPts val="1500"/>
              </a:spcBef>
              <a:spcAft>
                <a:spcPts val="0"/>
              </a:spcAft>
              <a:buNone/>
            </a:pPr>
            <a:r>
              <a:rPr lang="en" sz="1500">
                <a:solidFill>
                  <a:srgbClr val="C82829"/>
                </a:solidFill>
                <a:latin typeface="Source Code Pro"/>
                <a:ea typeface="Source Code Pro"/>
                <a:cs typeface="Source Code Pro"/>
                <a:sym typeface="Source Code Pro"/>
              </a:rPr>
              <a:t>&lt;h4&gt;</a:t>
            </a:r>
            <a:r>
              <a:rPr lang="en" sz="1500">
                <a:solidFill>
                  <a:srgbClr val="4D4D4C"/>
                </a:solidFill>
                <a:latin typeface="Source Code Pro"/>
                <a:ea typeface="Source Code Pro"/>
                <a:cs typeface="Source Code Pro"/>
                <a:sym typeface="Source Code Pro"/>
              </a:rPr>
              <a:t>Heading 4</a:t>
            </a:r>
            <a:r>
              <a:rPr lang="en" sz="1500">
                <a:solidFill>
                  <a:srgbClr val="C82829"/>
                </a:solidFill>
                <a:latin typeface="Source Code Pro"/>
                <a:ea typeface="Source Code Pro"/>
                <a:cs typeface="Source Code Pro"/>
                <a:sym typeface="Source Code Pro"/>
              </a:rPr>
              <a:t>&lt;/h4&gt;</a:t>
            </a:r>
            <a:endParaRPr sz="1500">
              <a:solidFill>
                <a:srgbClr val="4D4D4C"/>
              </a:solidFill>
              <a:latin typeface="Source Code Pro"/>
              <a:ea typeface="Source Code Pro"/>
              <a:cs typeface="Source Code Pro"/>
              <a:sym typeface="Source Code Pro"/>
            </a:endParaRPr>
          </a:p>
          <a:p>
            <a:pPr indent="0" lvl="0" marL="0" rtl="0" algn="ctr">
              <a:lnSpc>
                <a:spcPct val="90000"/>
              </a:lnSpc>
              <a:spcBef>
                <a:spcPts val="1500"/>
              </a:spcBef>
              <a:spcAft>
                <a:spcPts val="0"/>
              </a:spcAft>
              <a:buNone/>
            </a:pPr>
            <a:r>
              <a:rPr lang="en" sz="1500">
                <a:solidFill>
                  <a:srgbClr val="C82829"/>
                </a:solidFill>
                <a:latin typeface="Source Code Pro"/>
                <a:ea typeface="Source Code Pro"/>
                <a:cs typeface="Source Code Pro"/>
                <a:sym typeface="Source Code Pro"/>
              </a:rPr>
              <a:t>&lt;h5&gt;</a:t>
            </a:r>
            <a:r>
              <a:rPr lang="en" sz="1500">
                <a:solidFill>
                  <a:srgbClr val="4D4D4C"/>
                </a:solidFill>
                <a:latin typeface="Source Code Pro"/>
                <a:ea typeface="Source Code Pro"/>
                <a:cs typeface="Source Code Pro"/>
                <a:sym typeface="Source Code Pro"/>
              </a:rPr>
              <a:t>Heading 5</a:t>
            </a:r>
            <a:r>
              <a:rPr lang="en" sz="1500">
                <a:solidFill>
                  <a:srgbClr val="C82829"/>
                </a:solidFill>
                <a:latin typeface="Source Code Pro"/>
                <a:ea typeface="Source Code Pro"/>
                <a:cs typeface="Source Code Pro"/>
                <a:sym typeface="Source Code Pro"/>
              </a:rPr>
              <a:t>&lt;/h5&gt;</a:t>
            </a:r>
            <a:endParaRPr sz="1500">
              <a:solidFill>
                <a:srgbClr val="4D4D4C"/>
              </a:solidFill>
              <a:latin typeface="Source Code Pro"/>
              <a:ea typeface="Source Code Pro"/>
              <a:cs typeface="Source Code Pro"/>
              <a:sym typeface="Source Code Pro"/>
            </a:endParaRPr>
          </a:p>
          <a:p>
            <a:pPr indent="0" lvl="0" marL="0" rtl="0" algn="ctr">
              <a:lnSpc>
                <a:spcPct val="90000"/>
              </a:lnSpc>
              <a:spcBef>
                <a:spcPts val="1500"/>
              </a:spcBef>
              <a:spcAft>
                <a:spcPts val="0"/>
              </a:spcAft>
              <a:buNone/>
            </a:pPr>
            <a:r>
              <a:rPr lang="en" sz="1500">
                <a:solidFill>
                  <a:srgbClr val="C82829"/>
                </a:solidFill>
                <a:latin typeface="Source Code Pro"/>
                <a:ea typeface="Source Code Pro"/>
                <a:cs typeface="Source Code Pro"/>
                <a:sym typeface="Source Code Pro"/>
              </a:rPr>
              <a:t>&lt;h6&gt;</a:t>
            </a:r>
            <a:r>
              <a:rPr lang="en" sz="1500">
                <a:solidFill>
                  <a:srgbClr val="4D4D4C"/>
                </a:solidFill>
                <a:latin typeface="Source Code Pro"/>
                <a:ea typeface="Source Code Pro"/>
                <a:cs typeface="Source Code Pro"/>
                <a:sym typeface="Source Code Pro"/>
              </a:rPr>
              <a:t>Heading 6</a:t>
            </a:r>
            <a:r>
              <a:rPr lang="en" sz="1500">
                <a:solidFill>
                  <a:srgbClr val="C82829"/>
                </a:solidFill>
                <a:latin typeface="Source Code Pro"/>
                <a:ea typeface="Source Code Pro"/>
                <a:cs typeface="Source Code Pro"/>
                <a:sym typeface="Source Code Pro"/>
              </a:rPr>
              <a:t>&lt;/h6&gt;</a:t>
            </a:r>
            <a:endParaRPr sz="2000">
              <a:solidFill>
                <a:srgbClr val="F05B62"/>
              </a:solidFill>
              <a:latin typeface="Source Code Pro"/>
              <a:ea typeface="Source Code Pro"/>
              <a:cs typeface="Source Code Pro"/>
              <a:sym typeface="Source Code Pro"/>
            </a:endParaRPr>
          </a:p>
          <a:p>
            <a:pPr indent="0" lvl="0" marL="0" rtl="0" algn="l">
              <a:spcBef>
                <a:spcPts val="1500"/>
              </a:spcBef>
              <a:spcAft>
                <a:spcPts val="0"/>
              </a:spcAft>
              <a:buNone/>
            </a:pPr>
            <a:r>
              <a:t/>
            </a:r>
            <a:endParaRPr sz="1300">
              <a:solidFill>
                <a:srgbClr val="C82829"/>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4D4D4C"/>
              </a:solidFill>
              <a:latin typeface="Source Code Pro"/>
              <a:ea typeface="Source Code Pro"/>
              <a:cs typeface="Source Code Pro"/>
              <a:sym typeface="Source Code Pro"/>
            </a:endParaRPr>
          </a:p>
          <a:p>
            <a:pPr indent="0" lvl="0" marL="50800" marR="50800" rtl="0" algn="l">
              <a:lnSpc>
                <a:spcPct val="120000"/>
              </a:lnSpc>
              <a:spcBef>
                <a:spcPts val="0"/>
              </a:spcBef>
              <a:spcAft>
                <a:spcPts val="0"/>
              </a:spcAft>
              <a:buNone/>
            </a:pPr>
            <a:r>
              <a:t/>
            </a:r>
            <a:endParaRPr sz="1300">
              <a:solidFill>
                <a:srgbClr val="C82829"/>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latin typeface="Source Code Pro"/>
              <a:ea typeface="Source Code Pro"/>
              <a:cs typeface="Source Code Pro"/>
              <a:sym typeface="Source Code Pro"/>
            </a:endParaRPr>
          </a:p>
        </p:txBody>
      </p:sp>
      <p:sp>
        <p:nvSpPr>
          <p:cNvPr id="239" name="Google Shape;239;p40"/>
          <p:cNvSpPr txBox="1"/>
          <p:nvPr>
            <p:ph idx="2" type="body"/>
          </p:nvPr>
        </p:nvSpPr>
        <p:spPr>
          <a:xfrm>
            <a:off x="5903400" y="870100"/>
            <a:ext cx="2928900" cy="37506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250">
                <a:solidFill>
                  <a:schemeClr val="accent3"/>
                </a:solidFill>
                <a:highlight>
                  <a:srgbClr val="FFFFFF"/>
                </a:highlight>
                <a:latin typeface="Alfa Slab One"/>
                <a:ea typeface="Alfa Slab One"/>
                <a:cs typeface="Alfa Slab One"/>
                <a:sym typeface="Alfa Slab One"/>
              </a:rPr>
              <a:t>Heading 1</a:t>
            </a:r>
            <a:endParaRPr sz="3250">
              <a:solidFill>
                <a:schemeClr val="accent3"/>
              </a:solidFill>
              <a:highlight>
                <a:srgbClr val="FFFFFF"/>
              </a:highlight>
              <a:latin typeface="Alfa Slab One"/>
              <a:ea typeface="Alfa Slab One"/>
              <a:cs typeface="Alfa Slab One"/>
              <a:sym typeface="Alfa Slab One"/>
            </a:endParaRPr>
          </a:p>
          <a:p>
            <a:pPr indent="0" lvl="0" marL="0" rtl="0" algn="l">
              <a:lnSpc>
                <a:spcPct val="90000"/>
              </a:lnSpc>
              <a:spcBef>
                <a:spcPts val="2300"/>
              </a:spcBef>
              <a:spcAft>
                <a:spcPts val="0"/>
              </a:spcAft>
              <a:buNone/>
            </a:pPr>
            <a:r>
              <a:rPr lang="en" sz="2950">
                <a:solidFill>
                  <a:schemeClr val="accent3"/>
                </a:solidFill>
                <a:highlight>
                  <a:srgbClr val="FFFFFF"/>
                </a:highlight>
                <a:latin typeface="Alfa Slab One"/>
                <a:ea typeface="Alfa Slab One"/>
                <a:cs typeface="Alfa Slab One"/>
                <a:sym typeface="Alfa Slab One"/>
              </a:rPr>
              <a:t>Heading 2</a:t>
            </a:r>
            <a:endParaRPr sz="2950">
              <a:solidFill>
                <a:schemeClr val="accent3"/>
              </a:solidFill>
              <a:highlight>
                <a:srgbClr val="FFFFFF"/>
              </a:highlight>
              <a:latin typeface="Alfa Slab One"/>
              <a:ea typeface="Alfa Slab One"/>
              <a:cs typeface="Alfa Slab One"/>
              <a:sym typeface="Alfa Slab One"/>
            </a:endParaRPr>
          </a:p>
          <a:p>
            <a:pPr indent="0" lvl="0" marL="0" rtl="0" algn="l">
              <a:lnSpc>
                <a:spcPct val="90000"/>
              </a:lnSpc>
              <a:spcBef>
                <a:spcPts val="1500"/>
              </a:spcBef>
              <a:spcAft>
                <a:spcPts val="0"/>
              </a:spcAft>
              <a:buNone/>
            </a:pPr>
            <a:r>
              <a:rPr lang="en" sz="2850">
                <a:solidFill>
                  <a:schemeClr val="accent3"/>
                </a:solidFill>
                <a:highlight>
                  <a:srgbClr val="FFFFFF"/>
                </a:highlight>
                <a:latin typeface="Alfa Slab One"/>
                <a:ea typeface="Alfa Slab One"/>
                <a:cs typeface="Alfa Slab One"/>
                <a:sym typeface="Alfa Slab One"/>
              </a:rPr>
              <a:t>Heading 3</a:t>
            </a:r>
            <a:endParaRPr sz="2850">
              <a:solidFill>
                <a:schemeClr val="accent3"/>
              </a:solidFill>
              <a:highlight>
                <a:srgbClr val="FFFFFF"/>
              </a:highlight>
              <a:latin typeface="Alfa Slab One"/>
              <a:ea typeface="Alfa Slab One"/>
              <a:cs typeface="Alfa Slab One"/>
              <a:sym typeface="Alfa Slab One"/>
            </a:endParaRPr>
          </a:p>
          <a:p>
            <a:pPr indent="0" lvl="0" marL="0" rtl="0" algn="l">
              <a:lnSpc>
                <a:spcPct val="90000"/>
              </a:lnSpc>
              <a:spcBef>
                <a:spcPts val="1500"/>
              </a:spcBef>
              <a:spcAft>
                <a:spcPts val="0"/>
              </a:spcAft>
              <a:buNone/>
            </a:pPr>
            <a:r>
              <a:rPr lang="en" sz="2550">
                <a:solidFill>
                  <a:schemeClr val="accent3"/>
                </a:solidFill>
                <a:highlight>
                  <a:srgbClr val="FFFFFF"/>
                </a:highlight>
                <a:latin typeface="Alfa Slab One"/>
                <a:ea typeface="Alfa Slab One"/>
                <a:cs typeface="Alfa Slab One"/>
                <a:sym typeface="Alfa Slab One"/>
              </a:rPr>
              <a:t>Heading 4</a:t>
            </a:r>
            <a:endParaRPr sz="2550">
              <a:solidFill>
                <a:schemeClr val="accent3"/>
              </a:solidFill>
              <a:highlight>
                <a:srgbClr val="FFFFFF"/>
              </a:highlight>
              <a:latin typeface="Alfa Slab One"/>
              <a:ea typeface="Alfa Slab One"/>
              <a:cs typeface="Alfa Slab One"/>
              <a:sym typeface="Alfa Slab One"/>
            </a:endParaRPr>
          </a:p>
          <a:p>
            <a:pPr indent="0" lvl="0" marL="0" rtl="0" algn="l">
              <a:lnSpc>
                <a:spcPct val="90000"/>
              </a:lnSpc>
              <a:spcBef>
                <a:spcPts val="1500"/>
              </a:spcBef>
              <a:spcAft>
                <a:spcPts val="0"/>
              </a:spcAft>
              <a:buNone/>
            </a:pPr>
            <a:r>
              <a:rPr lang="en" sz="2300">
                <a:solidFill>
                  <a:schemeClr val="accent3"/>
                </a:solidFill>
                <a:highlight>
                  <a:srgbClr val="FFFFFF"/>
                </a:highlight>
                <a:latin typeface="Alfa Slab One"/>
                <a:ea typeface="Alfa Slab One"/>
                <a:cs typeface="Alfa Slab One"/>
                <a:sym typeface="Alfa Slab One"/>
              </a:rPr>
              <a:t>Heading 5</a:t>
            </a:r>
            <a:endParaRPr sz="2300">
              <a:solidFill>
                <a:schemeClr val="accent3"/>
              </a:solidFill>
              <a:highlight>
                <a:srgbClr val="FFFFFF"/>
              </a:highlight>
              <a:latin typeface="Alfa Slab One"/>
              <a:ea typeface="Alfa Slab One"/>
              <a:cs typeface="Alfa Slab One"/>
              <a:sym typeface="Alfa Slab One"/>
            </a:endParaRPr>
          </a:p>
          <a:p>
            <a:pPr indent="0" lvl="0" marL="0" rtl="0" algn="l">
              <a:lnSpc>
                <a:spcPct val="90000"/>
              </a:lnSpc>
              <a:spcBef>
                <a:spcPts val="1500"/>
              </a:spcBef>
              <a:spcAft>
                <a:spcPts val="0"/>
              </a:spcAft>
              <a:buNone/>
            </a:pPr>
            <a:r>
              <a:rPr lang="en" sz="2000">
                <a:solidFill>
                  <a:schemeClr val="accent3"/>
                </a:solidFill>
                <a:highlight>
                  <a:srgbClr val="FFFFFF"/>
                </a:highlight>
                <a:latin typeface="Alfa Slab One"/>
                <a:ea typeface="Alfa Slab One"/>
                <a:cs typeface="Alfa Slab One"/>
                <a:sym typeface="Alfa Slab One"/>
              </a:rPr>
              <a:t>Heading 6</a:t>
            </a:r>
            <a:endParaRPr sz="2000">
              <a:solidFill>
                <a:schemeClr val="accent3"/>
              </a:solidFill>
              <a:highlight>
                <a:srgbClr val="FFFFFF"/>
              </a:highlight>
              <a:latin typeface="Alfa Slab One"/>
              <a:ea typeface="Alfa Slab One"/>
              <a:cs typeface="Alfa Slab One"/>
              <a:sym typeface="Alfa Slab One"/>
            </a:endParaRPr>
          </a:p>
          <a:p>
            <a:pPr indent="0" lvl="0" marL="0" rtl="0" algn="l">
              <a:lnSpc>
                <a:spcPct val="120000"/>
              </a:lnSpc>
              <a:spcBef>
                <a:spcPts val="1500"/>
              </a:spcBef>
              <a:spcAft>
                <a:spcPts val="0"/>
              </a:spcAft>
              <a:buNone/>
            </a:pPr>
            <a:r>
              <a:t/>
            </a:r>
            <a:endParaRPr sz="2400">
              <a:solidFill>
                <a:schemeClr val="accent3"/>
              </a:solidFill>
              <a:highlight>
                <a:srgbClr val="FFFFFF"/>
              </a:highlight>
              <a:latin typeface="Alfa Slab One"/>
              <a:ea typeface="Alfa Slab One"/>
              <a:cs typeface="Alfa Slab One"/>
              <a:sym typeface="Alfa Slab One"/>
            </a:endParaRPr>
          </a:p>
          <a:p>
            <a:pPr indent="0" lvl="0" marL="0" rtl="0" algn="r">
              <a:lnSpc>
                <a:spcPct val="120000"/>
              </a:lnSpc>
              <a:spcBef>
                <a:spcPts val="800"/>
              </a:spcBef>
              <a:spcAft>
                <a:spcPts val="0"/>
              </a:spcAft>
              <a:buNone/>
            </a:pPr>
            <a:r>
              <a:t/>
            </a:r>
            <a:endParaRPr sz="1600">
              <a:solidFill>
                <a:schemeClr val="accent3"/>
              </a:solidFill>
              <a:highlight>
                <a:srgbClr val="FFFFFF"/>
              </a:highlight>
              <a:latin typeface="Alfa Slab One"/>
              <a:ea typeface="Alfa Slab One"/>
              <a:cs typeface="Alfa Slab One"/>
              <a:sym typeface="Alfa Slab One"/>
            </a:endParaRPr>
          </a:p>
          <a:p>
            <a:pPr indent="0" lvl="0" marL="0" rtl="0" algn="l">
              <a:spcBef>
                <a:spcPts val="800"/>
              </a:spcBef>
              <a:spcAft>
                <a:spcPts val="1600"/>
              </a:spcAft>
              <a:buNone/>
            </a:pPr>
            <a:r>
              <a:t/>
            </a:r>
            <a:endParaRPr>
              <a:solidFill>
                <a:schemeClr val="accent3"/>
              </a:solidFill>
              <a:latin typeface="Alfa Slab One"/>
              <a:ea typeface="Alfa Slab One"/>
              <a:cs typeface="Alfa Slab One"/>
              <a:sym typeface="Alfa Slab One"/>
            </a:endParaRPr>
          </a:p>
        </p:txBody>
      </p:sp>
      <p:sp>
        <p:nvSpPr>
          <p:cNvPr id="240" name="Google Shape;240;p40"/>
          <p:cNvSpPr txBox="1"/>
          <p:nvPr>
            <p:ph idx="2" type="body"/>
          </p:nvPr>
        </p:nvSpPr>
        <p:spPr>
          <a:xfrm>
            <a:off x="311700" y="4492225"/>
            <a:ext cx="6178200" cy="41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53555C"/>
                </a:solidFill>
                <a:highlight>
                  <a:srgbClr val="FFFFFF"/>
                </a:highlight>
                <a:latin typeface="Arial"/>
                <a:ea typeface="Arial"/>
                <a:cs typeface="Arial"/>
                <a:sym typeface="Arial"/>
              </a:rPr>
              <a:t>* Heading number indicates hierarchy, not size. </a:t>
            </a:r>
            <a:endParaRPr>
              <a:latin typeface="Poppins"/>
              <a:ea typeface="Poppins"/>
              <a:cs typeface="Poppins"/>
              <a:sym typeface="Poppins"/>
            </a:endParaRPr>
          </a:p>
        </p:txBody>
      </p:sp>
      <p:sp>
        <p:nvSpPr>
          <p:cNvPr id="241" name="Google Shape;241;p40"/>
          <p:cNvSpPr/>
          <p:nvPr/>
        </p:nvSpPr>
        <p:spPr>
          <a:xfrm rot="-759">
            <a:off x="4114944" y="2396997"/>
            <a:ext cx="1358100" cy="349500"/>
          </a:xfrm>
          <a:prstGeom prst="right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Headings</a:t>
            </a:r>
            <a:endParaRPr/>
          </a:p>
        </p:txBody>
      </p:sp>
      <p:pic>
        <p:nvPicPr>
          <p:cNvPr id="247" name="Google Shape;247;p41"/>
          <p:cNvPicPr preferRelativeResize="0"/>
          <p:nvPr/>
        </p:nvPicPr>
        <p:blipFill>
          <a:blip r:embed="rId3">
            <a:alphaModFix/>
          </a:blip>
          <a:stretch>
            <a:fillRect/>
          </a:stretch>
        </p:blipFill>
        <p:spPr>
          <a:xfrm>
            <a:off x="2024688" y="1116325"/>
            <a:ext cx="5094634" cy="38209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Formatted text</a:t>
            </a:r>
            <a:endParaRPr/>
          </a:p>
        </p:txBody>
      </p:sp>
      <p:sp>
        <p:nvSpPr>
          <p:cNvPr id="253" name="Google Shape;253;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&lt;</a:t>
            </a:r>
            <a:r>
              <a:rPr lang="en">
                <a:solidFill>
                  <a:schemeClr val="accent4"/>
                </a:solidFill>
                <a:latin typeface="Source Code Pro"/>
                <a:ea typeface="Source Code Pro"/>
                <a:cs typeface="Source Code Pro"/>
                <a:sym typeface="Source Code Pro"/>
              </a:rPr>
              <a:t>p</a:t>
            </a:r>
            <a:r>
              <a:rPr lang="en">
                <a:latin typeface="Source Code Pro"/>
                <a:ea typeface="Source Code Pro"/>
                <a:cs typeface="Source Code Pro"/>
                <a:sym typeface="Source Code Pro"/>
              </a:rPr>
              <a:t>&gt;</a:t>
            </a:r>
            <a:endParaRPr>
              <a:latin typeface="Source Code Pro"/>
              <a:ea typeface="Source Code Pro"/>
              <a:cs typeface="Source Code Pro"/>
              <a:sym typeface="Source Code Pro"/>
            </a:endParaRPr>
          </a:p>
          <a:p>
            <a:pPr indent="0" lvl="0" marL="0" rtl="0" algn="l">
              <a:spcBef>
                <a:spcPts val="1600"/>
              </a:spcBef>
              <a:spcAft>
                <a:spcPts val="0"/>
              </a:spcAft>
              <a:buNone/>
            </a:pPr>
            <a:r>
              <a:rPr lang="en">
                <a:latin typeface="Source Code Pro"/>
                <a:ea typeface="Source Code Pro"/>
                <a:cs typeface="Source Code Pro"/>
                <a:sym typeface="Source Code Pro"/>
              </a:rPr>
              <a:t>Here is a paragraph with &lt;</a:t>
            </a:r>
            <a:r>
              <a:rPr lang="en">
                <a:solidFill>
                  <a:schemeClr val="accent4"/>
                </a:solidFill>
                <a:latin typeface="Source Code Pro"/>
                <a:ea typeface="Source Code Pro"/>
                <a:cs typeface="Source Code Pro"/>
                <a:sym typeface="Source Code Pro"/>
              </a:rPr>
              <a:t>em</a:t>
            </a:r>
            <a:r>
              <a:rPr lang="en">
                <a:latin typeface="Source Code Pro"/>
                <a:ea typeface="Source Code Pro"/>
                <a:cs typeface="Source Code Pro"/>
                <a:sym typeface="Source Code Pro"/>
              </a:rPr>
              <a:t>&gt;emphasized&lt;/</a:t>
            </a:r>
            <a:r>
              <a:rPr lang="en">
                <a:solidFill>
                  <a:schemeClr val="accent4"/>
                </a:solidFill>
                <a:latin typeface="Source Code Pro"/>
                <a:ea typeface="Source Code Pro"/>
                <a:cs typeface="Source Code Pro"/>
                <a:sym typeface="Source Code Pro"/>
              </a:rPr>
              <a:t>em</a:t>
            </a:r>
            <a:r>
              <a:rPr lang="en">
                <a:latin typeface="Source Code Pro"/>
                <a:ea typeface="Source Code Pro"/>
                <a:cs typeface="Source Code Pro"/>
                <a:sym typeface="Source Code Pro"/>
              </a:rPr>
              <a:t>&gt; text and &lt;</a:t>
            </a:r>
            <a:r>
              <a:rPr lang="en">
                <a:solidFill>
                  <a:schemeClr val="accent4"/>
                </a:solidFill>
                <a:latin typeface="Source Code Pro"/>
                <a:ea typeface="Source Code Pro"/>
                <a:cs typeface="Source Code Pro"/>
                <a:sym typeface="Source Code Pro"/>
              </a:rPr>
              <a:t>strong</a:t>
            </a:r>
            <a:r>
              <a:rPr lang="en">
                <a:latin typeface="Source Code Pro"/>
                <a:ea typeface="Source Code Pro"/>
                <a:cs typeface="Source Code Pro"/>
                <a:sym typeface="Source Code Pro"/>
              </a:rPr>
              <a:t>&gt;important&lt;/</a:t>
            </a:r>
            <a:r>
              <a:rPr lang="en">
                <a:solidFill>
                  <a:schemeClr val="accent4"/>
                </a:solidFill>
                <a:latin typeface="Source Code Pro"/>
                <a:ea typeface="Source Code Pro"/>
                <a:cs typeface="Source Code Pro"/>
                <a:sym typeface="Source Code Pro"/>
              </a:rPr>
              <a:t>strong</a:t>
            </a:r>
            <a:r>
              <a:rPr lang="en">
                <a:latin typeface="Source Code Pro"/>
                <a:ea typeface="Source Code Pro"/>
                <a:cs typeface="Source Code Pro"/>
                <a:sym typeface="Source Code Pro"/>
              </a:rPr>
              <a:t>&gt; text.</a:t>
            </a:r>
            <a:endParaRPr>
              <a:latin typeface="Source Code Pro"/>
              <a:ea typeface="Source Code Pro"/>
              <a:cs typeface="Source Code Pro"/>
              <a:sym typeface="Source Code Pro"/>
            </a:endParaRPr>
          </a:p>
          <a:p>
            <a:pPr indent="0" lvl="0" marL="0" rtl="0" algn="l">
              <a:spcBef>
                <a:spcPts val="1600"/>
              </a:spcBef>
              <a:spcAft>
                <a:spcPts val="1600"/>
              </a:spcAft>
              <a:buNone/>
            </a:pPr>
            <a:r>
              <a:rPr lang="en">
                <a:latin typeface="Source Code Pro"/>
                <a:ea typeface="Source Code Pro"/>
                <a:cs typeface="Source Code Pro"/>
                <a:sym typeface="Source Code Pro"/>
              </a:rPr>
              <a:t>&lt;/</a:t>
            </a:r>
            <a:r>
              <a:rPr lang="en">
                <a:solidFill>
                  <a:schemeClr val="accent4"/>
                </a:solidFill>
                <a:latin typeface="Source Code Pro"/>
                <a:ea typeface="Source Code Pro"/>
                <a:cs typeface="Source Code Pro"/>
                <a:sym typeface="Source Code Pro"/>
              </a:rPr>
              <a:t>p</a:t>
            </a:r>
            <a:r>
              <a:rPr lang="en">
                <a:latin typeface="Source Code Pro"/>
                <a:ea typeface="Source Code Pro"/>
                <a:cs typeface="Source Code Pro"/>
                <a:sym typeface="Source Code Pro"/>
              </a:rPr>
              <a:t>&gt;</a:t>
            </a:r>
            <a:endParaRPr>
              <a:latin typeface="Source Code Pro"/>
              <a:ea typeface="Source Code Pro"/>
              <a:cs typeface="Source Code Pro"/>
              <a:sym typeface="Source Code Pro"/>
            </a:endParaRPr>
          </a:p>
        </p:txBody>
      </p:sp>
      <p:sp>
        <p:nvSpPr>
          <p:cNvPr id="254" name="Google Shape;254;p42"/>
          <p:cNvSpPr txBox="1"/>
          <p:nvPr>
            <p:ph idx="2" type="body"/>
          </p:nvPr>
        </p:nvSpPr>
        <p:spPr>
          <a:xfrm>
            <a:off x="4832400" y="1152475"/>
            <a:ext cx="3999900" cy="175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53555C"/>
                </a:solidFill>
                <a:highlight>
                  <a:srgbClr val="FFFFFF"/>
                </a:highlight>
                <a:latin typeface="Poppins"/>
                <a:ea typeface="Poppins"/>
                <a:cs typeface="Poppins"/>
                <a:sym typeface="Poppins"/>
              </a:rPr>
              <a:t>Here is a paragraph with </a:t>
            </a:r>
            <a:r>
              <a:rPr i="1" lang="en" sz="1800">
                <a:solidFill>
                  <a:srgbClr val="53555C"/>
                </a:solidFill>
                <a:highlight>
                  <a:srgbClr val="FFFFFF"/>
                </a:highlight>
                <a:latin typeface="Poppins"/>
                <a:ea typeface="Poppins"/>
                <a:cs typeface="Poppins"/>
                <a:sym typeface="Poppins"/>
              </a:rPr>
              <a:t>Emphasized</a:t>
            </a:r>
            <a:r>
              <a:rPr lang="en" sz="1800">
                <a:solidFill>
                  <a:srgbClr val="53555C"/>
                </a:solidFill>
                <a:highlight>
                  <a:srgbClr val="FFFFFF"/>
                </a:highlight>
                <a:latin typeface="Poppins"/>
                <a:ea typeface="Poppins"/>
                <a:cs typeface="Poppins"/>
                <a:sym typeface="Poppins"/>
              </a:rPr>
              <a:t> text and </a:t>
            </a:r>
            <a:r>
              <a:rPr b="1" lang="en" sz="1800">
                <a:solidFill>
                  <a:srgbClr val="53555C"/>
                </a:solidFill>
                <a:highlight>
                  <a:srgbClr val="FFFFFF"/>
                </a:highlight>
                <a:latin typeface="Poppins"/>
                <a:ea typeface="Poppins"/>
                <a:cs typeface="Poppins"/>
                <a:sym typeface="Poppins"/>
              </a:rPr>
              <a:t>Important</a:t>
            </a:r>
            <a:r>
              <a:rPr lang="en" sz="1800">
                <a:solidFill>
                  <a:srgbClr val="53555C"/>
                </a:solidFill>
                <a:highlight>
                  <a:srgbClr val="FFFFFF"/>
                </a:highlight>
                <a:latin typeface="Poppins"/>
                <a:ea typeface="Poppins"/>
                <a:cs typeface="Poppins"/>
                <a:sym typeface="Poppins"/>
              </a:rPr>
              <a:t> text.</a:t>
            </a:r>
            <a:endParaRPr sz="1800">
              <a:latin typeface="Poppins"/>
              <a:ea typeface="Poppins"/>
              <a:cs typeface="Poppins"/>
              <a:sym typeface="Poppins"/>
            </a:endParaRPr>
          </a:p>
        </p:txBody>
      </p:sp>
      <p:sp>
        <p:nvSpPr>
          <p:cNvPr id="255" name="Google Shape;255;p42"/>
          <p:cNvSpPr txBox="1"/>
          <p:nvPr/>
        </p:nvSpPr>
        <p:spPr>
          <a:xfrm>
            <a:off x="539200" y="4066350"/>
            <a:ext cx="8293200" cy="7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ppins"/>
                <a:ea typeface="Poppins"/>
                <a:cs typeface="Poppins"/>
                <a:sym typeface="Poppins"/>
              </a:rPr>
              <a:t>* Notice: em and strong are meant to indicate meaning through style. If you want to have italicized for appearance and not to communicate meaning, you should use CSS.</a:t>
            </a:r>
            <a:endParaRPr>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a:t>
            </a:r>
            <a:endParaRPr/>
          </a:p>
        </p:txBody>
      </p:sp>
      <p:sp>
        <p:nvSpPr>
          <p:cNvPr id="78" name="Google Shape;78;p16"/>
          <p:cNvSpPr txBox="1"/>
          <p:nvPr>
            <p:ph idx="1" type="body"/>
          </p:nvPr>
        </p:nvSpPr>
        <p:spPr>
          <a:xfrm>
            <a:off x="311700" y="1162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 code that allows us to build websites: </a:t>
            </a:r>
            <a:r>
              <a:rPr b="1" lang="en"/>
              <a:t>HyperText Markup Language</a:t>
            </a:r>
            <a:endParaRPr b="1"/>
          </a:p>
          <a:p>
            <a:pPr indent="0" lvl="0" marL="0" rtl="0" algn="l">
              <a:spcBef>
                <a:spcPts val="160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3532988" y="2271732"/>
            <a:ext cx="2078023" cy="20780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265500" y="3087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2.1.3</a:t>
            </a:r>
            <a:endParaRPr/>
          </a:p>
        </p:txBody>
      </p:sp>
      <p:sp>
        <p:nvSpPr>
          <p:cNvPr id="261" name="Google Shape;261;p4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43"/>
          <p:cNvSpPr txBox="1"/>
          <p:nvPr>
            <p:ph idx="2" type="body"/>
          </p:nvPr>
        </p:nvSpPr>
        <p:spPr>
          <a:xfrm>
            <a:off x="4700450" y="185150"/>
            <a:ext cx="3837000" cy="47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Student: </a:t>
            </a:r>
            <a:endParaRPr sz="1400"/>
          </a:p>
          <a:p>
            <a:pPr indent="0" lvl="0" marL="0" rtl="0" algn="l">
              <a:spcBef>
                <a:spcPts val="1600"/>
              </a:spcBef>
              <a:spcAft>
                <a:spcPts val="0"/>
              </a:spcAft>
              <a:buNone/>
            </a:pPr>
            <a:r>
              <a:rPr lang="en" sz="1400"/>
              <a:t>In module-2 folder : create Task-2.1.3.html</a:t>
            </a:r>
            <a:endParaRPr sz="1400"/>
          </a:p>
          <a:p>
            <a:pPr indent="0" lvl="0" marL="0" rtl="0" algn="l">
              <a:lnSpc>
                <a:spcPct val="120000"/>
              </a:lnSpc>
              <a:spcBef>
                <a:spcPts val="1600"/>
              </a:spcBef>
              <a:spcAft>
                <a:spcPts val="0"/>
              </a:spcAft>
              <a:buNone/>
            </a:pPr>
            <a:r>
              <a:rPr lang="en" sz="1400"/>
              <a:t>S</a:t>
            </a:r>
            <a:r>
              <a:rPr lang="en" sz="1400"/>
              <a:t>et up with a doctype, head, title and body.</a:t>
            </a:r>
            <a:endParaRPr sz="1400"/>
          </a:p>
          <a:p>
            <a:pPr indent="0" lvl="0" marL="0" rtl="0" algn="l">
              <a:lnSpc>
                <a:spcPct val="120000"/>
              </a:lnSpc>
              <a:spcBef>
                <a:spcPts val="800"/>
              </a:spcBef>
              <a:spcAft>
                <a:spcPts val="0"/>
              </a:spcAft>
              <a:buNone/>
            </a:pPr>
            <a:r>
              <a:rPr lang="en" sz="1400"/>
              <a:t>Let's add some content to our sites.</a:t>
            </a:r>
            <a:endParaRPr sz="1400"/>
          </a:p>
          <a:p>
            <a:pPr indent="0" lvl="0" marL="0" rtl="0" algn="l">
              <a:lnSpc>
                <a:spcPct val="120000"/>
              </a:lnSpc>
              <a:spcBef>
                <a:spcPts val="800"/>
              </a:spcBef>
              <a:spcAft>
                <a:spcPts val="0"/>
              </a:spcAft>
              <a:buNone/>
            </a:pPr>
            <a:r>
              <a:rPr lang="en" sz="1400"/>
              <a:t>Add one of each level of heading with 1-2 short paragraphs of text below each heading.</a:t>
            </a:r>
            <a:endParaRPr sz="1400"/>
          </a:p>
          <a:p>
            <a:pPr indent="0" lvl="0" marL="0" rtl="0" algn="l">
              <a:lnSpc>
                <a:spcPct val="120000"/>
              </a:lnSpc>
              <a:spcBef>
                <a:spcPts val="800"/>
              </a:spcBef>
              <a:spcAft>
                <a:spcPts val="0"/>
              </a:spcAft>
              <a:buNone/>
            </a:pPr>
            <a:r>
              <a:rPr lang="en" sz="1400"/>
              <a:t>Use &lt;strong&gt; and &lt;em&gt; within a few paragraphs.</a:t>
            </a:r>
            <a:endParaRPr sz="1400"/>
          </a:p>
          <a:p>
            <a:pPr indent="0" lvl="0" marL="0" rtl="0" algn="l">
              <a:spcBef>
                <a:spcPts val="800"/>
              </a:spcBef>
              <a:spcAft>
                <a:spcPts val="0"/>
              </a:spcAft>
              <a:buNone/>
            </a:pPr>
            <a:r>
              <a:rPr b="1" lang="en" sz="1600"/>
              <a:t>Together : </a:t>
            </a:r>
            <a:endParaRPr b="1" sz="1600"/>
          </a:p>
          <a:p>
            <a:pPr indent="0" lvl="0" marL="0" rtl="0" algn="l">
              <a:spcBef>
                <a:spcPts val="1600"/>
              </a:spcBef>
              <a:spcAft>
                <a:spcPts val="0"/>
              </a:spcAft>
              <a:buNone/>
            </a:pPr>
            <a:r>
              <a:rPr lang="en" sz="1400"/>
              <a:t>Commit the change</a:t>
            </a:r>
            <a:endParaRPr sz="1400"/>
          </a:p>
          <a:p>
            <a:pPr indent="0" lvl="0" marL="0" rtl="0" algn="l">
              <a:spcBef>
                <a:spcPts val="1600"/>
              </a:spcBef>
              <a:spcAft>
                <a:spcPts val="1600"/>
              </a:spcAft>
              <a:buNone/>
            </a:pPr>
            <a:r>
              <a:rPr lang="en" sz="1400"/>
              <a:t>Push to remote</a:t>
            </a:r>
            <a:endParaRPr sz="1400"/>
          </a:p>
        </p:txBody>
      </p:sp>
      <p:sp>
        <p:nvSpPr>
          <p:cNvPr id="263" name="Google Shape;263;p43"/>
          <p:cNvSpPr txBox="1"/>
          <p:nvPr>
            <p:ph idx="1" type="subTitle"/>
          </p:nvPr>
        </p:nvSpPr>
        <p:spPr>
          <a:xfrm>
            <a:off x="189300" y="1990525"/>
            <a:ext cx="4045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in repo:</a:t>
            </a:r>
            <a:endParaRPr/>
          </a:p>
          <a:p>
            <a:pPr indent="0" lvl="0" marL="0" rtl="0" algn="ctr">
              <a:spcBef>
                <a:spcPts val="0"/>
              </a:spcBef>
              <a:spcAft>
                <a:spcPts val="0"/>
              </a:spcAft>
              <a:buNone/>
            </a:pPr>
            <a:r>
              <a:rPr b="1" lang="en"/>
              <a:t>LTU-Reboot Digital Coding </a:t>
            </a:r>
            <a:endParaRPr b="1"/>
          </a:p>
          <a:p>
            <a:pPr indent="0" lvl="0" marL="0" rtl="0" algn="ctr">
              <a:spcBef>
                <a:spcPts val="0"/>
              </a:spcBef>
              <a:spcAft>
                <a:spcPts val="0"/>
              </a:spcAft>
              <a:buNone/>
            </a:pPr>
            <a:r>
              <a:t/>
            </a:r>
            <a:endParaRPr>
              <a:solidFill>
                <a:schemeClr val="lt2"/>
              </a:solidFill>
            </a:endParaRPr>
          </a:p>
          <a:p>
            <a:pPr indent="0" lvl="0" marL="0" rtl="0" algn="ctr">
              <a:lnSpc>
                <a:spcPct val="115000"/>
              </a:lnSpc>
              <a:spcBef>
                <a:spcPts val="0"/>
              </a:spcBef>
              <a:spcAft>
                <a:spcPts val="0"/>
              </a:spcAft>
              <a:buNone/>
            </a:pPr>
            <a:r>
              <a:t/>
            </a:r>
            <a:endParaRPr sz="1400"/>
          </a:p>
          <a:p>
            <a:pPr indent="0" lvl="0" marL="0" rtl="0" algn="ctr">
              <a:spcBef>
                <a:spcPts val="1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Link</a:t>
            </a:r>
            <a:endParaRPr/>
          </a:p>
        </p:txBody>
      </p:sp>
      <p:sp>
        <p:nvSpPr>
          <p:cNvPr id="269" name="Google Shape;269;p44"/>
          <p:cNvSpPr txBox="1"/>
          <p:nvPr>
            <p:ph idx="1" type="body"/>
          </p:nvPr>
        </p:nvSpPr>
        <p:spPr>
          <a:xfrm>
            <a:off x="311700" y="1152475"/>
            <a:ext cx="8520600" cy="3657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400">
                <a:solidFill>
                  <a:srgbClr val="53555C"/>
                </a:solidFill>
                <a:highlight>
                  <a:srgbClr val="FFFFFF"/>
                </a:highlight>
                <a:latin typeface="Poppins"/>
                <a:ea typeface="Poppins"/>
                <a:cs typeface="Poppins"/>
                <a:sym typeface="Poppins"/>
              </a:rPr>
              <a:t>Links have three components</a:t>
            </a:r>
            <a:endParaRPr b="1" sz="2400">
              <a:solidFill>
                <a:srgbClr val="53555C"/>
              </a:solidFill>
              <a:highlight>
                <a:srgbClr val="FFFFFF"/>
              </a:highlight>
              <a:latin typeface="Poppins"/>
              <a:ea typeface="Poppins"/>
              <a:cs typeface="Poppins"/>
              <a:sym typeface="Poppins"/>
            </a:endParaRPr>
          </a:p>
          <a:p>
            <a:pPr indent="-342900" lvl="0" marL="596900" rtl="0" algn="l">
              <a:spcBef>
                <a:spcPts val="800"/>
              </a:spcBef>
              <a:spcAft>
                <a:spcPts val="0"/>
              </a:spcAft>
              <a:buClr>
                <a:srgbClr val="53555C"/>
              </a:buClr>
              <a:buSzPts val="1800"/>
              <a:buFont typeface="Poppins"/>
              <a:buChar char="●"/>
            </a:pPr>
            <a:r>
              <a:rPr lang="en">
                <a:solidFill>
                  <a:srgbClr val="53555C"/>
                </a:solidFill>
                <a:highlight>
                  <a:srgbClr val="FFFFFF"/>
                </a:highlight>
                <a:latin typeface="Poppins"/>
                <a:ea typeface="Poppins"/>
                <a:cs typeface="Poppins"/>
                <a:sym typeface="Poppins"/>
              </a:rPr>
              <a:t>Tag: &lt;a&gt;&lt;/a&gt;</a:t>
            </a:r>
            <a:endParaRPr>
              <a:solidFill>
                <a:srgbClr val="53555C"/>
              </a:solidFill>
              <a:highlight>
                <a:srgbClr val="FFFFFF"/>
              </a:highlight>
              <a:latin typeface="Poppins"/>
              <a:ea typeface="Poppins"/>
              <a:cs typeface="Poppins"/>
              <a:sym typeface="Poppins"/>
            </a:endParaRPr>
          </a:p>
          <a:p>
            <a:pPr indent="-342900" lvl="0" marL="596900" rtl="0" algn="l">
              <a:spcBef>
                <a:spcPts val="0"/>
              </a:spcBef>
              <a:spcAft>
                <a:spcPts val="0"/>
              </a:spcAft>
              <a:buClr>
                <a:srgbClr val="53555C"/>
              </a:buClr>
              <a:buSzPts val="1800"/>
              <a:buFont typeface="Poppins"/>
              <a:buChar char="●"/>
            </a:pPr>
            <a:r>
              <a:rPr lang="en">
                <a:solidFill>
                  <a:srgbClr val="53555C"/>
                </a:solidFill>
                <a:highlight>
                  <a:srgbClr val="FFFFFF"/>
                </a:highlight>
                <a:latin typeface="Poppins"/>
                <a:ea typeface="Poppins"/>
                <a:cs typeface="Poppins"/>
                <a:sym typeface="Poppins"/>
              </a:rPr>
              <a:t>Href attribute: "https://leedstrinity.ac.uk"</a:t>
            </a:r>
            <a:endParaRPr>
              <a:solidFill>
                <a:srgbClr val="53555C"/>
              </a:solidFill>
              <a:highlight>
                <a:srgbClr val="FFFFFF"/>
              </a:highlight>
              <a:latin typeface="Poppins"/>
              <a:ea typeface="Poppins"/>
              <a:cs typeface="Poppins"/>
              <a:sym typeface="Poppins"/>
            </a:endParaRPr>
          </a:p>
          <a:p>
            <a:pPr indent="-342900" lvl="0" marL="596900" rtl="0" algn="l">
              <a:spcBef>
                <a:spcPts val="0"/>
              </a:spcBef>
              <a:spcAft>
                <a:spcPts val="0"/>
              </a:spcAft>
              <a:buClr>
                <a:srgbClr val="53555C"/>
              </a:buClr>
              <a:buSzPts val="1800"/>
              <a:buFont typeface="Poppins"/>
              <a:buChar char="●"/>
            </a:pPr>
            <a:r>
              <a:rPr lang="en">
                <a:solidFill>
                  <a:srgbClr val="53555C"/>
                </a:solidFill>
                <a:highlight>
                  <a:srgbClr val="FFFFFF"/>
                </a:highlight>
                <a:latin typeface="Poppins"/>
                <a:ea typeface="Poppins"/>
                <a:cs typeface="Poppins"/>
                <a:sym typeface="Poppins"/>
              </a:rPr>
              <a:t>Title attribute: "Leeds Trinity University - Frontpage"</a:t>
            </a:r>
            <a:endParaRPr>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rPr lang="en">
                <a:solidFill>
                  <a:srgbClr val="C82829"/>
                </a:solidFill>
                <a:highlight>
                  <a:srgbClr val="FFFFFF"/>
                </a:highlight>
                <a:latin typeface="Source Code Pro"/>
                <a:ea typeface="Source Code Pro"/>
                <a:cs typeface="Source Code Pro"/>
                <a:sym typeface="Source Code Pro"/>
              </a:rPr>
              <a:t>&lt;a href=</a:t>
            </a:r>
            <a:r>
              <a:rPr lang="en">
                <a:solidFill>
                  <a:srgbClr val="718C00"/>
                </a:solidFill>
                <a:highlight>
                  <a:srgbClr val="FFFFFF"/>
                </a:highlight>
                <a:latin typeface="Source Code Pro"/>
                <a:ea typeface="Source Code Pro"/>
                <a:cs typeface="Source Code Pro"/>
                <a:sym typeface="Source Code Pro"/>
              </a:rPr>
              <a:t>"https://leedstrinity.ac.uk"</a:t>
            </a:r>
            <a:r>
              <a:rPr lang="en">
                <a:solidFill>
                  <a:srgbClr val="C82829"/>
                </a:solidFill>
                <a:highlight>
                  <a:srgbClr val="FFFFFF"/>
                </a:highlight>
                <a:latin typeface="Source Code Pro"/>
                <a:ea typeface="Source Code Pro"/>
                <a:cs typeface="Source Code Pro"/>
                <a:sym typeface="Source Code Pro"/>
              </a:rPr>
              <a:t> title=</a:t>
            </a:r>
            <a:r>
              <a:rPr lang="en">
                <a:solidFill>
                  <a:srgbClr val="718C00"/>
                </a:solidFill>
                <a:highlight>
                  <a:srgbClr val="FFFFFF"/>
                </a:highlight>
                <a:latin typeface="Source Code Pro"/>
                <a:ea typeface="Source Code Pro"/>
                <a:cs typeface="Source Code Pro"/>
                <a:sym typeface="Source Code Pro"/>
              </a:rPr>
              <a:t>"Leeds Trinity University - Frontpage"</a:t>
            </a:r>
            <a:r>
              <a:rPr lang="en">
                <a:solidFill>
                  <a:srgbClr val="C82829"/>
                </a:solidFill>
                <a:highlight>
                  <a:srgbClr val="FFFFFF"/>
                </a:highlight>
                <a:latin typeface="Source Code Pro"/>
                <a:ea typeface="Source Code Pro"/>
                <a:cs typeface="Source Code Pro"/>
                <a:sym typeface="Source Code Pro"/>
              </a:rPr>
              <a:t>&gt;</a:t>
            </a:r>
            <a:r>
              <a:rPr lang="en">
                <a:solidFill>
                  <a:srgbClr val="4D4D4C"/>
                </a:solidFill>
                <a:highlight>
                  <a:srgbClr val="FFFFFF"/>
                </a:highlight>
                <a:latin typeface="Source Code Pro"/>
                <a:ea typeface="Source Code Pro"/>
                <a:cs typeface="Source Code Pro"/>
                <a:sym typeface="Source Code Pro"/>
              </a:rPr>
              <a:t>Leeds Trinity University</a:t>
            </a:r>
            <a:r>
              <a:rPr lang="en">
                <a:solidFill>
                  <a:srgbClr val="C82829"/>
                </a:solidFill>
                <a:highlight>
                  <a:srgbClr val="FFFFFF"/>
                </a:highlight>
                <a:latin typeface="Source Code Pro"/>
                <a:ea typeface="Source Code Pro"/>
                <a:cs typeface="Source Code Pro"/>
                <a:sym typeface="Source Code Pro"/>
              </a:rPr>
              <a:t>&lt;/a&gt;</a:t>
            </a:r>
            <a:endParaRPr>
              <a:solidFill>
                <a:srgbClr val="4D4D4C"/>
              </a:solidFill>
              <a:highlight>
                <a:srgbClr val="FFFFFF"/>
              </a:highlight>
              <a:latin typeface="Poppins"/>
              <a:ea typeface="Poppins"/>
              <a:cs typeface="Poppins"/>
              <a:sym typeface="Poppins"/>
            </a:endParaRPr>
          </a:p>
          <a:p>
            <a:pPr indent="0" lvl="0" marL="0" rtl="0" algn="l">
              <a:spcBef>
                <a:spcPts val="1600"/>
              </a:spcBef>
              <a:spcAft>
                <a:spcPts val="0"/>
              </a:spcAft>
              <a:buNone/>
            </a:pPr>
            <a:r>
              <a:rPr lang="en" u="sng">
                <a:solidFill>
                  <a:schemeClr val="dk1"/>
                </a:solidFill>
                <a:highlight>
                  <a:srgbClr val="FFFFFF"/>
                </a:highlight>
                <a:latin typeface="Poppins"/>
                <a:ea typeface="Poppins"/>
                <a:cs typeface="Poppins"/>
                <a:sym typeface="Poppins"/>
              </a:rPr>
              <a:t>Leeds Trinity University</a:t>
            </a:r>
            <a:endParaRPr u="sng">
              <a:solidFill>
                <a:schemeClr val="dk1"/>
              </a:solidFill>
              <a:highlight>
                <a:srgbClr val="FFFFFF"/>
              </a:highlight>
              <a:latin typeface="Poppins"/>
              <a:ea typeface="Poppins"/>
              <a:cs typeface="Poppins"/>
              <a:sym typeface="Poppins"/>
            </a:endParaRPr>
          </a:p>
          <a:p>
            <a:pPr indent="0" lvl="0" marL="0" rtl="0" algn="l">
              <a:lnSpc>
                <a:spcPct val="120000"/>
              </a:lnSpc>
              <a:spcBef>
                <a:spcPts val="1600"/>
              </a:spcBef>
              <a:spcAft>
                <a:spcPts val="0"/>
              </a:spcAft>
              <a:buNone/>
            </a:pPr>
            <a:r>
              <a:rPr lang="en">
                <a:solidFill>
                  <a:srgbClr val="53555C"/>
                </a:solidFill>
                <a:highlight>
                  <a:srgbClr val="FFFFFF"/>
                </a:highlight>
                <a:latin typeface="Poppins"/>
                <a:ea typeface="Poppins"/>
                <a:cs typeface="Poppins"/>
                <a:sym typeface="Poppins"/>
              </a:rPr>
              <a:t>The &lt;a&gt; tag surrounds text or images to turn them into links</a:t>
            </a:r>
            <a:endParaRPr>
              <a:solidFill>
                <a:srgbClr val="53555C"/>
              </a:solidFill>
              <a:highlight>
                <a:srgbClr val="FFFFFF"/>
              </a:highlight>
              <a:latin typeface="Poppins"/>
              <a:ea typeface="Poppins"/>
              <a:cs typeface="Poppins"/>
              <a:sym typeface="Poppins"/>
            </a:endParaRPr>
          </a:p>
          <a:p>
            <a:pPr indent="0" lvl="0" marL="0" rtl="0" algn="l">
              <a:spcBef>
                <a:spcPts val="800"/>
              </a:spcBef>
              <a:spcAft>
                <a:spcPts val="1600"/>
              </a:spcAft>
              <a:buNone/>
            </a:pPr>
            <a:r>
              <a:t/>
            </a:r>
            <a:endParaRPr>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Attributes</a:t>
            </a:r>
            <a:endParaRPr/>
          </a:p>
        </p:txBody>
      </p:sp>
      <p:sp>
        <p:nvSpPr>
          <p:cNvPr id="275" name="Google Shape;27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rgbClr val="53555C"/>
                </a:solidFill>
                <a:highlight>
                  <a:srgbClr val="FFFFFF"/>
                </a:highlight>
                <a:latin typeface="Poppins"/>
                <a:ea typeface="Poppins"/>
                <a:cs typeface="Poppins"/>
                <a:sym typeface="Poppins"/>
              </a:rPr>
              <a:t>Links can have attributes that tell the link to do different actions like open in a new tab, or launch your e-mail program.</a:t>
            </a:r>
            <a:endParaRPr>
              <a:solidFill>
                <a:srgbClr val="53555C"/>
              </a:solidFill>
              <a:highlight>
                <a:srgbClr val="FFFFFF"/>
              </a:highlight>
              <a:latin typeface="Poppins"/>
              <a:ea typeface="Poppins"/>
              <a:cs typeface="Poppins"/>
              <a:sym typeface="Poppins"/>
            </a:endParaRPr>
          </a:p>
          <a:p>
            <a:pPr indent="0" lvl="0" marL="0" rtl="0" algn="l">
              <a:spcBef>
                <a:spcPts val="800"/>
              </a:spcBef>
              <a:spcAft>
                <a:spcPts val="0"/>
              </a:spcAft>
              <a:buNone/>
            </a:pPr>
            <a:r>
              <a:rPr lang="en">
                <a:solidFill>
                  <a:srgbClr val="C82829"/>
                </a:solidFill>
                <a:highlight>
                  <a:srgbClr val="FFFFFF"/>
                </a:highlight>
                <a:latin typeface="Source Code Pro"/>
                <a:ea typeface="Source Code Pro"/>
                <a:cs typeface="Source Code Pro"/>
                <a:sym typeface="Source Code Pro"/>
              </a:rPr>
              <a:t>&lt;a href=</a:t>
            </a:r>
            <a:r>
              <a:rPr lang="en">
                <a:solidFill>
                  <a:srgbClr val="718C00"/>
                </a:solidFill>
                <a:highlight>
                  <a:srgbClr val="FFFFFF"/>
                </a:highlight>
                <a:latin typeface="Source Code Pro"/>
                <a:ea typeface="Source Code Pro"/>
                <a:cs typeface="Source Code Pro"/>
                <a:sym typeface="Source Code Pro"/>
              </a:rPr>
              <a:t>"home.html"</a:t>
            </a:r>
            <a:r>
              <a:rPr lang="en">
                <a:solidFill>
                  <a:srgbClr val="C82829"/>
                </a:solidFill>
                <a:highlight>
                  <a:srgbClr val="FFFFFF"/>
                </a:highlight>
                <a:latin typeface="Source Code Pro"/>
                <a:ea typeface="Source Code Pro"/>
                <a:cs typeface="Source Code Pro"/>
                <a:sym typeface="Source Code Pro"/>
              </a:rPr>
              <a:t> target=</a:t>
            </a:r>
            <a:r>
              <a:rPr lang="en">
                <a:solidFill>
                  <a:srgbClr val="718C00"/>
                </a:solidFill>
                <a:highlight>
                  <a:srgbClr val="FFFFFF"/>
                </a:highlight>
                <a:latin typeface="Source Code Pro"/>
                <a:ea typeface="Source Code Pro"/>
                <a:cs typeface="Source Code Pro"/>
                <a:sym typeface="Source Code Pro"/>
              </a:rPr>
              <a:t>"_blank"</a:t>
            </a:r>
            <a:r>
              <a:rPr lang="en">
                <a:solidFill>
                  <a:srgbClr val="C82829"/>
                </a:solidFill>
                <a:highlight>
                  <a:srgbClr val="FFFFFF"/>
                </a:highlight>
                <a:latin typeface="Source Code Pro"/>
                <a:ea typeface="Source Code Pro"/>
                <a:cs typeface="Source Code Pro"/>
                <a:sym typeface="Source Code Pro"/>
              </a:rPr>
              <a:t>&gt;</a:t>
            </a:r>
            <a:r>
              <a:rPr lang="en">
                <a:solidFill>
                  <a:srgbClr val="4D4D4C"/>
                </a:solidFill>
                <a:highlight>
                  <a:srgbClr val="FFFFFF"/>
                </a:highlight>
                <a:latin typeface="Source Code Pro"/>
                <a:ea typeface="Source Code Pro"/>
                <a:cs typeface="Source Code Pro"/>
                <a:sym typeface="Source Code Pro"/>
              </a:rPr>
              <a:t>Link Text</a:t>
            </a:r>
            <a:r>
              <a:rPr lang="en">
                <a:solidFill>
                  <a:srgbClr val="C82829"/>
                </a:solidFill>
                <a:highlight>
                  <a:srgbClr val="FFFFFF"/>
                </a:highlight>
                <a:latin typeface="Source Code Pro"/>
                <a:ea typeface="Source Code Pro"/>
                <a:cs typeface="Source Code Pro"/>
                <a:sym typeface="Source Code Pro"/>
              </a:rPr>
              <a:t>&lt;/a&gt;</a:t>
            </a:r>
            <a:endParaRPr>
              <a:solidFill>
                <a:srgbClr val="4D4D4C"/>
              </a:solidFill>
              <a:highlight>
                <a:srgbClr val="FFFFFF"/>
              </a:highlight>
              <a:latin typeface="Source Code Pro"/>
              <a:ea typeface="Source Code Pro"/>
              <a:cs typeface="Source Code Pro"/>
              <a:sym typeface="Source Code Pro"/>
            </a:endParaRPr>
          </a:p>
          <a:p>
            <a:pPr indent="0" lvl="0" marL="0" rtl="0" algn="l">
              <a:lnSpc>
                <a:spcPct val="120000"/>
              </a:lnSpc>
              <a:spcBef>
                <a:spcPts val="1600"/>
              </a:spcBef>
              <a:spcAft>
                <a:spcPts val="0"/>
              </a:spcAft>
              <a:buNone/>
            </a:pPr>
            <a:r>
              <a:rPr lang="en">
                <a:solidFill>
                  <a:srgbClr val="53555C"/>
                </a:solidFill>
                <a:highlight>
                  <a:srgbClr val="FFFFFF"/>
                </a:highlight>
                <a:latin typeface="Poppins"/>
                <a:ea typeface="Poppins"/>
                <a:cs typeface="Poppins"/>
                <a:sym typeface="Poppins"/>
              </a:rPr>
              <a:t>Link opens in a new window/tab with </a:t>
            </a:r>
            <a:r>
              <a:rPr b="1" lang="en">
                <a:solidFill>
                  <a:srgbClr val="53555C"/>
                </a:solidFill>
                <a:highlight>
                  <a:srgbClr val="FFFFFF"/>
                </a:highlight>
                <a:latin typeface="Poppins"/>
                <a:ea typeface="Poppins"/>
                <a:cs typeface="Poppins"/>
                <a:sym typeface="Poppins"/>
              </a:rPr>
              <a:t>target="_blank"</a:t>
            </a:r>
            <a:endParaRPr b="1">
              <a:solidFill>
                <a:srgbClr val="53555C"/>
              </a:solidFill>
              <a:highlight>
                <a:srgbClr val="FFFFFF"/>
              </a:highlight>
              <a:latin typeface="Poppins"/>
              <a:ea typeface="Poppins"/>
              <a:cs typeface="Poppins"/>
              <a:sym typeface="Poppins"/>
            </a:endParaRPr>
          </a:p>
          <a:p>
            <a:pPr indent="0" lvl="0" marL="0" rtl="0" algn="l">
              <a:spcBef>
                <a:spcPts val="800"/>
              </a:spcBef>
              <a:spcAft>
                <a:spcPts val="0"/>
              </a:spcAft>
              <a:buNone/>
            </a:pPr>
            <a:r>
              <a:rPr lang="en">
                <a:solidFill>
                  <a:srgbClr val="C82829"/>
                </a:solidFill>
                <a:highlight>
                  <a:srgbClr val="FFFFFF"/>
                </a:highlight>
                <a:latin typeface="Poppins"/>
                <a:ea typeface="Poppins"/>
                <a:cs typeface="Poppins"/>
                <a:sym typeface="Poppins"/>
              </a:rPr>
              <a:t>&lt;a href=</a:t>
            </a:r>
            <a:r>
              <a:rPr lang="en">
                <a:solidFill>
                  <a:srgbClr val="718C00"/>
                </a:solidFill>
                <a:highlight>
                  <a:srgbClr val="FFFFFF"/>
                </a:highlight>
                <a:latin typeface="Poppins"/>
                <a:ea typeface="Poppins"/>
                <a:cs typeface="Poppins"/>
                <a:sym typeface="Poppins"/>
              </a:rPr>
              <a:t>"mailto:hello@leedstrinity.ac.uk"</a:t>
            </a:r>
            <a:r>
              <a:rPr lang="en">
                <a:solidFill>
                  <a:srgbClr val="C82829"/>
                </a:solidFill>
                <a:highlight>
                  <a:srgbClr val="FFFFFF"/>
                </a:highlight>
                <a:latin typeface="Poppins"/>
                <a:ea typeface="Poppins"/>
                <a:cs typeface="Poppins"/>
                <a:sym typeface="Poppins"/>
              </a:rPr>
              <a:t>&gt;</a:t>
            </a:r>
            <a:r>
              <a:rPr lang="en">
                <a:solidFill>
                  <a:srgbClr val="4D4D4C"/>
                </a:solidFill>
                <a:highlight>
                  <a:srgbClr val="FFFFFF"/>
                </a:highlight>
                <a:latin typeface="Poppins"/>
                <a:ea typeface="Poppins"/>
                <a:cs typeface="Poppins"/>
                <a:sym typeface="Poppins"/>
              </a:rPr>
              <a:t>E-mail us!</a:t>
            </a:r>
            <a:r>
              <a:rPr lang="en">
                <a:solidFill>
                  <a:srgbClr val="C82829"/>
                </a:solidFill>
                <a:highlight>
                  <a:srgbClr val="FFFFFF"/>
                </a:highlight>
                <a:latin typeface="Poppins"/>
                <a:ea typeface="Poppins"/>
                <a:cs typeface="Poppins"/>
                <a:sym typeface="Poppins"/>
              </a:rPr>
              <a:t>&lt;/a&gt;</a:t>
            </a:r>
            <a:endParaRPr>
              <a:solidFill>
                <a:srgbClr val="4D4D4C"/>
              </a:solidFill>
              <a:highlight>
                <a:srgbClr val="FFFFFF"/>
              </a:highlight>
              <a:latin typeface="Poppins"/>
              <a:ea typeface="Poppins"/>
              <a:cs typeface="Poppins"/>
              <a:sym typeface="Poppins"/>
            </a:endParaRPr>
          </a:p>
          <a:p>
            <a:pPr indent="0" lvl="0" marL="0" rtl="0" algn="ctr">
              <a:lnSpc>
                <a:spcPct val="120000"/>
              </a:lnSpc>
              <a:spcBef>
                <a:spcPts val="1600"/>
              </a:spcBef>
              <a:spcAft>
                <a:spcPts val="0"/>
              </a:spcAft>
              <a:buNone/>
            </a:pPr>
            <a:r>
              <a:rPr lang="en">
                <a:solidFill>
                  <a:srgbClr val="53555C"/>
                </a:solidFill>
                <a:highlight>
                  <a:srgbClr val="FFFFFF"/>
                </a:highlight>
                <a:latin typeface="Poppins"/>
                <a:ea typeface="Poppins"/>
                <a:cs typeface="Poppins"/>
                <a:sym typeface="Poppins"/>
              </a:rPr>
              <a:t>Adding </a:t>
            </a:r>
            <a:r>
              <a:rPr b="1" lang="en">
                <a:solidFill>
                  <a:srgbClr val="53555C"/>
                </a:solidFill>
                <a:highlight>
                  <a:srgbClr val="FFFFFF"/>
                </a:highlight>
                <a:latin typeface="Poppins"/>
                <a:ea typeface="Poppins"/>
                <a:cs typeface="Poppins"/>
                <a:sym typeface="Poppins"/>
              </a:rPr>
              <a:t>mailto:</a:t>
            </a:r>
            <a:r>
              <a:rPr lang="en">
                <a:solidFill>
                  <a:srgbClr val="53555C"/>
                </a:solidFill>
                <a:highlight>
                  <a:srgbClr val="FFFFFF"/>
                </a:highlight>
                <a:latin typeface="Poppins"/>
                <a:ea typeface="Poppins"/>
                <a:cs typeface="Poppins"/>
                <a:sym typeface="Poppins"/>
              </a:rPr>
              <a:t> directly before the email address means the link will open in the default email program.</a:t>
            </a:r>
            <a:endParaRPr>
              <a:solidFill>
                <a:srgbClr val="53555C"/>
              </a:solidFill>
              <a:highlight>
                <a:srgbClr val="FFFFFF"/>
              </a:highlight>
              <a:latin typeface="Poppins"/>
              <a:ea typeface="Poppins"/>
              <a:cs typeface="Poppins"/>
              <a:sym typeface="Poppins"/>
            </a:endParaRPr>
          </a:p>
          <a:p>
            <a:pPr indent="0" lvl="0" marL="0" rtl="0" algn="l">
              <a:spcBef>
                <a:spcPts val="800"/>
              </a:spcBef>
              <a:spcAft>
                <a:spcPts val="1600"/>
              </a:spcAft>
              <a:buNone/>
            </a:pPr>
            <a:r>
              <a:t/>
            </a:r>
            <a:endParaRPr>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vs. Absolute paths for links &amp; images</a:t>
            </a:r>
            <a:endParaRPr/>
          </a:p>
        </p:txBody>
      </p:sp>
      <p:sp>
        <p:nvSpPr>
          <p:cNvPr id="281" name="Google Shape;281;p46"/>
          <p:cNvSpPr txBox="1"/>
          <p:nvPr>
            <p:ph idx="1" type="body"/>
          </p:nvPr>
        </p:nvSpPr>
        <p:spPr>
          <a:xfrm>
            <a:off x="311700" y="1641050"/>
            <a:ext cx="3999900" cy="29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oppins"/>
                <a:ea typeface="Poppins"/>
                <a:cs typeface="Poppins"/>
                <a:sym typeface="Poppins"/>
              </a:rPr>
              <a:t>Relative</a:t>
            </a:r>
            <a:endParaRPr b="1" sz="2400">
              <a:latin typeface="Poppins"/>
              <a:ea typeface="Poppins"/>
              <a:cs typeface="Poppins"/>
              <a:sym typeface="Poppins"/>
            </a:endParaRPr>
          </a:p>
          <a:p>
            <a:pPr indent="0" lvl="0" marL="0" rtl="0" algn="l">
              <a:spcBef>
                <a:spcPts val="0"/>
              </a:spcBef>
              <a:spcAft>
                <a:spcPts val="0"/>
              </a:spcAft>
              <a:buNone/>
            </a:pPr>
            <a:r>
              <a:rPr lang="en" sz="1800">
                <a:solidFill>
                  <a:srgbClr val="53555C"/>
                </a:solidFill>
                <a:highlight>
                  <a:srgbClr val="FFFFFF"/>
                </a:highlight>
                <a:latin typeface="Poppins"/>
                <a:ea typeface="Poppins"/>
                <a:cs typeface="Poppins"/>
                <a:sym typeface="Poppins"/>
              </a:rPr>
              <a:t>Relative paths change depending upon the page the link is on.</a:t>
            </a:r>
            <a:endParaRPr sz="1800">
              <a:solidFill>
                <a:srgbClr val="53555C"/>
              </a:solidFill>
              <a:highlight>
                <a:srgbClr val="FFFFFF"/>
              </a:highlight>
              <a:latin typeface="Poppins"/>
              <a:ea typeface="Poppins"/>
              <a:cs typeface="Poppins"/>
              <a:sym typeface="Poppins"/>
            </a:endParaRPr>
          </a:p>
          <a:p>
            <a:pPr indent="-330200" lvl="0" marL="457200" rtl="0" algn="l">
              <a:spcBef>
                <a:spcPts val="1600"/>
              </a:spcBef>
              <a:spcAft>
                <a:spcPts val="0"/>
              </a:spcAft>
              <a:buClr>
                <a:srgbClr val="53555C"/>
              </a:buClr>
              <a:buSzPts val="1600"/>
              <a:buFont typeface="Poppins"/>
              <a:buChar char="●"/>
            </a:pPr>
            <a:r>
              <a:rPr lang="en" sz="1600">
                <a:solidFill>
                  <a:srgbClr val="53555C"/>
                </a:solidFill>
                <a:highlight>
                  <a:srgbClr val="FFFFFF"/>
                </a:highlight>
                <a:latin typeface="Poppins"/>
                <a:ea typeface="Poppins"/>
                <a:cs typeface="Poppins"/>
                <a:sym typeface="Poppins"/>
              </a:rPr>
              <a:t>Links within the same directory need no path information. "filename.jpg"</a:t>
            </a:r>
            <a:endParaRPr sz="1600">
              <a:solidFill>
                <a:srgbClr val="53555C"/>
              </a:solidFill>
              <a:highlight>
                <a:srgbClr val="FFFFFF"/>
              </a:highlight>
              <a:latin typeface="Poppins"/>
              <a:ea typeface="Poppins"/>
              <a:cs typeface="Poppins"/>
              <a:sym typeface="Poppins"/>
            </a:endParaRPr>
          </a:p>
          <a:p>
            <a:pPr indent="-330200" lvl="0" marL="457200" rtl="0" algn="l">
              <a:spcBef>
                <a:spcPts val="0"/>
              </a:spcBef>
              <a:spcAft>
                <a:spcPts val="0"/>
              </a:spcAft>
              <a:buClr>
                <a:srgbClr val="53555C"/>
              </a:buClr>
              <a:buSzPts val="1600"/>
              <a:buFont typeface="Poppins"/>
              <a:buChar char="●"/>
            </a:pPr>
            <a:r>
              <a:rPr lang="en" sz="1600">
                <a:solidFill>
                  <a:srgbClr val="53555C"/>
                </a:solidFill>
                <a:highlight>
                  <a:srgbClr val="FFFFFF"/>
                </a:highlight>
                <a:latin typeface="Poppins"/>
                <a:ea typeface="Poppins"/>
                <a:cs typeface="Poppins"/>
                <a:sym typeface="Poppins"/>
              </a:rPr>
              <a:t>Subdirectories are listed without preceding slashes. "img/filename.jpg"</a:t>
            </a:r>
            <a:endParaRPr sz="1600">
              <a:solidFill>
                <a:srgbClr val="53555C"/>
              </a:solidFill>
              <a:highlight>
                <a:srgbClr val="FFFFFF"/>
              </a:highlight>
              <a:latin typeface="Poppins"/>
              <a:ea typeface="Poppins"/>
              <a:cs typeface="Poppins"/>
              <a:sym typeface="Poppins"/>
            </a:endParaRPr>
          </a:p>
          <a:p>
            <a:pPr indent="0" lvl="0" marL="0" rtl="0" algn="l">
              <a:spcBef>
                <a:spcPts val="0"/>
              </a:spcBef>
              <a:spcAft>
                <a:spcPts val="1600"/>
              </a:spcAft>
              <a:buNone/>
            </a:pPr>
            <a:r>
              <a:t/>
            </a:r>
            <a:endParaRPr sz="1800">
              <a:latin typeface="Poppins"/>
              <a:ea typeface="Poppins"/>
              <a:cs typeface="Poppins"/>
              <a:sym typeface="Poppins"/>
            </a:endParaRPr>
          </a:p>
        </p:txBody>
      </p:sp>
      <p:sp>
        <p:nvSpPr>
          <p:cNvPr id="282" name="Google Shape;282;p46"/>
          <p:cNvSpPr txBox="1"/>
          <p:nvPr>
            <p:ph idx="2" type="body"/>
          </p:nvPr>
        </p:nvSpPr>
        <p:spPr>
          <a:xfrm>
            <a:off x="4832400" y="1641175"/>
            <a:ext cx="3999900" cy="29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oppins"/>
                <a:ea typeface="Poppins"/>
                <a:cs typeface="Poppins"/>
                <a:sym typeface="Poppins"/>
              </a:rPr>
              <a:t>Absolute</a:t>
            </a:r>
            <a:endParaRPr b="1" sz="2400">
              <a:latin typeface="Poppins"/>
              <a:ea typeface="Poppins"/>
              <a:cs typeface="Poppins"/>
              <a:sym typeface="Poppins"/>
            </a:endParaRPr>
          </a:p>
          <a:p>
            <a:pPr indent="0" lvl="0" marL="0" rtl="0" algn="l">
              <a:spcBef>
                <a:spcPts val="0"/>
              </a:spcBef>
              <a:spcAft>
                <a:spcPts val="0"/>
              </a:spcAft>
              <a:buNone/>
            </a:pPr>
            <a:r>
              <a:rPr lang="en" sz="1800">
                <a:solidFill>
                  <a:srgbClr val="53555C"/>
                </a:solidFill>
                <a:highlight>
                  <a:srgbClr val="FFFFFF"/>
                </a:highlight>
                <a:latin typeface="Poppins"/>
                <a:ea typeface="Poppins"/>
                <a:cs typeface="Poppins"/>
                <a:sym typeface="Poppins"/>
              </a:rPr>
              <a:t>Absolute paths refer to a specific location of a file, including the domain. </a:t>
            </a:r>
            <a:r>
              <a:rPr b="1" lang="en" sz="1800">
                <a:solidFill>
                  <a:srgbClr val="53555C"/>
                </a:solidFill>
                <a:highlight>
                  <a:srgbClr val="FFFFFF"/>
                </a:highlight>
                <a:latin typeface="Source Code Pro"/>
                <a:ea typeface="Source Code Pro"/>
                <a:cs typeface="Source Code Pro"/>
                <a:sym typeface="Source Code Pro"/>
              </a:rPr>
              <a:t>"https://www.leedstrinity.ac.uk/postgraduate/"</a:t>
            </a:r>
            <a:endParaRPr b="1" sz="1800">
              <a:solidFill>
                <a:srgbClr val="53555C"/>
              </a:solidFill>
              <a:highlight>
                <a:srgbClr val="FFFFFF"/>
              </a:highlight>
              <a:latin typeface="Source Code Pro"/>
              <a:ea typeface="Source Code Pro"/>
              <a:cs typeface="Source Code Pro"/>
              <a:sym typeface="Source Code Pro"/>
            </a:endParaRPr>
          </a:p>
          <a:p>
            <a:pPr indent="-330200" lvl="0" marL="457200" rtl="0" algn="l">
              <a:spcBef>
                <a:spcPts val="0"/>
              </a:spcBef>
              <a:spcAft>
                <a:spcPts val="0"/>
              </a:spcAft>
              <a:buClr>
                <a:srgbClr val="53555C"/>
              </a:buClr>
              <a:buSzPts val="1600"/>
              <a:buFont typeface="Poppins"/>
              <a:buChar char="-"/>
            </a:pPr>
            <a:r>
              <a:rPr lang="en" sz="1600">
                <a:solidFill>
                  <a:srgbClr val="53555C"/>
                </a:solidFill>
                <a:highlight>
                  <a:srgbClr val="FFFFFF"/>
                </a:highlight>
                <a:latin typeface="Poppins"/>
                <a:ea typeface="Poppins"/>
                <a:cs typeface="Poppins"/>
                <a:sym typeface="Poppins"/>
              </a:rPr>
              <a:t>Typically used when pointing to a link that is not within your own domain.</a:t>
            </a:r>
            <a:endParaRPr sz="1600">
              <a:solidFill>
                <a:srgbClr val="53555C"/>
              </a:solidFill>
              <a:highlight>
                <a:srgbClr val="FFFFFF"/>
              </a:highlight>
              <a:latin typeface="Poppins"/>
              <a:ea typeface="Poppins"/>
              <a:cs typeface="Poppins"/>
              <a:sym typeface="Poppins"/>
            </a:endParaRPr>
          </a:p>
          <a:p>
            <a:pPr indent="0" lvl="0" marL="0" rtl="0" algn="l">
              <a:spcBef>
                <a:spcPts val="0"/>
              </a:spcBef>
              <a:spcAft>
                <a:spcPts val="1600"/>
              </a:spcAft>
              <a:buNone/>
            </a:pPr>
            <a:r>
              <a:t/>
            </a:r>
            <a:endParaRPr sz="1800">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265500" y="469274"/>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2.1.4</a:t>
            </a:r>
            <a:endParaRPr/>
          </a:p>
        </p:txBody>
      </p:sp>
      <p:sp>
        <p:nvSpPr>
          <p:cNvPr id="288" name="Google Shape;288;p47"/>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47"/>
          <p:cNvSpPr txBox="1"/>
          <p:nvPr>
            <p:ph idx="2" type="body"/>
          </p:nvPr>
        </p:nvSpPr>
        <p:spPr>
          <a:xfrm>
            <a:off x="4700450" y="185150"/>
            <a:ext cx="3837000" cy="47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Student: </a:t>
            </a:r>
            <a:endParaRPr sz="1500"/>
          </a:p>
          <a:p>
            <a:pPr indent="0" lvl="0" marL="0" rtl="0" algn="l">
              <a:spcBef>
                <a:spcPts val="1600"/>
              </a:spcBef>
              <a:spcAft>
                <a:spcPts val="0"/>
              </a:spcAft>
              <a:buNone/>
            </a:pPr>
            <a:r>
              <a:rPr lang="en" sz="1500"/>
              <a:t>In Module-2 :</a:t>
            </a:r>
            <a:r>
              <a:rPr lang="en" sz="1700"/>
              <a:t> </a:t>
            </a:r>
            <a:r>
              <a:rPr lang="en" sz="1500"/>
              <a:t>create Task-2.1.4.html</a:t>
            </a:r>
            <a:endParaRPr sz="1500"/>
          </a:p>
          <a:p>
            <a:pPr indent="0" lvl="0" marL="0" rtl="0" algn="l">
              <a:lnSpc>
                <a:spcPct val="120000"/>
              </a:lnSpc>
              <a:spcBef>
                <a:spcPts val="1600"/>
              </a:spcBef>
              <a:spcAft>
                <a:spcPts val="0"/>
              </a:spcAft>
              <a:buNone/>
            </a:pPr>
            <a:r>
              <a:rPr lang="en" sz="1500"/>
              <a:t>Set up with a doctype, head, title and body.</a:t>
            </a:r>
            <a:endParaRPr sz="1500"/>
          </a:p>
          <a:p>
            <a:pPr indent="0" lvl="0" marL="0" rtl="0" algn="l">
              <a:lnSpc>
                <a:spcPct val="120000"/>
              </a:lnSpc>
              <a:spcBef>
                <a:spcPts val="800"/>
              </a:spcBef>
              <a:spcAft>
                <a:spcPts val="0"/>
              </a:spcAft>
              <a:buNone/>
            </a:pPr>
            <a:r>
              <a:rPr lang="en" sz="1500"/>
              <a:t>Let's add some content to our sites.</a:t>
            </a:r>
            <a:endParaRPr sz="1500"/>
          </a:p>
          <a:p>
            <a:pPr indent="0" lvl="0" marL="0" rtl="0" algn="l">
              <a:lnSpc>
                <a:spcPct val="120000"/>
              </a:lnSpc>
              <a:spcBef>
                <a:spcPts val="800"/>
              </a:spcBef>
              <a:spcAft>
                <a:spcPts val="0"/>
              </a:spcAft>
              <a:buNone/>
            </a:pPr>
            <a:r>
              <a:rPr lang="en" sz="1500"/>
              <a:t>Add links that open in the same window, a new window and link to an e-mail address.</a:t>
            </a:r>
            <a:endParaRPr sz="1100"/>
          </a:p>
          <a:p>
            <a:pPr indent="0" lvl="0" marL="0" rtl="0" algn="l">
              <a:spcBef>
                <a:spcPts val="800"/>
              </a:spcBef>
              <a:spcAft>
                <a:spcPts val="0"/>
              </a:spcAft>
              <a:buNone/>
            </a:pPr>
            <a:r>
              <a:rPr b="1" lang="en" sz="1700"/>
              <a:t>Together : </a:t>
            </a:r>
            <a:endParaRPr b="1" sz="1700"/>
          </a:p>
          <a:p>
            <a:pPr indent="0" lvl="0" marL="0" rtl="0" algn="l">
              <a:spcBef>
                <a:spcPts val="1600"/>
              </a:spcBef>
              <a:spcAft>
                <a:spcPts val="0"/>
              </a:spcAft>
              <a:buNone/>
            </a:pPr>
            <a:r>
              <a:rPr lang="en" sz="1500"/>
              <a:t>Commit the change</a:t>
            </a:r>
            <a:endParaRPr sz="1500"/>
          </a:p>
          <a:p>
            <a:pPr indent="0" lvl="0" marL="0" rtl="0" algn="l">
              <a:spcBef>
                <a:spcPts val="1600"/>
              </a:spcBef>
              <a:spcAft>
                <a:spcPts val="1600"/>
              </a:spcAft>
              <a:buNone/>
            </a:pPr>
            <a:r>
              <a:rPr lang="en" sz="1500"/>
              <a:t>Push to remote</a:t>
            </a:r>
            <a:endParaRPr sz="1500"/>
          </a:p>
        </p:txBody>
      </p:sp>
      <p:sp>
        <p:nvSpPr>
          <p:cNvPr id="290" name="Google Shape;290;p47"/>
          <p:cNvSpPr txBox="1"/>
          <p:nvPr>
            <p:ph idx="1" type="subTitle"/>
          </p:nvPr>
        </p:nvSpPr>
        <p:spPr>
          <a:xfrm>
            <a:off x="189300" y="1914325"/>
            <a:ext cx="4045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in repo:</a:t>
            </a:r>
            <a:endParaRPr/>
          </a:p>
          <a:p>
            <a:pPr indent="0" lvl="0" marL="0" rtl="0" algn="ctr">
              <a:spcBef>
                <a:spcPts val="0"/>
              </a:spcBef>
              <a:spcAft>
                <a:spcPts val="0"/>
              </a:spcAft>
              <a:buNone/>
            </a:pPr>
            <a:r>
              <a:rPr b="1" lang="en"/>
              <a:t>LTU-Reboot Digital Coding </a:t>
            </a:r>
            <a:endParaRPr b="1"/>
          </a:p>
          <a:p>
            <a:pPr indent="0" lvl="0" marL="0" rtl="0" algn="ctr">
              <a:spcBef>
                <a:spcPts val="0"/>
              </a:spcBef>
              <a:spcAft>
                <a:spcPts val="0"/>
              </a:spcAft>
              <a:buNone/>
            </a:pPr>
            <a:r>
              <a:t/>
            </a:r>
            <a:endParaRPr>
              <a:solidFill>
                <a:schemeClr val="lt2"/>
              </a:solidFill>
            </a:endParaRPr>
          </a:p>
          <a:p>
            <a:pPr indent="0" lvl="0" marL="0" rtl="0" algn="ctr">
              <a:lnSpc>
                <a:spcPct val="115000"/>
              </a:lnSpc>
              <a:spcBef>
                <a:spcPts val="0"/>
              </a:spcBef>
              <a:spcAft>
                <a:spcPts val="0"/>
              </a:spcAft>
              <a:buNone/>
            </a:pPr>
            <a:r>
              <a:t/>
            </a:r>
            <a:endParaRPr sz="1400"/>
          </a:p>
          <a:p>
            <a:pPr indent="0" lvl="0" marL="0" rtl="0" algn="ctr">
              <a:spcBef>
                <a:spcPts val="16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Image</a:t>
            </a:r>
            <a:endParaRPr/>
          </a:p>
        </p:txBody>
      </p:sp>
      <p:sp>
        <p:nvSpPr>
          <p:cNvPr id="296" name="Google Shape;296;p48"/>
          <p:cNvSpPr txBox="1"/>
          <p:nvPr>
            <p:ph idx="1" type="body"/>
          </p:nvPr>
        </p:nvSpPr>
        <p:spPr>
          <a:xfrm>
            <a:off x="311700" y="1152475"/>
            <a:ext cx="8520600" cy="2308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rgbClr val="53555C"/>
                </a:solidFill>
                <a:highlight>
                  <a:srgbClr val="FFFFFF"/>
                </a:highlight>
                <a:latin typeface="Poppins"/>
                <a:ea typeface="Poppins"/>
                <a:cs typeface="Poppins"/>
                <a:sym typeface="Poppins"/>
              </a:rPr>
              <a:t>Images have three components</a:t>
            </a:r>
            <a:endParaRPr>
              <a:solidFill>
                <a:srgbClr val="53555C"/>
              </a:solidFill>
              <a:highlight>
                <a:srgbClr val="FFFFFF"/>
              </a:highlight>
              <a:latin typeface="Poppins"/>
              <a:ea typeface="Poppins"/>
              <a:cs typeface="Poppins"/>
              <a:sym typeface="Poppins"/>
            </a:endParaRPr>
          </a:p>
          <a:p>
            <a:pPr indent="-342900" lvl="0" marL="596900" rtl="0" algn="l">
              <a:spcBef>
                <a:spcPts val="800"/>
              </a:spcBef>
              <a:spcAft>
                <a:spcPts val="0"/>
              </a:spcAft>
              <a:buClr>
                <a:srgbClr val="53555C"/>
              </a:buClr>
              <a:buSzPts val="1800"/>
              <a:buFont typeface="Poppins"/>
              <a:buChar char="●"/>
            </a:pPr>
            <a:r>
              <a:rPr lang="en">
                <a:solidFill>
                  <a:srgbClr val="53555C"/>
                </a:solidFill>
                <a:highlight>
                  <a:srgbClr val="FFFFFF"/>
                </a:highlight>
                <a:latin typeface="Poppins"/>
                <a:ea typeface="Poppins"/>
                <a:cs typeface="Poppins"/>
                <a:sym typeface="Poppins"/>
              </a:rPr>
              <a:t>Tag: &lt;img /&gt;</a:t>
            </a:r>
            <a:endParaRPr>
              <a:solidFill>
                <a:srgbClr val="53555C"/>
              </a:solidFill>
              <a:highlight>
                <a:srgbClr val="FFFFFF"/>
              </a:highlight>
              <a:latin typeface="Poppins"/>
              <a:ea typeface="Poppins"/>
              <a:cs typeface="Poppins"/>
              <a:sym typeface="Poppins"/>
            </a:endParaRPr>
          </a:p>
          <a:p>
            <a:pPr indent="-342900" lvl="0" marL="596900" rtl="0" algn="l">
              <a:spcBef>
                <a:spcPts val="0"/>
              </a:spcBef>
              <a:spcAft>
                <a:spcPts val="0"/>
              </a:spcAft>
              <a:buClr>
                <a:srgbClr val="53555C"/>
              </a:buClr>
              <a:buSzPts val="1800"/>
              <a:buFont typeface="Poppins"/>
              <a:buChar char="●"/>
            </a:pPr>
            <a:r>
              <a:rPr lang="en">
                <a:solidFill>
                  <a:srgbClr val="53555C"/>
                </a:solidFill>
                <a:highlight>
                  <a:srgbClr val="FFFFFF"/>
                </a:highlight>
                <a:latin typeface="Poppins"/>
                <a:ea typeface="Poppins"/>
                <a:cs typeface="Poppins"/>
                <a:sym typeface="Poppins"/>
              </a:rPr>
              <a:t>Src attribute: "https://www.leedstrinity.ac.uk/media/site-assets/images/heros/postgraduate-hero-1.webp"</a:t>
            </a:r>
            <a:endParaRPr>
              <a:solidFill>
                <a:srgbClr val="53555C"/>
              </a:solidFill>
              <a:highlight>
                <a:srgbClr val="FFFFFF"/>
              </a:highlight>
              <a:latin typeface="Poppins"/>
              <a:ea typeface="Poppins"/>
              <a:cs typeface="Poppins"/>
              <a:sym typeface="Poppins"/>
            </a:endParaRPr>
          </a:p>
          <a:p>
            <a:pPr indent="-342900" lvl="0" marL="596900" rtl="0" algn="l">
              <a:spcBef>
                <a:spcPts val="0"/>
              </a:spcBef>
              <a:spcAft>
                <a:spcPts val="0"/>
              </a:spcAft>
              <a:buClr>
                <a:srgbClr val="53555C"/>
              </a:buClr>
              <a:buSzPts val="1800"/>
              <a:buFont typeface="Poppins"/>
              <a:buChar char="●"/>
            </a:pPr>
            <a:r>
              <a:rPr lang="en">
                <a:solidFill>
                  <a:srgbClr val="53555C"/>
                </a:solidFill>
                <a:highlight>
                  <a:srgbClr val="FFFFFF"/>
                </a:highlight>
                <a:latin typeface="Poppins"/>
                <a:ea typeface="Poppins"/>
                <a:cs typeface="Poppins"/>
                <a:sym typeface="Poppins"/>
              </a:rPr>
              <a:t>Alt attribute: "A postgraduate student listening during a class."</a:t>
            </a:r>
            <a:endParaRPr>
              <a:solidFill>
                <a:srgbClr val="53555C"/>
              </a:solidFill>
              <a:highlight>
                <a:srgbClr val="FFFFFF"/>
              </a:highlight>
              <a:latin typeface="Poppins"/>
              <a:ea typeface="Poppins"/>
              <a:cs typeface="Poppins"/>
              <a:sym typeface="Poppins"/>
            </a:endParaRPr>
          </a:p>
          <a:p>
            <a:pPr indent="0" lvl="0" marL="50800" marR="50800" rtl="0" algn="l">
              <a:lnSpc>
                <a:spcPct val="120000"/>
              </a:lnSpc>
              <a:spcBef>
                <a:spcPts val="1100"/>
              </a:spcBef>
              <a:spcAft>
                <a:spcPts val="0"/>
              </a:spcAft>
              <a:buNone/>
            </a:pPr>
            <a:r>
              <a:t/>
            </a:r>
            <a:endParaRPr>
              <a:solidFill>
                <a:srgbClr val="C82829"/>
              </a:solidFill>
              <a:highlight>
                <a:srgbClr val="FFFFFF"/>
              </a:highlight>
              <a:latin typeface="Source Code Pro"/>
              <a:ea typeface="Source Code Pro"/>
              <a:cs typeface="Source Code Pro"/>
              <a:sym typeface="Source Code Pro"/>
            </a:endParaRPr>
          </a:p>
          <a:p>
            <a:pPr indent="0" lvl="0" marL="0" rtl="0" algn="l">
              <a:spcBef>
                <a:spcPts val="1100"/>
              </a:spcBef>
              <a:spcAft>
                <a:spcPts val="1600"/>
              </a:spcAft>
              <a:buNone/>
            </a:pPr>
            <a:r>
              <a:t/>
            </a:r>
            <a:endParaRPr>
              <a:latin typeface="Poppins"/>
              <a:ea typeface="Poppins"/>
              <a:cs typeface="Poppins"/>
              <a:sym typeface="Poppins"/>
            </a:endParaRPr>
          </a:p>
        </p:txBody>
      </p:sp>
      <p:sp>
        <p:nvSpPr>
          <p:cNvPr id="297" name="Google Shape;297;p48"/>
          <p:cNvSpPr txBox="1"/>
          <p:nvPr/>
        </p:nvSpPr>
        <p:spPr>
          <a:xfrm>
            <a:off x="492325" y="3679725"/>
            <a:ext cx="8340000" cy="7617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500">
                <a:solidFill>
                  <a:srgbClr val="C82829"/>
                </a:solidFill>
                <a:latin typeface="Source Code Pro"/>
                <a:ea typeface="Source Code Pro"/>
                <a:cs typeface="Source Code Pro"/>
                <a:sym typeface="Source Code Pro"/>
              </a:rPr>
              <a:t>&lt;img src=</a:t>
            </a:r>
            <a:r>
              <a:rPr lang="en" sz="1500">
                <a:solidFill>
                  <a:srgbClr val="718C00"/>
                </a:solidFill>
                <a:latin typeface="Source Code Pro"/>
                <a:ea typeface="Source Code Pro"/>
                <a:cs typeface="Source Code Pro"/>
                <a:sym typeface="Source Code Pro"/>
              </a:rPr>
              <a:t>"</a:t>
            </a:r>
            <a:r>
              <a:rPr lang="en" sz="1500">
                <a:solidFill>
                  <a:srgbClr val="53555C"/>
                </a:solidFill>
                <a:latin typeface="Source Code Pro"/>
                <a:ea typeface="Source Code Pro"/>
                <a:cs typeface="Source Code Pro"/>
                <a:sym typeface="Source Code Pro"/>
              </a:rPr>
              <a:t>/media/site-assets/images/heros/postgraduate-hero-1.webp</a:t>
            </a:r>
            <a:r>
              <a:rPr lang="en" sz="1500">
                <a:solidFill>
                  <a:srgbClr val="718C00"/>
                </a:solidFill>
                <a:latin typeface="Source Code Pro"/>
                <a:ea typeface="Source Code Pro"/>
                <a:cs typeface="Source Code Pro"/>
                <a:sym typeface="Source Code Pro"/>
              </a:rPr>
              <a:t>"</a:t>
            </a:r>
            <a:r>
              <a:rPr lang="en" sz="1500">
                <a:solidFill>
                  <a:srgbClr val="C82829"/>
                </a:solidFill>
                <a:latin typeface="Source Code Pro"/>
                <a:ea typeface="Source Code Pro"/>
                <a:cs typeface="Source Code Pro"/>
                <a:sym typeface="Source Code Pro"/>
              </a:rPr>
              <a:t> alt=</a:t>
            </a:r>
            <a:r>
              <a:rPr lang="en" sz="1500">
                <a:solidFill>
                  <a:srgbClr val="718C00"/>
                </a:solidFill>
                <a:latin typeface="Source Code Pro"/>
                <a:ea typeface="Source Code Pro"/>
                <a:cs typeface="Source Code Pro"/>
                <a:sym typeface="Source Code Pro"/>
              </a:rPr>
              <a:t>"A postgraduate student listening during a class."</a:t>
            </a:r>
            <a:r>
              <a:rPr lang="en" sz="1500">
                <a:solidFill>
                  <a:srgbClr val="C82829"/>
                </a:solidFill>
                <a:latin typeface="Source Code Pro"/>
                <a:ea typeface="Source Code Pro"/>
                <a:cs typeface="Source Code Pro"/>
                <a:sym typeface="Source Code Pro"/>
              </a:rPr>
              <a:t>/&gt;</a:t>
            </a:r>
            <a:endParaRPr sz="1500">
              <a:latin typeface="Source Code Pro"/>
              <a:ea typeface="Source Code Pro"/>
              <a:cs typeface="Source Code Pro"/>
              <a:sym typeface="Source Code Pro"/>
            </a:endParaRPr>
          </a:p>
        </p:txBody>
      </p:sp>
      <p:sp>
        <p:nvSpPr>
          <p:cNvPr id="298" name="Google Shape;298;p48"/>
          <p:cNvSpPr txBox="1"/>
          <p:nvPr/>
        </p:nvSpPr>
        <p:spPr>
          <a:xfrm>
            <a:off x="422025" y="4605300"/>
            <a:ext cx="82719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3555C"/>
                </a:solidFill>
                <a:highlight>
                  <a:srgbClr val="FFFFFF"/>
                </a:highlight>
                <a:latin typeface="Poppins"/>
                <a:ea typeface="Poppins"/>
                <a:cs typeface="Poppins"/>
                <a:sym typeface="Poppins"/>
              </a:rPr>
              <a:t>* Notice: This tag is our first example of a stand-alone or "self-closing" element.</a:t>
            </a:r>
            <a:endParaRPr sz="1600">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Line Break</a:t>
            </a:r>
            <a:endParaRPr/>
          </a:p>
        </p:txBody>
      </p:sp>
      <p:sp>
        <p:nvSpPr>
          <p:cNvPr id="304" name="Google Shape;304;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Source Code Pro"/>
                <a:ea typeface="Source Code Pro"/>
                <a:cs typeface="Source Code Pro"/>
                <a:sym typeface="Source Code Pro"/>
              </a:rPr>
              <a:t>&lt;p&gt;</a:t>
            </a:r>
            <a:endParaRPr sz="1800">
              <a:solidFill>
                <a:srgbClr val="666666"/>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n" sz="1800">
                <a:solidFill>
                  <a:srgbClr val="666666"/>
                </a:solidFill>
                <a:highlight>
                  <a:srgbClr val="FFFFFF"/>
                </a:highlight>
                <a:latin typeface="Source Code Pro"/>
                <a:ea typeface="Source Code Pro"/>
                <a:cs typeface="Source Code Pro"/>
                <a:sym typeface="Source Code Pro"/>
              </a:rPr>
              <a:t>  Imagine there</a:t>
            </a:r>
            <a:r>
              <a:rPr lang="en" sz="1800">
                <a:solidFill>
                  <a:srgbClr val="666666"/>
                </a:solidFill>
                <a:latin typeface="Source Code Pro"/>
                <a:ea typeface="Source Code Pro"/>
                <a:cs typeface="Source Code Pro"/>
                <a:sym typeface="Source Code Pro"/>
              </a:rPr>
              <a:t>'s no Heaven &lt;br/&gt;It'</a:t>
            </a:r>
            <a:r>
              <a:rPr lang="en" sz="1800">
                <a:solidFill>
                  <a:srgbClr val="666666"/>
                </a:solidFill>
                <a:highlight>
                  <a:srgbClr val="FFFFFF"/>
                </a:highlight>
                <a:latin typeface="Source Code Pro"/>
                <a:ea typeface="Source Code Pro"/>
                <a:cs typeface="Source Code Pro"/>
                <a:sym typeface="Source Code Pro"/>
              </a:rPr>
              <a:t>s easy </a:t>
            </a:r>
            <a:r>
              <a:rPr lang="en" sz="1800">
                <a:solidFill>
                  <a:srgbClr val="666666"/>
                </a:solidFill>
                <a:latin typeface="Source Code Pro"/>
                <a:ea typeface="Source Code Pro"/>
                <a:cs typeface="Source Code Pro"/>
                <a:sym typeface="Source Code Pro"/>
              </a:rPr>
              <a:t>if</a:t>
            </a:r>
            <a:r>
              <a:rPr lang="en" sz="1800">
                <a:solidFill>
                  <a:srgbClr val="666666"/>
                </a:solidFill>
                <a:highlight>
                  <a:srgbClr val="FFFFFF"/>
                </a:highlight>
                <a:latin typeface="Source Code Pro"/>
                <a:ea typeface="Source Code Pro"/>
                <a:cs typeface="Source Code Pro"/>
                <a:sym typeface="Source Code Pro"/>
              </a:rPr>
              <a:t> you </a:t>
            </a:r>
            <a:r>
              <a:rPr lang="en" sz="1800">
                <a:solidFill>
                  <a:srgbClr val="666666"/>
                </a:solidFill>
                <a:latin typeface="Source Code Pro"/>
                <a:ea typeface="Source Code Pro"/>
                <a:cs typeface="Source Code Pro"/>
                <a:sym typeface="Source Code Pro"/>
              </a:rPr>
              <a:t>try</a:t>
            </a:r>
            <a:r>
              <a:rPr lang="en" sz="1800">
                <a:solidFill>
                  <a:srgbClr val="666666"/>
                </a:solidFill>
                <a:highlight>
                  <a:srgbClr val="FFFFFF"/>
                </a:highlight>
                <a:latin typeface="Source Code Pro"/>
                <a:ea typeface="Source Code Pro"/>
                <a:cs typeface="Source Code Pro"/>
                <a:sym typeface="Source Code Pro"/>
              </a:rPr>
              <a:t> </a:t>
            </a:r>
            <a:r>
              <a:rPr lang="en" sz="1800">
                <a:solidFill>
                  <a:srgbClr val="666666"/>
                </a:solidFill>
                <a:latin typeface="Source Code Pro"/>
                <a:ea typeface="Source Code Pro"/>
                <a:cs typeface="Source Code Pro"/>
                <a:sym typeface="Source Code Pro"/>
              </a:rPr>
              <a:t>&lt;br/&gt;</a:t>
            </a:r>
            <a:br>
              <a:rPr lang="en" sz="1800">
                <a:solidFill>
                  <a:srgbClr val="666666"/>
                </a:solidFill>
                <a:highlight>
                  <a:srgbClr val="FFFFFF"/>
                </a:highlight>
                <a:latin typeface="Source Code Pro"/>
                <a:ea typeface="Source Code Pro"/>
                <a:cs typeface="Source Code Pro"/>
                <a:sym typeface="Source Code Pro"/>
              </a:rPr>
            </a:br>
            <a:r>
              <a:rPr lang="en" sz="1800">
                <a:solidFill>
                  <a:srgbClr val="666666"/>
                </a:solidFill>
                <a:highlight>
                  <a:srgbClr val="FFFFFF"/>
                </a:highlight>
                <a:latin typeface="Source Code Pro"/>
                <a:ea typeface="Source Code Pro"/>
                <a:cs typeface="Source Code Pro"/>
                <a:sym typeface="Source Code Pro"/>
              </a:rPr>
              <a:t>No hell below us  </a:t>
            </a:r>
            <a:r>
              <a:rPr lang="en" sz="1800">
                <a:solidFill>
                  <a:srgbClr val="666666"/>
                </a:solidFill>
                <a:latin typeface="Source Code Pro"/>
                <a:ea typeface="Source Code Pro"/>
                <a:cs typeface="Source Code Pro"/>
                <a:sym typeface="Source Code Pro"/>
              </a:rPr>
              <a:t>&lt;br/&gt;</a:t>
            </a:r>
            <a:br>
              <a:rPr lang="en" sz="1800">
                <a:solidFill>
                  <a:srgbClr val="666666"/>
                </a:solidFill>
                <a:highlight>
                  <a:srgbClr val="FFFFFF"/>
                </a:highlight>
                <a:latin typeface="Source Code Pro"/>
                <a:ea typeface="Source Code Pro"/>
                <a:cs typeface="Source Code Pro"/>
                <a:sym typeface="Source Code Pro"/>
              </a:rPr>
            </a:br>
            <a:r>
              <a:rPr lang="en" sz="1800">
                <a:solidFill>
                  <a:srgbClr val="666666"/>
                </a:solidFill>
                <a:highlight>
                  <a:srgbClr val="FFFFFF"/>
                </a:highlight>
                <a:latin typeface="Source Code Pro"/>
                <a:ea typeface="Source Code Pro"/>
                <a:cs typeface="Source Code Pro"/>
                <a:sym typeface="Source Code Pro"/>
              </a:rPr>
              <a:t>Above us only sky</a:t>
            </a:r>
            <a:endParaRPr sz="1800">
              <a:solidFill>
                <a:srgbClr val="666666"/>
              </a:solidFill>
              <a:highlight>
                <a:srgbClr val="FFFFFF"/>
              </a:highlight>
              <a:latin typeface="Source Code Pro"/>
              <a:ea typeface="Source Code Pro"/>
              <a:cs typeface="Source Code Pro"/>
              <a:sym typeface="Source Code Pro"/>
            </a:endParaRPr>
          </a:p>
          <a:p>
            <a:pPr indent="0" lvl="0" marL="0" rtl="0" algn="l">
              <a:spcBef>
                <a:spcPts val="1600"/>
              </a:spcBef>
              <a:spcAft>
                <a:spcPts val="1600"/>
              </a:spcAft>
              <a:buNone/>
            </a:pPr>
            <a:r>
              <a:rPr lang="en" sz="1800">
                <a:solidFill>
                  <a:srgbClr val="666666"/>
                </a:solidFill>
                <a:latin typeface="Source Code Pro"/>
                <a:ea typeface="Source Code Pro"/>
                <a:cs typeface="Source Code Pro"/>
                <a:sym typeface="Source Code Pro"/>
              </a:rPr>
              <a:t>&lt;/p&gt;</a:t>
            </a:r>
            <a:endParaRPr sz="1800">
              <a:solidFill>
                <a:srgbClr val="666666"/>
              </a:solidFill>
              <a:latin typeface="Source Code Pro"/>
              <a:ea typeface="Source Code Pro"/>
              <a:cs typeface="Source Code Pro"/>
              <a:sym typeface="Source Code Pro"/>
            </a:endParaRPr>
          </a:p>
        </p:txBody>
      </p:sp>
      <p:sp>
        <p:nvSpPr>
          <p:cNvPr id="305" name="Google Shape;305;p4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oppins"/>
                <a:ea typeface="Poppins"/>
                <a:cs typeface="Poppins"/>
                <a:sym typeface="Poppins"/>
              </a:rPr>
              <a:t>Imagine there's no Heaven</a:t>
            </a:r>
            <a:endParaRPr sz="1800">
              <a:latin typeface="Poppins"/>
              <a:ea typeface="Poppins"/>
              <a:cs typeface="Poppins"/>
              <a:sym typeface="Poppins"/>
            </a:endParaRPr>
          </a:p>
          <a:p>
            <a:pPr indent="0" lvl="0" marL="0" rtl="0" algn="l">
              <a:spcBef>
                <a:spcPts val="1600"/>
              </a:spcBef>
              <a:spcAft>
                <a:spcPts val="0"/>
              </a:spcAft>
              <a:buNone/>
            </a:pPr>
            <a:r>
              <a:rPr lang="en" sz="1800">
                <a:latin typeface="Poppins"/>
                <a:ea typeface="Poppins"/>
                <a:cs typeface="Poppins"/>
                <a:sym typeface="Poppins"/>
              </a:rPr>
              <a:t>It's easy if you try</a:t>
            </a:r>
            <a:endParaRPr sz="1800">
              <a:latin typeface="Poppins"/>
              <a:ea typeface="Poppins"/>
              <a:cs typeface="Poppins"/>
              <a:sym typeface="Poppins"/>
            </a:endParaRPr>
          </a:p>
          <a:p>
            <a:pPr indent="0" lvl="0" marL="0" rtl="0" algn="l">
              <a:spcBef>
                <a:spcPts val="1600"/>
              </a:spcBef>
              <a:spcAft>
                <a:spcPts val="0"/>
              </a:spcAft>
              <a:buNone/>
            </a:pPr>
            <a:r>
              <a:rPr lang="en" sz="1800">
                <a:latin typeface="Poppins"/>
                <a:ea typeface="Poppins"/>
                <a:cs typeface="Poppins"/>
                <a:sym typeface="Poppins"/>
              </a:rPr>
              <a:t>No hell below us</a:t>
            </a:r>
            <a:endParaRPr sz="1800">
              <a:latin typeface="Poppins"/>
              <a:ea typeface="Poppins"/>
              <a:cs typeface="Poppins"/>
              <a:sym typeface="Poppins"/>
            </a:endParaRPr>
          </a:p>
          <a:p>
            <a:pPr indent="0" lvl="0" marL="0" rtl="0" algn="l">
              <a:spcBef>
                <a:spcPts val="1600"/>
              </a:spcBef>
              <a:spcAft>
                <a:spcPts val="0"/>
              </a:spcAft>
              <a:buNone/>
            </a:pPr>
            <a:r>
              <a:rPr lang="en" sz="1800">
                <a:latin typeface="Poppins"/>
                <a:ea typeface="Poppins"/>
                <a:cs typeface="Poppins"/>
                <a:sym typeface="Poppins"/>
              </a:rPr>
              <a:t>Above us only sky</a:t>
            </a:r>
            <a:endParaRPr sz="1800">
              <a:latin typeface="Poppins"/>
              <a:ea typeface="Poppins"/>
              <a:cs typeface="Poppins"/>
              <a:sym typeface="Poppins"/>
            </a:endParaRPr>
          </a:p>
          <a:p>
            <a:pPr indent="0" lvl="0" marL="0" rtl="0" algn="l">
              <a:spcBef>
                <a:spcPts val="1600"/>
              </a:spcBef>
              <a:spcAft>
                <a:spcPts val="1600"/>
              </a:spcAft>
              <a:buNone/>
            </a:pPr>
            <a:r>
              <a:t/>
            </a:r>
            <a:endParaRPr sz="1800">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265500" y="88274"/>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2.1.5</a:t>
            </a:r>
            <a:endParaRPr/>
          </a:p>
        </p:txBody>
      </p:sp>
      <p:sp>
        <p:nvSpPr>
          <p:cNvPr id="311" name="Google Shape;311;p50"/>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50"/>
          <p:cNvSpPr txBox="1"/>
          <p:nvPr>
            <p:ph idx="2" type="body"/>
          </p:nvPr>
        </p:nvSpPr>
        <p:spPr>
          <a:xfrm>
            <a:off x="4700450" y="185150"/>
            <a:ext cx="3837000" cy="47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Student: </a:t>
            </a:r>
            <a:endParaRPr sz="1400"/>
          </a:p>
          <a:p>
            <a:pPr indent="0" lvl="0" marL="0" rtl="0" algn="l">
              <a:spcBef>
                <a:spcPts val="1600"/>
              </a:spcBef>
              <a:spcAft>
                <a:spcPts val="0"/>
              </a:spcAft>
              <a:buNone/>
            </a:pPr>
            <a:r>
              <a:rPr lang="en" sz="1400"/>
              <a:t>Create Task-2.1.5.html</a:t>
            </a:r>
            <a:endParaRPr sz="1400"/>
          </a:p>
          <a:p>
            <a:pPr indent="0" lvl="0" marL="0" rtl="0" algn="l">
              <a:lnSpc>
                <a:spcPct val="120000"/>
              </a:lnSpc>
              <a:spcBef>
                <a:spcPts val="1600"/>
              </a:spcBef>
              <a:spcAft>
                <a:spcPts val="0"/>
              </a:spcAft>
              <a:buNone/>
            </a:pPr>
            <a:r>
              <a:rPr lang="en" sz="1400"/>
              <a:t>Set up with a doctype, head, title and body.</a:t>
            </a:r>
            <a:endParaRPr sz="1400"/>
          </a:p>
          <a:p>
            <a:pPr indent="0" lvl="0" marL="0" rtl="0" algn="l">
              <a:lnSpc>
                <a:spcPct val="120000"/>
              </a:lnSpc>
              <a:spcBef>
                <a:spcPts val="800"/>
              </a:spcBef>
              <a:spcAft>
                <a:spcPts val="0"/>
              </a:spcAft>
              <a:buNone/>
            </a:pPr>
            <a:r>
              <a:rPr lang="en" sz="1400"/>
              <a:t>Let's add some images and line breaks to our page.</a:t>
            </a:r>
            <a:endParaRPr sz="1400"/>
          </a:p>
          <a:p>
            <a:pPr indent="0" lvl="0" marL="0" rtl="0" algn="l">
              <a:lnSpc>
                <a:spcPct val="120000"/>
              </a:lnSpc>
              <a:spcBef>
                <a:spcPts val="800"/>
              </a:spcBef>
              <a:spcAft>
                <a:spcPts val="0"/>
              </a:spcAft>
              <a:buNone/>
            </a:pPr>
            <a:r>
              <a:rPr lang="en" sz="1400"/>
              <a:t>We can even turn our images into links.</a:t>
            </a:r>
            <a:endParaRPr sz="1000">
              <a:solidFill>
                <a:srgbClr val="000000"/>
              </a:solidFill>
            </a:endParaRPr>
          </a:p>
          <a:p>
            <a:pPr indent="0" lvl="0" marL="0" rtl="0" algn="l">
              <a:lnSpc>
                <a:spcPct val="120000"/>
              </a:lnSpc>
              <a:spcBef>
                <a:spcPts val="800"/>
              </a:spcBef>
              <a:spcAft>
                <a:spcPts val="0"/>
              </a:spcAft>
              <a:buNone/>
            </a:pPr>
            <a:r>
              <a:t/>
            </a:r>
            <a:endParaRPr sz="1400"/>
          </a:p>
          <a:p>
            <a:pPr indent="0" lvl="0" marL="0" rtl="0" algn="l">
              <a:spcBef>
                <a:spcPts val="800"/>
              </a:spcBef>
              <a:spcAft>
                <a:spcPts val="0"/>
              </a:spcAft>
              <a:buNone/>
            </a:pPr>
            <a:r>
              <a:rPr b="1" lang="en" sz="1600"/>
              <a:t>Together : </a:t>
            </a:r>
            <a:endParaRPr b="1" sz="1600"/>
          </a:p>
          <a:p>
            <a:pPr indent="0" lvl="0" marL="0" rtl="0" algn="l">
              <a:spcBef>
                <a:spcPts val="1600"/>
              </a:spcBef>
              <a:spcAft>
                <a:spcPts val="0"/>
              </a:spcAft>
              <a:buNone/>
            </a:pPr>
            <a:r>
              <a:rPr lang="en" sz="1400"/>
              <a:t>Commit the change</a:t>
            </a:r>
            <a:endParaRPr sz="1400"/>
          </a:p>
          <a:p>
            <a:pPr indent="0" lvl="0" marL="0" rtl="0" algn="l">
              <a:spcBef>
                <a:spcPts val="1600"/>
              </a:spcBef>
              <a:spcAft>
                <a:spcPts val="1600"/>
              </a:spcAft>
              <a:buNone/>
            </a:pPr>
            <a:r>
              <a:rPr lang="en" sz="1400"/>
              <a:t>Push to remote</a:t>
            </a:r>
            <a:endParaRPr sz="1400"/>
          </a:p>
        </p:txBody>
      </p:sp>
      <p:sp>
        <p:nvSpPr>
          <p:cNvPr id="313" name="Google Shape;313;p50"/>
          <p:cNvSpPr txBox="1"/>
          <p:nvPr>
            <p:ph idx="1" type="subTitle"/>
          </p:nvPr>
        </p:nvSpPr>
        <p:spPr>
          <a:xfrm>
            <a:off x="189300" y="1609525"/>
            <a:ext cx="4045200" cy="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in repo:</a:t>
            </a:r>
            <a:endParaRPr/>
          </a:p>
          <a:p>
            <a:pPr indent="0" lvl="0" marL="0" rtl="0" algn="ctr">
              <a:spcBef>
                <a:spcPts val="0"/>
              </a:spcBef>
              <a:spcAft>
                <a:spcPts val="0"/>
              </a:spcAft>
              <a:buNone/>
            </a:pPr>
            <a:r>
              <a:rPr b="1" lang="en"/>
              <a:t>LTU-Reboot Digital Coding </a:t>
            </a:r>
            <a:endParaRPr b="1"/>
          </a:p>
          <a:p>
            <a:pPr indent="0" lvl="0" marL="0" rtl="0" algn="ctr">
              <a:spcBef>
                <a:spcPts val="0"/>
              </a:spcBef>
              <a:spcAft>
                <a:spcPts val="0"/>
              </a:spcAft>
              <a:buNone/>
            </a:pPr>
            <a:r>
              <a:t/>
            </a:r>
            <a:endParaRPr>
              <a:solidFill>
                <a:schemeClr val="lt2"/>
              </a:solidFill>
            </a:endParaRPr>
          </a:p>
          <a:p>
            <a:pPr indent="0" lvl="0" marL="0" rtl="0" algn="ctr">
              <a:lnSpc>
                <a:spcPct val="115000"/>
              </a:lnSpc>
              <a:spcBef>
                <a:spcPts val="0"/>
              </a:spcBef>
              <a:spcAft>
                <a:spcPts val="0"/>
              </a:spcAft>
              <a:buNone/>
            </a:pPr>
            <a:r>
              <a:t/>
            </a:r>
            <a:endParaRPr sz="1400"/>
          </a:p>
          <a:p>
            <a:pPr indent="0" lvl="0" marL="0" rtl="0" algn="ctr">
              <a:spcBef>
                <a:spcPts val="16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 Unordered and ordered lists</a:t>
            </a:r>
            <a:endParaRPr/>
          </a:p>
        </p:txBody>
      </p:sp>
      <p:sp>
        <p:nvSpPr>
          <p:cNvPr id="319" name="Google Shape;319;p51"/>
          <p:cNvSpPr txBox="1"/>
          <p:nvPr>
            <p:ph idx="1" type="body"/>
          </p:nvPr>
        </p:nvSpPr>
        <p:spPr>
          <a:xfrm>
            <a:off x="311700" y="1152475"/>
            <a:ext cx="3999900" cy="12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&lt;ul&gt;</a:t>
            </a:r>
            <a:endParaRPr sz="1600">
              <a:solidFill>
                <a:srgbClr val="4D4D4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&lt;li&gt;</a:t>
            </a:r>
            <a:r>
              <a:rPr lang="en" sz="1600">
                <a:solidFill>
                  <a:srgbClr val="4D4D4C"/>
                </a:solidFill>
                <a:highlight>
                  <a:srgbClr val="FFFFFF"/>
                </a:highlight>
                <a:latin typeface="Source Code Pro"/>
                <a:ea typeface="Source Code Pro"/>
                <a:cs typeface="Source Code Pro"/>
                <a:sym typeface="Source Code Pro"/>
              </a:rPr>
              <a:t>List Item</a:t>
            </a:r>
            <a:r>
              <a:rPr lang="en" sz="1600">
                <a:solidFill>
                  <a:srgbClr val="C82829"/>
                </a:solidFill>
                <a:latin typeface="Source Code Pro"/>
                <a:ea typeface="Source Code Pro"/>
                <a:cs typeface="Source Code Pro"/>
                <a:sym typeface="Source Code Pro"/>
              </a:rPr>
              <a:t>&lt;/li&gt;</a:t>
            </a:r>
            <a:endParaRPr sz="1600">
              <a:solidFill>
                <a:srgbClr val="4D4D4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&lt;li&gt;</a:t>
            </a:r>
            <a:r>
              <a:rPr lang="en" sz="1600">
                <a:solidFill>
                  <a:srgbClr val="4D4D4C"/>
                </a:solidFill>
                <a:highlight>
                  <a:srgbClr val="FFFFFF"/>
                </a:highlight>
                <a:latin typeface="Source Code Pro"/>
                <a:ea typeface="Source Code Pro"/>
                <a:cs typeface="Source Code Pro"/>
                <a:sym typeface="Source Code Pro"/>
              </a:rPr>
              <a:t>AnotherList Item</a:t>
            </a:r>
            <a:r>
              <a:rPr lang="en" sz="1600">
                <a:solidFill>
                  <a:srgbClr val="C82829"/>
                </a:solidFill>
                <a:latin typeface="Source Code Pro"/>
                <a:ea typeface="Source Code Pro"/>
                <a:cs typeface="Source Code Pro"/>
                <a:sym typeface="Source Code Pro"/>
              </a:rPr>
              <a:t>&lt;/li&gt;</a:t>
            </a:r>
            <a:endParaRPr sz="1600">
              <a:solidFill>
                <a:srgbClr val="4D4D4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&lt;/ul&gt;</a:t>
            </a:r>
            <a:endParaRPr sz="1600">
              <a:latin typeface="Source Code Pro"/>
              <a:ea typeface="Source Code Pro"/>
              <a:cs typeface="Source Code Pro"/>
              <a:sym typeface="Source Code Pro"/>
            </a:endParaRPr>
          </a:p>
        </p:txBody>
      </p:sp>
      <p:sp>
        <p:nvSpPr>
          <p:cNvPr id="320" name="Google Shape;320;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2400">
                <a:solidFill>
                  <a:srgbClr val="53555C"/>
                </a:solidFill>
                <a:highlight>
                  <a:srgbClr val="FFFFFF"/>
                </a:highlight>
                <a:latin typeface="Poppins"/>
                <a:ea typeface="Poppins"/>
                <a:cs typeface="Poppins"/>
                <a:sym typeface="Poppins"/>
              </a:rPr>
              <a:t>Unordered list (bullets)</a:t>
            </a:r>
            <a:endParaRPr b="1" sz="2400">
              <a:solidFill>
                <a:srgbClr val="53555C"/>
              </a:solidFill>
              <a:highlight>
                <a:srgbClr val="FFFFFF"/>
              </a:highlight>
              <a:latin typeface="Poppins"/>
              <a:ea typeface="Poppins"/>
              <a:cs typeface="Poppins"/>
              <a:sym typeface="Poppins"/>
            </a:endParaRPr>
          </a:p>
          <a:p>
            <a:pPr indent="-342900" lvl="0" marL="596900" rtl="0" algn="l">
              <a:spcBef>
                <a:spcPts val="80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List Item</a:t>
            </a:r>
            <a:endParaRPr sz="1800">
              <a:solidFill>
                <a:srgbClr val="53555C"/>
              </a:solidFill>
              <a:highlight>
                <a:srgbClr val="FFFFFF"/>
              </a:highlight>
              <a:latin typeface="Poppins"/>
              <a:ea typeface="Poppins"/>
              <a:cs typeface="Poppins"/>
              <a:sym typeface="Poppins"/>
            </a:endParaRPr>
          </a:p>
          <a:p>
            <a:pPr indent="-342900" lvl="0" marL="596900" rtl="0" algn="l">
              <a:spcBef>
                <a:spcPts val="0"/>
              </a:spcBef>
              <a:spcAft>
                <a:spcPts val="0"/>
              </a:spcAft>
              <a:buClr>
                <a:srgbClr val="53555C"/>
              </a:buClr>
              <a:buSzPts val="1800"/>
              <a:buFont typeface="Poppins"/>
              <a:buChar char="●"/>
            </a:pPr>
            <a:r>
              <a:rPr lang="en" sz="1800">
                <a:solidFill>
                  <a:srgbClr val="53555C"/>
                </a:solidFill>
                <a:highlight>
                  <a:srgbClr val="FFFFFF"/>
                </a:highlight>
                <a:latin typeface="Poppins"/>
                <a:ea typeface="Poppins"/>
                <a:cs typeface="Poppins"/>
                <a:sym typeface="Poppins"/>
              </a:rPr>
              <a:t>Another List Item</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800">
              <a:solidFill>
                <a:srgbClr val="53555C"/>
              </a:solidFill>
              <a:highlight>
                <a:srgbClr val="FFFFFF"/>
              </a:highlight>
              <a:latin typeface="Poppins"/>
              <a:ea typeface="Poppins"/>
              <a:cs typeface="Poppins"/>
              <a:sym typeface="Poppins"/>
            </a:endParaRPr>
          </a:p>
          <a:p>
            <a:pPr indent="0" lvl="0" marL="0" rtl="0" algn="l">
              <a:lnSpc>
                <a:spcPct val="120000"/>
              </a:lnSpc>
              <a:spcBef>
                <a:spcPts val="0"/>
              </a:spcBef>
              <a:spcAft>
                <a:spcPts val="0"/>
              </a:spcAft>
              <a:buNone/>
            </a:pPr>
            <a:r>
              <a:rPr b="1" lang="en" sz="2400">
                <a:solidFill>
                  <a:srgbClr val="53555C"/>
                </a:solidFill>
                <a:highlight>
                  <a:srgbClr val="FFFFFF"/>
                </a:highlight>
                <a:latin typeface="Poppins"/>
                <a:ea typeface="Poppins"/>
                <a:cs typeface="Poppins"/>
                <a:sym typeface="Poppins"/>
              </a:rPr>
              <a:t>Ordered list (sequence)</a:t>
            </a:r>
            <a:endParaRPr b="1" sz="2400">
              <a:solidFill>
                <a:srgbClr val="53555C"/>
              </a:solidFill>
              <a:highlight>
                <a:srgbClr val="FFFFFF"/>
              </a:highlight>
              <a:latin typeface="Poppins"/>
              <a:ea typeface="Poppins"/>
              <a:cs typeface="Poppins"/>
              <a:sym typeface="Poppins"/>
            </a:endParaRPr>
          </a:p>
          <a:p>
            <a:pPr indent="-342900" lvl="0" marL="596900" rtl="0" algn="l">
              <a:spcBef>
                <a:spcPts val="800"/>
              </a:spcBef>
              <a:spcAft>
                <a:spcPts val="0"/>
              </a:spcAft>
              <a:buClr>
                <a:srgbClr val="53555C"/>
              </a:buClr>
              <a:buSzPts val="1800"/>
              <a:buFont typeface="Poppins"/>
              <a:buAutoNum type="arabicPeriod"/>
            </a:pPr>
            <a:r>
              <a:rPr lang="en" sz="1800">
                <a:solidFill>
                  <a:srgbClr val="53555C"/>
                </a:solidFill>
                <a:highlight>
                  <a:srgbClr val="FFFFFF"/>
                </a:highlight>
                <a:latin typeface="Poppins"/>
                <a:ea typeface="Poppins"/>
                <a:cs typeface="Poppins"/>
                <a:sym typeface="Poppins"/>
              </a:rPr>
              <a:t>List Item</a:t>
            </a:r>
            <a:endParaRPr sz="1800">
              <a:solidFill>
                <a:srgbClr val="53555C"/>
              </a:solidFill>
              <a:highlight>
                <a:srgbClr val="FFFFFF"/>
              </a:highlight>
              <a:latin typeface="Poppins"/>
              <a:ea typeface="Poppins"/>
              <a:cs typeface="Poppins"/>
              <a:sym typeface="Poppins"/>
            </a:endParaRPr>
          </a:p>
          <a:p>
            <a:pPr indent="-342900" lvl="0" marL="596900" rtl="0" algn="l">
              <a:spcBef>
                <a:spcPts val="0"/>
              </a:spcBef>
              <a:spcAft>
                <a:spcPts val="0"/>
              </a:spcAft>
              <a:buClr>
                <a:srgbClr val="53555C"/>
              </a:buClr>
              <a:buSzPts val="1800"/>
              <a:buFont typeface="Poppins"/>
              <a:buAutoNum type="arabicPeriod"/>
            </a:pPr>
            <a:r>
              <a:rPr lang="en" sz="1800">
                <a:solidFill>
                  <a:srgbClr val="53555C"/>
                </a:solidFill>
                <a:highlight>
                  <a:srgbClr val="FFFFFF"/>
                </a:highlight>
                <a:latin typeface="Poppins"/>
                <a:ea typeface="Poppins"/>
                <a:cs typeface="Poppins"/>
                <a:sym typeface="Poppins"/>
              </a:rPr>
              <a:t>Another List Item</a:t>
            </a:r>
            <a:endParaRPr sz="1800">
              <a:solidFill>
                <a:srgbClr val="53555C"/>
              </a:solidFill>
              <a:highlight>
                <a:srgbClr val="FFFFFF"/>
              </a:highlight>
              <a:latin typeface="Poppins"/>
              <a:ea typeface="Poppins"/>
              <a:cs typeface="Poppins"/>
              <a:sym typeface="Poppins"/>
            </a:endParaRPr>
          </a:p>
          <a:p>
            <a:pPr indent="0" lvl="0" marL="0" rtl="0" algn="l">
              <a:spcBef>
                <a:spcPts val="0"/>
              </a:spcBef>
              <a:spcAft>
                <a:spcPts val="1600"/>
              </a:spcAft>
              <a:buNone/>
            </a:pPr>
            <a:r>
              <a:t/>
            </a:r>
            <a:endParaRPr sz="1800">
              <a:latin typeface="Poppins"/>
              <a:ea typeface="Poppins"/>
              <a:cs typeface="Poppins"/>
              <a:sym typeface="Poppins"/>
            </a:endParaRPr>
          </a:p>
        </p:txBody>
      </p:sp>
      <p:sp>
        <p:nvSpPr>
          <p:cNvPr id="321" name="Google Shape;321;p51"/>
          <p:cNvSpPr txBox="1"/>
          <p:nvPr>
            <p:ph idx="1" type="body"/>
          </p:nvPr>
        </p:nvSpPr>
        <p:spPr>
          <a:xfrm>
            <a:off x="428950" y="2804575"/>
            <a:ext cx="3999900" cy="12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&lt;ol&gt;</a:t>
            </a:r>
            <a:endParaRPr sz="1600">
              <a:solidFill>
                <a:srgbClr val="4D4D4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&lt;li&gt;</a:t>
            </a:r>
            <a:r>
              <a:rPr lang="en" sz="1600">
                <a:solidFill>
                  <a:srgbClr val="4D4D4C"/>
                </a:solidFill>
                <a:highlight>
                  <a:srgbClr val="FFFFFF"/>
                </a:highlight>
                <a:latin typeface="Source Code Pro"/>
                <a:ea typeface="Source Code Pro"/>
                <a:cs typeface="Source Code Pro"/>
                <a:sym typeface="Source Code Pro"/>
              </a:rPr>
              <a:t>List Item</a:t>
            </a:r>
            <a:r>
              <a:rPr lang="en" sz="1600">
                <a:solidFill>
                  <a:srgbClr val="C82829"/>
                </a:solidFill>
                <a:latin typeface="Source Code Pro"/>
                <a:ea typeface="Source Code Pro"/>
                <a:cs typeface="Source Code Pro"/>
                <a:sym typeface="Source Code Pro"/>
              </a:rPr>
              <a:t>&lt;/li&gt;</a:t>
            </a:r>
            <a:endParaRPr sz="1600">
              <a:solidFill>
                <a:srgbClr val="4D4D4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&lt;li&gt;</a:t>
            </a:r>
            <a:r>
              <a:rPr lang="en" sz="1600">
                <a:solidFill>
                  <a:srgbClr val="4D4D4C"/>
                </a:solidFill>
                <a:highlight>
                  <a:srgbClr val="FFFFFF"/>
                </a:highlight>
                <a:latin typeface="Source Code Pro"/>
                <a:ea typeface="Source Code Pro"/>
                <a:cs typeface="Source Code Pro"/>
                <a:sym typeface="Source Code Pro"/>
              </a:rPr>
              <a:t>AnotherList Item</a:t>
            </a:r>
            <a:r>
              <a:rPr lang="en" sz="1600">
                <a:solidFill>
                  <a:srgbClr val="C82829"/>
                </a:solidFill>
                <a:latin typeface="Source Code Pro"/>
                <a:ea typeface="Source Code Pro"/>
                <a:cs typeface="Source Code Pro"/>
                <a:sym typeface="Source Code Pro"/>
              </a:rPr>
              <a:t>&lt;/li&gt;</a:t>
            </a:r>
            <a:endParaRPr sz="1600">
              <a:solidFill>
                <a:srgbClr val="4D4D4C"/>
              </a:solidFill>
              <a:highlight>
                <a:srgbClr val="FFFFFF"/>
              </a:highlight>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C82829"/>
                </a:solidFill>
                <a:latin typeface="Source Code Pro"/>
                <a:ea typeface="Source Code Pro"/>
                <a:cs typeface="Source Code Pro"/>
                <a:sym typeface="Source Code Pro"/>
              </a:rPr>
              <a:t>&lt;/ol&gt;</a:t>
            </a:r>
            <a:endParaRPr sz="1600">
              <a:solidFill>
                <a:srgbClr val="C82829"/>
              </a:solidFill>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Examples</a:t>
            </a:r>
            <a:endParaRPr/>
          </a:p>
        </p:txBody>
      </p:sp>
      <p:sp>
        <p:nvSpPr>
          <p:cNvPr id="327" name="Google Shape;327;p52"/>
          <p:cNvSpPr txBox="1"/>
          <p:nvPr>
            <p:ph idx="1" type="body"/>
          </p:nvPr>
        </p:nvSpPr>
        <p:spPr>
          <a:xfrm>
            <a:off x="311700" y="1164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3555C"/>
                </a:solidFill>
                <a:highlight>
                  <a:srgbClr val="FFFFFF"/>
                </a:highlight>
                <a:latin typeface="Poppins"/>
                <a:ea typeface="Poppins"/>
                <a:cs typeface="Poppins"/>
                <a:sym typeface="Poppins"/>
              </a:rPr>
              <a:t>Lists can be used to organize any list of items.</a:t>
            </a:r>
            <a:endParaRPr>
              <a:solidFill>
                <a:srgbClr val="53555C"/>
              </a:solidFill>
              <a:highlight>
                <a:srgbClr val="FFFFFF"/>
              </a:highlight>
              <a:latin typeface="Poppins"/>
              <a:ea typeface="Poppins"/>
              <a:cs typeface="Poppins"/>
              <a:sym typeface="Poppins"/>
            </a:endParaRPr>
          </a:p>
          <a:p>
            <a:pPr indent="0" lvl="0" marL="0" rtl="0" algn="l">
              <a:spcBef>
                <a:spcPts val="1600"/>
              </a:spcBef>
              <a:spcAft>
                <a:spcPts val="0"/>
              </a:spcAft>
              <a:buNone/>
            </a:pPr>
            <a:r>
              <a:t/>
            </a:r>
            <a:endParaRPr>
              <a:solidFill>
                <a:srgbClr val="53555C"/>
              </a:solidFill>
              <a:highlight>
                <a:srgbClr val="FFFFFF"/>
              </a:highlight>
              <a:latin typeface="Poppins"/>
              <a:ea typeface="Poppins"/>
              <a:cs typeface="Poppins"/>
              <a:sym typeface="Poppins"/>
            </a:endParaRPr>
          </a:p>
          <a:p>
            <a:pPr indent="0" lvl="0" marL="0" rtl="0" algn="l">
              <a:spcBef>
                <a:spcPts val="1600"/>
              </a:spcBef>
              <a:spcAft>
                <a:spcPts val="0"/>
              </a:spcAft>
              <a:buNone/>
            </a:pPr>
            <a:r>
              <a:rPr lang="en" sz="1600">
                <a:solidFill>
                  <a:srgbClr val="53555C"/>
                </a:solidFill>
                <a:highlight>
                  <a:srgbClr val="FFFFFF"/>
                </a:highlight>
                <a:latin typeface="Arial"/>
                <a:ea typeface="Arial"/>
                <a:cs typeface="Arial"/>
                <a:sym typeface="Arial"/>
              </a:rPr>
              <a:t>You'd be surprised how often lists </a:t>
            </a:r>
            <a:endParaRPr sz="1600">
              <a:solidFill>
                <a:srgbClr val="53555C"/>
              </a:solidFill>
              <a:highlight>
                <a:srgbClr val="FFFFFF"/>
              </a:highlight>
              <a:latin typeface="Arial"/>
              <a:ea typeface="Arial"/>
              <a:cs typeface="Arial"/>
              <a:sym typeface="Arial"/>
            </a:endParaRPr>
          </a:p>
          <a:p>
            <a:pPr indent="0" lvl="0" marL="0" rtl="0" algn="l">
              <a:spcBef>
                <a:spcPts val="0"/>
              </a:spcBef>
              <a:spcAft>
                <a:spcPts val="1600"/>
              </a:spcAft>
              <a:buNone/>
            </a:pPr>
            <a:r>
              <a:rPr lang="en" sz="1600">
                <a:solidFill>
                  <a:srgbClr val="53555C"/>
                </a:solidFill>
                <a:highlight>
                  <a:srgbClr val="FFFFFF"/>
                </a:highlight>
                <a:latin typeface="Arial"/>
                <a:ea typeface="Arial"/>
                <a:cs typeface="Arial"/>
                <a:sym typeface="Arial"/>
              </a:rPr>
              <a:t>are used in web design.</a:t>
            </a:r>
            <a:endParaRPr>
              <a:solidFill>
                <a:srgbClr val="53555C"/>
              </a:solidFill>
              <a:highlight>
                <a:srgbClr val="FFFFFF"/>
              </a:highlight>
              <a:latin typeface="Poppins"/>
              <a:ea typeface="Poppins"/>
              <a:cs typeface="Poppins"/>
              <a:sym typeface="Poppins"/>
            </a:endParaRPr>
          </a:p>
        </p:txBody>
      </p:sp>
      <p:pic>
        <p:nvPicPr>
          <p:cNvPr id="328" name="Google Shape;328;p52"/>
          <p:cNvPicPr preferRelativeResize="0"/>
          <p:nvPr/>
        </p:nvPicPr>
        <p:blipFill>
          <a:blip r:embed="rId3">
            <a:alphaModFix/>
          </a:blip>
          <a:stretch>
            <a:fillRect/>
          </a:stretch>
        </p:blipFill>
        <p:spPr>
          <a:xfrm>
            <a:off x="4307450" y="1664500"/>
            <a:ext cx="4185624" cy="3139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Source Code</a:t>
            </a:r>
            <a:endParaRPr/>
          </a:p>
        </p:txBody>
      </p:sp>
      <p:sp>
        <p:nvSpPr>
          <p:cNvPr id="85" name="Google Shape;85;p1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right click on a website and choose ‘view source’ you’ll see something like this.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Go ahead and try it </a:t>
            </a:r>
            <a:endParaRPr/>
          </a:p>
          <a:p>
            <a:pPr indent="0" lvl="0" marL="0" rtl="0" algn="l">
              <a:spcBef>
                <a:spcPts val="1600"/>
              </a:spcBef>
              <a:spcAft>
                <a:spcPts val="1600"/>
              </a:spcAft>
              <a:buNone/>
            </a:pPr>
            <a:r>
              <a:t/>
            </a:r>
            <a:endParaRPr/>
          </a:p>
        </p:txBody>
      </p:sp>
      <p:pic>
        <p:nvPicPr>
          <p:cNvPr id="86" name="Google Shape;86;p17"/>
          <p:cNvPicPr preferRelativeResize="0"/>
          <p:nvPr/>
        </p:nvPicPr>
        <p:blipFill>
          <a:blip r:embed="rId3">
            <a:alphaModFix/>
          </a:blip>
          <a:stretch>
            <a:fillRect/>
          </a:stretch>
        </p:blipFill>
        <p:spPr>
          <a:xfrm>
            <a:off x="2870400" y="857250"/>
            <a:ext cx="6131399" cy="40717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Task 2.1.6</a:t>
            </a:r>
            <a:endParaRPr/>
          </a:p>
        </p:txBody>
      </p:sp>
      <p:sp>
        <p:nvSpPr>
          <p:cNvPr id="334" name="Google Shape;334;p5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35" name="Google Shape;335;p53"/>
          <p:cNvSpPr txBox="1"/>
          <p:nvPr>
            <p:ph idx="2" type="body"/>
          </p:nvPr>
        </p:nvSpPr>
        <p:spPr>
          <a:xfrm>
            <a:off x="4939500" y="208750"/>
            <a:ext cx="3837000" cy="42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t>Student: </a:t>
            </a:r>
            <a:endParaRPr sz="1400"/>
          </a:p>
          <a:p>
            <a:pPr indent="0" lvl="0" marL="0" rtl="0" algn="l">
              <a:spcBef>
                <a:spcPts val="1600"/>
              </a:spcBef>
              <a:spcAft>
                <a:spcPts val="0"/>
              </a:spcAft>
              <a:buNone/>
            </a:pPr>
            <a:r>
              <a:rPr lang="en" sz="1400"/>
              <a:t>Create Task-2.1.6.html</a:t>
            </a:r>
            <a:endParaRPr sz="1400"/>
          </a:p>
          <a:p>
            <a:pPr indent="0" lvl="0" marL="0" rtl="0" algn="l">
              <a:lnSpc>
                <a:spcPct val="120000"/>
              </a:lnSpc>
              <a:spcBef>
                <a:spcPts val="1600"/>
              </a:spcBef>
              <a:spcAft>
                <a:spcPts val="0"/>
              </a:spcAft>
              <a:buNone/>
            </a:pPr>
            <a:r>
              <a:rPr lang="en" sz="1400"/>
              <a:t>Set up with a doctype, head, title and body.</a:t>
            </a:r>
            <a:endParaRPr sz="1400"/>
          </a:p>
          <a:p>
            <a:pPr indent="0" lvl="0" marL="0" rtl="0" algn="l">
              <a:lnSpc>
                <a:spcPct val="120000"/>
              </a:lnSpc>
              <a:spcBef>
                <a:spcPts val="800"/>
              </a:spcBef>
              <a:spcAft>
                <a:spcPts val="0"/>
              </a:spcAft>
              <a:buNone/>
            </a:pPr>
            <a:r>
              <a:rPr lang="en" sz="1400"/>
              <a:t>Let's add some content to our sites.</a:t>
            </a:r>
            <a:endParaRPr sz="1400"/>
          </a:p>
          <a:p>
            <a:pPr indent="0" lvl="0" marL="0" rtl="0" algn="l">
              <a:lnSpc>
                <a:spcPct val="120000"/>
              </a:lnSpc>
              <a:spcBef>
                <a:spcPts val="800"/>
              </a:spcBef>
              <a:spcAft>
                <a:spcPts val="0"/>
              </a:spcAft>
              <a:buNone/>
            </a:pPr>
            <a:r>
              <a:rPr lang="en" sz="1400"/>
              <a:t>Let's add one of each ordered and unordered lists to our page.</a:t>
            </a:r>
            <a:endParaRPr sz="1400"/>
          </a:p>
          <a:p>
            <a:pPr indent="0" lvl="0" marL="0" rtl="0" algn="l">
              <a:lnSpc>
                <a:spcPct val="120000"/>
              </a:lnSpc>
              <a:spcBef>
                <a:spcPts val="800"/>
              </a:spcBef>
              <a:spcAft>
                <a:spcPts val="0"/>
              </a:spcAft>
              <a:buNone/>
            </a:pPr>
            <a:r>
              <a:rPr lang="en" sz="1400"/>
              <a:t>We can make a list of links or even a list of images!</a:t>
            </a:r>
            <a:endParaRPr sz="1000"/>
          </a:p>
          <a:p>
            <a:pPr indent="0" lvl="0" marL="0" rtl="0" algn="l">
              <a:spcBef>
                <a:spcPts val="800"/>
              </a:spcBef>
              <a:spcAft>
                <a:spcPts val="0"/>
              </a:spcAft>
              <a:buNone/>
            </a:pPr>
            <a:r>
              <a:rPr b="1" lang="en" sz="1600"/>
              <a:t>Together : </a:t>
            </a:r>
            <a:endParaRPr b="1" sz="1600"/>
          </a:p>
          <a:p>
            <a:pPr indent="0" lvl="0" marL="0" rtl="0" algn="l">
              <a:spcBef>
                <a:spcPts val="1600"/>
              </a:spcBef>
              <a:spcAft>
                <a:spcPts val="0"/>
              </a:spcAft>
              <a:buNone/>
            </a:pPr>
            <a:r>
              <a:rPr lang="en" sz="1400"/>
              <a:t>Commit the change</a:t>
            </a:r>
            <a:endParaRPr sz="1400"/>
          </a:p>
          <a:p>
            <a:pPr indent="0" lvl="0" marL="0" rtl="0" algn="l">
              <a:spcBef>
                <a:spcPts val="1600"/>
              </a:spcBef>
              <a:spcAft>
                <a:spcPts val="1600"/>
              </a:spcAft>
              <a:buNone/>
            </a:pPr>
            <a:r>
              <a:rPr lang="en" sz="1400"/>
              <a:t>Push to remote</a:t>
            </a:r>
            <a:endParaRPr sz="1400"/>
          </a:p>
        </p:txBody>
      </p:sp>
      <p:sp>
        <p:nvSpPr>
          <p:cNvPr id="336" name="Google Shape;336;p53"/>
          <p:cNvSpPr txBox="1"/>
          <p:nvPr/>
        </p:nvSpPr>
        <p:spPr>
          <a:xfrm>
            <a:off x="152400" y="1524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8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342" name="Google Shape;342;p54"/>
          <p:cNvSpPr txBox="1"/>
          <p:nvPr>
            <p:ph idx="1" type="body"/>
          </p:nvPr>
        </p:nvSpPr>
        <p:spPr>
          <a:xfrm>
            <a:off x="311700" y="1152475"/>
            <a:ext cx="47148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3555C"/>
                </a:solidFill>
                <a:highlight>
                  <a:srgbClr val="FFFFFF"/>
                </a:highlight>
                <a:latin typeface="Poppins"/>
                <a:ea typeface="Poppins"/>
                <a:cs typeface="Poppins"/>
                <a:sym typeface="Poppins"/>
              </a:rPr>
              <a:t>You can add comments to your code that will not be seen by the browser, but only visible when viewing the code.</a:t>
            </a:r>
            <a:endParaRPr>
              <a:solidFill>
                <a:srgbClr val="53555C"/>
              </a:solidFill>
              <a:highlight>
                <a:srgbClr val="FFFFFF"/>
              </a:highlight>
              <a:latin typeface="Poppins"/>
              <a:ea typeface="Poppins"/>
              <a:cs typeface="Poppins"/>
              <a:sym typeface="Poppins"/>
            </a:endParaRPr>
          </a:p>
          <a:p>
            <a:pPr indent="0" lvl="0" marL="0" rtl="0" algn="l">
              <a:lnSpc>
                <a:spcPct val="115000"/>
              </a:lnSpc>
              <a:spcBef>
                <a:spcPts val="800"/>
              </a:spcBef>
              <a:spcAft>
                <a:spcPts val="0"/>
              </a:spcAft>
              <a:buNone/>
            </a:pPr>
            <a:r>
              <a:rPr lang="en">
                <a:solidFill>
                  <a:srgbClr val="8E908C"/>
                </a:solidFill>
                <a:highlight>
                  <a:srgbClr val="FFFFFF"/>
                </a:highlight>
                <a:latin typeface="Source Code Pro"/>
                <a:ea typeface="Source Code Pro"/>
                <a:cs typeface="Source Code Pro"/>
                <a:sym typeface="Source Code Pro"/>
              </a:rPr>
              <a:t>&lt;!-- Comment goes here --&gt;</a:t>
            </a:r>
            <a:endParaRPr>
              <a:solidFill>
                <a:srgbClr val="4D4D4C"/>
              </a:solidFill>
              <a:highlight>
                <a:srgbClr val="FFFFFF"/>
              </a:highlight>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a:solidFill>
                  <a:srgbClr val="53555C"/>
                </a:solidFill>
                <a:highlight>
                  <a:srgbClr val="FFFFFF"/>
                </a:highlight>
                <a:latin typeface="Poppins"/>
                <a:ea typeface="Poppins"/>
                <a:cs typeface="Poppins"/>
                <a:sym typeface="Poppins"/>
              </a:rPr>
              <a:t>Comments can be used to organize your code into sections so you (or someone else) can easily understand your code. It can also be used to 'comment out' large chunks of code to hide it from the browser.</a:t>
            </a:r>
            <a:endParaRPr>
              <a:solidFill>
                <a:srgbClr val="53555C"/>
              </a:solidFill>
              <a:highlight>
                <a:srgbClr val="FFFFFF"/>
              </a:highlight>
              <a:latin typeface="Poppins"/>
              <a:ea typeface="Poppins"/>
              <a:cs typeface="Poppins"/>
              <a:sym typeface="Poppins"/>
            </a:endParaRPr>
          </a:p>
          <a:p>
            <a:pPr indent="0" lvl="0" marL="0" rtl="0" algn="l">
              <a:lnSpc>
                <a:spcPct val="115000"/>
              </a:lnSpc>
              <a:spcBef>
                <a:spcPts val="800"/>
              </a:spcBef>
              <a:spcAft>
                <a:spcPts val="1600"/>
              </a:spcAft>
              <a:buNone/>
            </a:pPr>
            <a:r>
              <a:t/>
            </a:r>
            <a:endParaRPr>
              <a:latin typeface="Poppins"/>
              <a:ea typeface="Poppins"/>
              <a:cs typeface="Poppins"/>
              <a:sym typeface="Poppins"/>
            </a:endParaRPr>
          </a:p>
        </p:txBody>
      </p:sp>
      <p:sp>
        <p:nvSpPr>
          <p:cNvPr id="343" name="Google Shape;343;p54"/>
          <p:cNvSpPr txBox="1"/>
          <p:nvPr/>
        </p:nvSpPr>
        <p:spPr>
          <a:xfrm>
            <a:off x="5214025" y="1273600"/>
            <a:ext cx="3618300" cy="33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 Beginning of header --&gt;</a:t>
            </a:r>
            <a:endParaRPr sz="1600">
              <a:solidFill>
                <a:srgbClr val="4D4D4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C82829"/>
                </a:solidFill>
                <a:highlight>
                  <a:srgbClr val="FFFFFF"/>
                </a:highlight>
                <a:latin typeface="Source Code Pro"/>
                <a:ea typeface="Source Code Pro"/>
                <a:cs typeface="Source Code Pro"/>
                <a:sym typeface="Source Code Pro"/>
              </a:rPr>
              <a:t>&lt;div id=</a:t>
            </a:r>
            <a:r>
              <a:rPr lang="en" sz="1600">
                <a:solidFill>
                  <a:srgbClr val="718C00"/>
                </a:solidFill>
                <a:highlight>
                  <a:srgbClr val="FFFFFF"/>
                </a:highlight>
                <a:latin typeface="Source Code Pro"/>
                <a:ea typeface="Source Code Pro"/>
                <a:cs typeface="Source Code Pro"/>
                <a:sym typeface="Source Code Pro"/>
              </a:rPr>
              <a:t>"header"</a:t>
            </a:r>
            <a:r>
              <a:rPr lang="en" sz="1600">
                <a:solidFill>
                  <a:srgbClr val="C82829"/>
                </a:solidFill>
                <a:highlight>
                  <a:srgbClr val="FFFFFF"/>
                </a:highlight>
                <a:latin typeface="Source Code Pro"/>
                <a:ea typeface="Source Code Pro"/>
                <a:cs typeface="Source Code Pro"/>
                <a:sym typeface="Source Code Pro"/>
              </a:rPr>
              <a:t>&gt;</a:t>
            </a:r>
            <a:r>
              <a:rPr lang="en" sz="1600">
                <a:solidFill>
                  <a:srgbClr val="4D4D4C"/>
                </a:solidFill>
                <a:highlight>
                  <a:srgbClr val="FFFFFF"/>
                </a:highlight>
                <a:latin typeface="Source Code Pro"/>
                <a:ea typeface="Source Code Pro"/>
                <a:cs typeface="Source Code Pro"/>
                <a:sym typeface="Source Code Pro"/>
              </a:rPr>
              <a:t>Header Content </a:t>
            </a:r>
            <a:r>
              <a:rPr lang="en" sz="1600">
                <a:solidFill>
                  <a:srgbClr val="C82829"/>
                </a:solidFill>
                <a:highlight>
                  <a:srgbClr val="FFFFFF"/>
                </a:highlight>
                <a:latin typeface="Source Code Pro"/>
                <a:ea typeface="Source Code Pro"/>
                <a:cs typeface="Source Code Pro"/>
                <a:sym typeface="Source Code Pro"/>
              </a:rPr>
              <a:t>&lt;/div&gt;</a:t>
            </a:r>
            <a:endParaRPr sz="1600">
              <a:solidFill>
                <a:srgbClr val="4D4D4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 End of header --&gt;</a:t>
            </a:r>
            <a:endParaRPr sz="1600">
              <a:solidFill>
                <a:srgbClr val="4D4D4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600">
              <a:solidFill>
                <a:srgbClr val="4D4D4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a:t>
            </a:r>
            <a:endParaRPr sz="1600">
              <a:solidFill>
                <a:srgbClr val="8E908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&lt;ol&gt;</a:t>
            </a:r>
            <a:endParaRPr sz="1600">
              <a:solidFill>
                <a:srgbClr val="8E908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&lt;li&gt;List Item&lt;/li&gt;</a:t>
            </a:r>
            <a:endParaRPr sz="1600">
              <a:solidFill>
                <a:srgbClr val="8E908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&lt;li&gt;Another List Item&lt;/li&gt;</a:t>
            </a:r>
            <a:endParaRPr sz="1600">
              <a:solidFill>
                <a:srgbClr val="8E908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&lt;/ol&gt;</a:t>
            </a:r>
            <a:endParaRPr sz="1600">
              <a:solidFill>
                <a:srgbClr val="8E908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8E908C"/>
                </a:solidFill>
                <a:highlight>
                  <a:srgbClr val="FFFFFF"/>
                </a:highlight>
                <a:latin typeface="Source Code Pro"/>
                <a:ea typeface="Source Code Pro"/>
                <a:cs typeface="Source Code Pro"/>
                <a:sym typeface="Source Code Pro"/>
              </a:rPr>
              <a:t>--&gt;</a:t>
            </a:r>
            <a:endParaRPr sz="1600">
              <a:solidFill>
                <a:srgbClr val="8E908C"/>
              </a:solidFill>
              <a:highlight>
                <a:srgbClr val="FFFFFF"/>
              </a:highlight>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600">
              <a:latin typeface="Source Code Pro"/>
              <a:ea typeface="Source Code Pro"/>
              <a:cs typeface="Source Code Pro"/>
              <a:sym typeface="Source Code Pr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349" name="Google Shape;349;p55"/>
          <p:cNvSpPr txBox="1"/>
          <p:nvPr>
            <p:ph idx="1" type="body"/>
          </p:nvPr>
        </p:nvSpPr>
        <p:spPr>
          <a:xfrm>
            <a:off x="445475" y="1093500"/>
            <a:ext cx="8013900" cy="77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3555C"/>
                </a:solidFill>
                <a:highlight>
                  <a:srgbClr val="FFFFFF"/>
                </a:highlight>
                <a:latin typeface="Poppins"/>
                <a:ea typeface="Poppins"/>
                <a:cs typeface="Poppins"/>
                <a:sym typeface="Poppins"/>
              </a:rPr>
              <a:t>Tables are a way to represent complex information in a grid format.</a:t>
            </a:r>
            <a:endParaRPr>
              <a:solidFill>
                <a:srgbClr val="53555C"/>
              </a:solidFill>
              <a:highlight>
                <a:srgbClr val="FFFFFF"/>
              </a:highlight>
              <a:latin typeface="Poppins"/>
              <a:ea typeface="Poppins"/>
              <a:cs typeface="Poppins"/>
              <a:sym typeface="Poppins"/>
            </a:endParaRPr>
          </a:p>
          <a:p>
            <a:pPr indent="0" lvl="0" marL="0" rtl="0" algn="l">
              <a:lnSpc>
                <a:spcPct val="115000"/>
              </a:lnSpc>
              <a:spcBef>
                <a:spcPts val="0"/>
              </a:spcBef>
              <a:spcAft>
                <a:spcPts val="0"/>
              </a:spcAft>
              <a:buNone/>
            </a:pPr>
            <a:r>
              <a:rPr lang="en">
                <a:solidFill>
                  <a:srgbClr val="53555C"/>
                </a:solidFill>
                <a:highlight>
                  <a:srgbClr val="FFFFFF"/>
                </a:highlight>
                <a:latin typeface="Poppins"/>
                <a:ea typeface="Poppins"/>
                <a:cs typeface="Poppins"/>
                <a:sym typeface="Poppins"/>
              </a:rPr>
              <a:t>Tables are made up of rows and columns.</a:t>
            </a:r>
            <a:endParaRPr>
              <a:solidFill>
                <a:srgbClr val="53555C"/>
              </a:solidFill>
              <a:highlight>
                <a:srgbClr val="FFFFFF"/>
              </a:highlight>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53555C"/>
              </a:solidFill>
              <a:highlight>
                <a:srgbClr val="FFFFFF"/>
              </a:highlight>
              <a:latin typeface="Poppins"/>
              <a:ea typeface="Poppins"/>
              <a:cs typeface="Poppins"/>
              <a:sym typeface="Poppins"/>
            </a:endParaRPr>
          </a:p>
        </p:txBody>
      </p:sp>
      <p:sp>
        <p:nvSpPr>
          <p:cNvPr id="350" name="Google Shape;350;p55"/>
          <p:cNvSpPr txBox="1"/>
          <p:nvPr/>
        </p:nvSpPr>
        <p:spPr>
          <a:xfrm>
            <a:off x="363450" y="1939375"/>
            <a:ext cx="3618300" cy="30132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&lt;table&gt;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&lt;tr&gt;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&lt;th&gt;</a:t>
            </a:r>
            <a:r>
              <a:rPr lang="en" sz="1600">
                <a:solidFill>
                  <a:srgbClr val="4D4D4C"/>
                </a:solidFill>
                <a:highlight>
                  <a:srgbClr val="FFFFFF"/>
                </a:highlight>
                <a:latin typeface="Source Code Pro"/>
                <a:ea typeface="Source Code Pro"/>
                <a:cs typeface="Source Code Pro"/>
                <a:sym typeface="Source Code Pro"/>
              </a:rPr>
              <a:t>Head</a:t>
            </a:r>
            <a:r>
              <a:rPr lang="en" sz="1600">
                <a:solidFill>
                  <a:srgbClr val="C82829"/>
                </a:solidFill>
                <a:latin typeface="Source Code Pro"/>
                <a:ea typeface="Source Code Pro"/>
                <a:cs typeface="Source Code Pro"/>
                <a:sym typeface="Source Code Pro"/>
              </a:rPr>
              <a:t>&lt;/th&gt;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&lt;th&gt;</a:t>
            </a:r>
            <a:r>
              <a:rPr lang="en" sz="1600">
                <a:solidFill>
                  <a:srgbClr val="4D4D4C"/>
                </a:solidFill>
                <a:highlight>
                  <a:srgbClr val="FFFFFF"/>
                </a:highlight>
                <a:latin typeface="Source Code Pro"/>
                <a:ea typeface="Source Code Pro"/>
                <a:cs typeface="Source Code Pro"/>
                <a:sym typeface="Source Code Pro"/>
              </a:rPr>
              <a:t>Head</a:t>
            </a:r>
            <a:r>
              <a:rPr lang="en" sz="1600">
                <a:solidFill>
                  <a:srgbClr val="C82829"/>
                </a:solidFill>
                <a:latin typeface="Source Code Pro"/>
                <a:ea typeface="Source Code Pro"/>
                <a:cs typeface="Source Code Pro"/>
                <a:sym typeface="Source Code Pro"/>
              </a:rPr>
              <a:t>&lt;/th&gt;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&lt;/tr&gt;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&lt;tr&gt;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&lt;td&gt;</a:t>
            </a:r>
            <a:r>
              <a:rPr lang="en" sz="1600">
                <a:solidFill>
                  <a:srgbClr val="4D4D4C"/>
                </a:solidFill>
                <a:highlight>
                  <a:srgbClr val="FFFFFF"/>
                </a:highlight>
                <a:latin typeface="Source Code Pro"/>
                <a:ea typeface="Source Code Pro"/>
                <a:cs typeface="Source Code Pro"/>
                <a:sym typeface="Source Code Pro"/>
              </a:rPr>
              <a:t>Data</a:t>
            </a:r>
            <a:r>
              <a:rPr lang="en" sz="1600">
                <a:solidFill>
                  <a:srgbClr val="C82829"/>
                </a:solidFill>
                <a:latin typeface="Source Code Pro"/>
                <a:ea typeface="Source Code Pro"/>
                <a:cs typeface="Source Code Pro"/>
                <a:sym typeface="Source Code Pro"/>
              </a:rPr>
              <a:t>&lt;/td&gt;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&lt;td&gt;</a:t>
            </a:r>
            <a:r>
              <a:rPr lang="en" sz="1600">
                <a:solidFill>
                  <a:srgbClr val="4D4D4C"/>
                </a:solidFill>
                <a:highlight>
                  <a:srgbClr val="FFFFFF"/>
                </a:highlight>
                <a:latin typeface="Source Code Pro"/>
                <a:ea typeface="Source Code Pro"/>
                <a:cs typeface="Source Code Pro"/>
                <a:sym typeface="Source Code Pro"/>
              </a:rPr>
              <a:t>Data</a:t>
            </a:r>
            <a:r>
              <a:rPr lang="en" sz="1600">
                <a:solidFill>
                  <a:srgbClr val="C82829"/>
                </a:solidFill>
                <a:latin typeface="Source Code Pro"/>
                <a:ea typeface="Source Code Pro"/>
                <a:cs typeface="Source Code Pro"/>
                <a:sym typeface="Source Code Pro"/>
              </a:rPr>
              <a:t>&lt;/td&gt;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&lt;/tr&gt;</a:t>
            </a:r>
            <a:endParaRPr sz="1600">
              <a:solidFill>
                <a:srgbClr val="4D4D4C"/>
              </a:solidFill>
              <a:highlight>
                <a:srgbClr val="FFFFFF"/>
              </a:highlight>
              <a:latin typeface="Source Code Pro"/>
              <a:ea typeface="Source Code Pro"/>
              <a:cs typeface="Source Code Pro"/>
              <a:sym typeface="Source Code Pro"/>
            </a:endParaRPr>
          </a:p>
          <a:p>
            <a:pPr indent="0" lvl="0" marL="50800" marR="50800" rtl="0" algn="l">
              <a:lnSpc>
                <a:spcPct val="115000"/>
              </a:lnSpc>
              <a:spcBef>
                <a:spcPts val="0"/>
              </a:spcBef>
              <a:spcAft>
                <a:spcPts val="0"/>
              </a:spcAft>
              <a:buNone/>
            </a:pPr>
            <a:r>
              <a:rPr lang="en" sz="1600">
                <a:solidFill>
                  <a:srgbClr val="C82829"/>
                </a:solidFill>
                <a:latin typeface="Source Code Pro"/>
                <a:ea typeface="Source Code Pro"/>
                <a:cs typeface="Source Code Pro"/>
                <a:sym typeface="Source Code Pro"/>
              </a:rPr>
              <a:t>&lt;/table&gt;</a:t>
            </a:r>
            <a:endParaRPr sz="1600">
              <a:solidFill>
                <a:srgbClr val="8E908C"/>
              </a:solidFill>
              <a:highlight>
                <a:srgbClr val="FFFFFF"/>
              </a:highlight>
              <a:latin typeface="Source Code Pro"/>
              <a:ea typeface="Source Code Pro"/>
              <a:cs typeface="Source Code Pro"/>
              <a:sym typeface="Source Code Pro"/>
            </a:endParaRPr>
          </a:p>
        </p:txBody>
      </p:sp>
      <p:pic>
        <p:nvPicPr>
          <p:cNvPr id="351" name="Google Shape;351;p55"/>
          <p:cNvPicPr preferRelativeResize="0"/>
          <p:nvPr/>
        </p:nvPicPr>
        <p:blipFill>
          <a:blip r:embed="rId3">
            <a:alphaModFix/>
          </a:blip>
          <a:stretch>
            <a:fillRect/>
          </a:stretch>
        </p:blipFill>
        <p:spPr>
          <a:xfrm>
            <a:off x="5692450" y="2517525"/>
            <a:ext cx="2307606" cy="1121625"/>
          </a:xfrm>
          <a:prstGeom prst="rect">
            <a:avLst/>
          </a:prstGeom>
          <a:noFill/>
          <a:ln>
            <a:noFill/>
          </a:ln>
        </p:spPr>
      </p:pic>
      <p:sp>
        <p:nvSpPr>
          <p:cNvPr id="352" name="Google Shape;352;p55"/>
          <p:cNvSpPr/>
          <p:nvPr/>
        </p:nvSpPr>
        <p:spPr>
          <a:xfrm rot="-759">
            <a:off x="3773369" y="2903584"/>
            <a:ext cx="1358100" cy="349500"/>
          </a:xfrm>
          <a:prstGeom prst="rightArrow">
            <a:avLst>
              <a:gd fmla="val 50000" name="adj1"/>
              <a:gd fmla="val 50000" name="adj2"/>
            </a:avLst>
          </a:prstGeom>
          <a:solidFill>
            <a:schemeClr val="accent3"/>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Examples</a:t>
            </a:r>
            <a:endParaRPr/>
          </a:p>
        </p:txBody>
      </p:sp>
      <p:sp>
        <p:nvSpPr>
          <p:cNvPr id="358" name="Google Shape;358;p56"/>
          <p:cNvSpPr txBox="1"/>
          <p:nvPr>
            <p:ph idx="1" type="body"/>
          </p:nvPr>
        </p:nvSpPr>
        <p:spPr>
          <a:xfrm>
            <a:off x="445475" y="1676200"/>
            <a:ext cx="2273100" cy="215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3555C"/>
                </a:solidFill>
                <a:highlight>
                  <a:srgbClr val="FFFFFF"/>
                </a:highlight>
                <a:latin typeface="Poppins"/>
                <a:ea typeface="Poppins"/>
                <a:cs typeface="Poppins"/>
                <a:sym typeface="Poppins"/>
              </a:rPr>
              <a:t>Tables can be styled with CSS to add zebra striping or to highlight important rows/columns.</a:t>
            </a:r>
            <a:endParaRPr>
              <a:solidFill>
                <a:srgbClr val="53555C"/>
              </a:solidFill>
              <a:highlight>
                <a:srgbClr val="FFFFFF"/>
              </a:highlight>
              <a:latin typeface="Poppins"/>
              <a:ea typeface="Poppins"/>
              <a:cs typeface="Poppins"/>
              <a:sym typeface="Poppins"/>
            </a:endParaRPr>
          </a:p>
        </p:txBody>
      </p:sp>
      <p:pic>
        <p:nvPicPr>
          <p:cNvPr id="359" name="Google Shape;359;p56"/>
          <p:cNvPicPr preferRelativeResize="0"/>
          <p:nvPr/>
        </p:nvPicPr>
        <p:blipFill>
          <a:blip r:embed="rId3">
            <a:alphaModFix/>
          </a:blip>
          <a:stretch>
            <a:fillRect/>
          </a:stretch>
        </p:blipFill>
        <p:spPr>
          <a:xfrm>
            <a:off x="3433150" y="1017725"/>
            <a:ext cx="5399150" cy="4049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57"/>
          <p:cNvSpPr txBox="1"/>
          <p:nvPr>
            <p:ph type="title"/>
          </p:nvPr>
        </p:nvSpPr>
        <p:spPr>
          <a:xfrm>
            <a:off x="265500" y="1375600"/>
            <a:ext cx="4045200" cy="21900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700">
                <a:solidFill>
                  <a:srgbClr val="FFFFFF"/>
                </a:solidFill>
                <a:latin typeface="Poppins"/>
                <a:ea typeface="Poppins"/>
                <a:cs typeface="Poppins"/>
                <a:sym typeface="Poppins"/>
              </a:rPr>
              <a:t>Take away Tasks</a:t>
            </a:r>
            <a:endParaRPr b="1" sz="4700">
              <a:solidFill>
                <a:srgbClr val="FFFFFF"/>
              </a:solidFill>
              <a:latin typeface="Poppins"/>
              <a:ea typeface="Poppins"/>
              <a:cs typeface="Poppins"/>
              <a:sym typeface="Poppins"/>
            </a:endParaRPr>
          </a:p>
        </p:txBody>
      </p:sp>
      <p:sp>
        <p:nvSpPr>
          <p:cNvPr id="365" name="Google Shape;365;p57"/>
          <p:cNvSpPr txBox="1"/>
          <p:nvPr>
            <p:ph idx="2" type="body"/>
          </p:nvPr>
        </p:nvSpPr>
        <p:spPr>
          <a:xfrm>
            <a:off x="4939500" y="67825"/>
            <a:ext cx="3837000" cy="50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rPr>
              <a:t>Update</a:t>
            </a:r>
            <a:r>
              <a:rPr b="1" lang="en" sz="1600">
                <a:solidFill>
                  <a:srgbClr val="FFFFFF"/>
                </a:solidFill>
              </a:rPr>
              <a:t>:</a:t>
            </a:r>
            <a:endParaRPr b="1" sz="1600">
              <a:solidFill>
                <a:srgbClr val="FFFFFF"/>
              </a:solidFill>
            </a:endParaRPr>
          </a:p>
          <a:p>
            <a:pPr indent="0" lvl="0" marL="0" rtl="0" algn="l">
              <a:spcBef>
                <a:spcPts val="1600"/>
              </a:spcBef>
              <a:spcAft>
                <a:spcPts val="0"/>
              </a:spcAft>
              <a:buNone/>
            </a:pPr>
            <a:r>
              <a:rPr b="1" lang="en" sz="1600">
                <a:solidFill>
                  <a:srgbClr val="FFFFFF"/>
                </a:solidFill>
              </a:rPr>
              <a:t>&lt;NAME&gt;-CPD.html</a:t>
            </a:r>
            <a:endParaRPr b="1" sz="1600">
              <a:solidFill>
                <a:srgbClr val="FFFFFF"/>
              </a:solidFill>
            </a:endParaRPr>
          </a:p>
          <a:p>
            <a:pPr indent="0" lvl="0" marL="0" rtl="0" algn="l">
              <a:spcBef>
                <a:spcPts val="1600"/>
              </a:spcBef>
              <a:spcAft>
                <a:spcPts val="0"/>
              </a:spcAft>
              <a:buNone/>
            </a:pPr>
            <a:r>
              <a:rPr b="1" lang="en" sz="1600">
                <a:solidFill>
                  <a:srgbClr val="FFFFFF"/>
                </a:solidFill>
              </a:rPr>
              <a:t>Add a reflection of today’s lesson in your CPD</a:t>
            </a:r>
            <a:endParaRPr b="1" sz="1600">
              <a:solidFill>
                <a:srgbClr val="FFFFFF"/>
              </a:solidFill>
            </a:endParaRPr>
          </a:p>
          <a:p>
            <a:pPr indent="0" lvl="0" marL="0" rtl="0" algn="l">
              <a:spcBef>
                <a:spcPts val="1600"/>
              </a:spcBef>
              <a:spcAft>
                <a:spcPts val="0"/>
              </a:spcAft>
              <a:buNone/>
            </a:pPr>
            <a:r>
              <a:rPr b="1" lang="en" sz="1600">
                <a:solidFill>
                  <a:srgbClr val="FFFFFF"/>
                </a:solidFill>
              </a:rPr>
              <a:t>Commit and Push your changes</a:t>
            </a:r>
            <a:endParaRPr b="1" sz="1600">
              <a:solidFill>
                <a:srgbClr val="FFFFFF"/>
              </a:solidFill>
            </a:endParaRPr>
          </a:p>
          <a:p>
            <a:pPr indent="0" lvl="0" marL="0" rtl="0" algn="l">
              <a:spcBef>
                <a:spcPts val="1600"/>
              </a:spcBef>
              <a:spcAft>
                <a:spcPts val="0"/>
              </a:spcAft>
              <a:buNone/>
            </a:pPr>
            <a:r>
              <a:rPr b="1" lang="en" sz="1600">
                <a:solidFill>
                  <a:srgbClr val="FFFFFF"/>
                </a:solidFill>
              </a:rPr>
              <a:t>Bonus: </a:t>
            </a:r>
            <a:endParaRPr b="1" sz="1600">
              <a:solidFill>
                <a:srgbClr val="FFFFFF"/>
              </a:solidFill>
            </a:endParaRPr>
          </a:p>
          <a:p>
            <a:pPr indent="0" lvl="0" marL="0" rtl="0" algn="l">
              <a:spcBef>
                <a:spcPts val="1600"/>
              </a:spcBef>
              <a:spcAft>
                <a:spcPts val="0"/>
              </a:spcAft>
              <a:buNone/>
            </a:pPr>
            <a:r>
              <a:rPr b="1" lang="en" sz="1600">
                <a:solidFill>
                  <a:srgbClr val="FFFFFF"/>
                </a:solidFill>
              </a:rPr>
              <a:t>w3schools </a:t>
            </a:r>
            <a:r>
              <a:rPr b="1" lang="en" sz="1600" u="sng">
                <a:solidFill>
                  <a:srgbClr val="FFFFFF"/>
                </a:solidFill>
                <a:hlinkClick r:id="rId4">
                  <a:extLst>
                    <a:ext uri="{A12FA001-AC4F-418D-AE19-62706E023703}">
                      <ahyp:hlinkClr val="tx"/>
                    </a:ext>
                  </a:extLst>
                </a:hlinkClick>
              </a:rPr>
              <a:t>HTML QUIZ</a:t>
            </a:r>
            <a:r>
              <a:rPr b="1" lang="en" sz="1600">
                <a:solidFill>
                  <a:srgbClr val="FFFFFF"/>
                </a:solidFill>
              </a:rPr>
              <a:t> - take a screenshot of your results, this can be added to your CPD</a:t>
            </a:r>
            <a:endParaRPr b="1" sz="1600">
              <a:solidFill>
                <a:srgbClr val="FFFFFF"/>
              </a:solidFill>
            </a:endParaRPr>
          </a:p>
          <a:p>
            <a:pPr indent="0" lvl="0" marL="0" rtl="0" algn="l">
              <a:spcBef>
                <a:spcPts val="1600"/>
              </a:spcBef>
              <a:spcAft>
                <a:spcPts val="0"/>
              </a:spcAft>
              <a:buNone/>
            </a:pPr>
            <a:r>
              <a:t/>
            </a:r>
            <a:endParaRPr b="1" sz="1600">
              <a:solidFill>
                <a:srgbClr val="FFFFFF"/>
              </a:solidFill>
            </a:endParaRPr>
          </a:p>
          <a:p>
            <a:pPr indent="0" lvl="0" marL="0" rtl="0" algn="l">
              <a:spcBef>
                <a:spcPts val="1600"/>
              </a:spcBef>
              <a:spcAft>
                <a:spcPts val="0"/>
              </a:spcAft>
              <a:buNone/>
            </a:pPr>
            <a:r>
              <a:t/>
            </a:r>
            <a:endParaRPr b="1" sz="1600">
              <a:solidFill>
                <a:srgbClr val="FFFFFF"/>
              </a:solidFill>
            </a:endParaRPr>
          </a:p>
          <a:p>
            <a:pPr indent="0" lvl="0" marL="0" rtl="0" algn="l">
              <a:spcBef>
                <a:spcPts val="1600"/>
              </a:spcBef>
              <a:spcAft>
                <a:spcPts val="0"/>
              </a:spcAft>
              <a:buNone/>
            </a:pPr>
            <a:r>
              <a:t/>
            </a:r>
            <a:endParaRPr b="1" sz="1600">
              <a:solidFill>
                <a:srgbClr val="FFFFFF"/>
              </a:solidFill>
            </a:endParaRPr>
          </a:p>
          <a:p>
            <a:pPr indent="0" lvl="0" marL="0" rtl="0" algn="l">
              <a:spcBef>
                <a:spcPts val="1600"/>
              </a:spcBef>
              <a:spcAft>
                <a:spcPts val="1600"/>
              </a:spcAft>
              <a:buNone/>
            </a:pPr>
            <a:r>
              <a:t/>
            </a:r>
            <a:endParaRPr sz="2000"/>
          </a:p>
        </p:txBody>
      </p:sp>
      <p:sp>
        <p:nvSpPr>
          <p:cNvPr id="366" name="Google Shape;366;p57"/>
          <p:cNvSpPr txBox="1"/>
          <p:nvPr/>
        </p:nvSpPr>
        <p:spPr>
          <a:xfrm>
            <a:off x="599800" y="3467350"/>
            <a:ext cx="3344100" cy="96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latin typeface="Poppins"/>
              <a:ea typeface="Poppins"/>
              <a:cs typeface="Poppins"/>
              <a:sym typeface="Poppi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Invented by Tim Berners-Lee</a:t>
            </a:r>
            <a:endParaRPr/>
          </a:p>
          <a:p>
            <a:pPr indent="-342900" lvl="0" marL="457200" rtl="0" algn="l">
              <a:spcBef>
                <a:spcPts val="0"/>
              </a:spcBef>
              <a:spcAft>
                <a:spcPts val="0"/>
              </a:spcAft>
              <a:buSzPts val="1800"/>
              <a:buChar char="●"/>
            </a:pPr>
            <a:r>
              <a:rPr b="1" lang="en"/>
              <a:t>Hypertext</a:t>
            </a:r>
            <a:r>
              <a:rPr lang="en"/>
              <a:t> started as a way to link between scientific papers as they referred to another</a:t>
            </a:r>
            <a:endParaRPr/>
          </a:p>
          <a:p>
            <a:pPr indent="-342900" lvl="0" marL="457200" rtl="0" algn="l">
              <a:spcBef>
                <a:spcPts val="0"/>
              </a:spcBef>
              <a:spcAft>
                <a:spcPts val="0"/>
              </a:spcAft>
              <a:buSzPts val="1800"/>
              <a:buChar char="●"/>
            </a:pPr>
            <a:r>
              <a:rPr lang="en"/>
              <a:t>First web page built August 6 1991</a:t>
            </a:r>
            <a:endParaRPr/>
          </a:p>
          <a:p>
            <a:pPr indent="-342900" lvl="0" marL="457200" rtl="0" algn="l">
              <a:spcBef>
                <a:spcPts val="0"/>
              </a:spcBef>
              <a:spcAft>
                <a:spcPts val="0"/>
              </a:spcAft>
              <a:buSzPts val="1800"/>
              <a:buChar char="●"/>
            </a:pPr>
            <a:r>
              <a:rPr lang="en"/>
              <a:t>The w3 Consortium are in charge of the standardisation of HTML (The Rules)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n" sz="3600"/>
              <a:t>V1 - early 1990s</a:t>
            </a:r>
            <a:endParaRPr sz="3600"/>
          </a:p>
          <a:p>
            <a:pPr indent="-457200" lvl="0" marL="457200" rtl="0" algn="l">
              <a:spcBef>
                <a:spcPts val="0"/>
              </a:spcBef>
              <a:spcAft>
                <a:spcPts val="0"/>
              </a:spcAft>
              <a:buSzPts val="3600"/>
              <a:buChar char="●"/>
            </a:pPr>
            <a:r>
              <a:rPr lang="en" sz="3600"/>
              <a:t>HTML4 in 1997</a:t>
            </a:r>
            <a:endParaRPr sz="3600"/>
          </a:p>
          <a:p>
            <a:pPr indent="-457200" lvl="0" marL="457200" rtl="0" algn="l">
              <a:spcBef>
                <a:spcPts val="0"/>
              </a:spcBef>
              <a:spcAft>
                <a:spcPts val="0"/>
              </a:spcAft>
              <a:buSzPts val="3600"/>
              <a:buChar char="●"/>
            </a:pPr>
            <a:r>
              <a:rPr lang="en" sz="3600"/>
              <a:t>XHTML in 2000</a:t>
            </a:r>
            <a:endParaRPr sz="3600"/>
          </a:p>
          <a:p>
            <a:pPr indent="-457200" lvl="0" marL="457200" rtl="0" algn="l">
              <a:spcBef>
                <a:spcPts val="0"/>
              </a:spcBef>
              <a:spcAft>
                <a:spcPts val="0"/>
              </a:spcAft>
              <a:buSzPts val="3600"/>
              <a:buChar char="●"/>
            </a:pPr>
            <a:r>
              <a:rPr lang="en" sz="3600"/>
              <a:t>HTML5 in 2014</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website</a:t>
            </a:r>
            <a:endParaRPr/>
          </a:p>
        </p:txBody>
      </p:sp>
      <p:sp>
        <p:nvSpPr>
          <p:cNvPr id="104" name="Google Shape;104;p20"/>
          <p:cNvSpPr txBox="1"/>
          <p:nvPr/>
        </p:nvSpPr>
        <p:spPr>
          <a:xfrm>
            <a:off x="530700" y="1198825"/>
            <a:ext cx="4762200" cy="20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Proxima Nova"/>
                <a:ea typeface="Proxima Nova"/>
                <a:cs typeface="Proxima Nova"/>
                <a:sym typeface="Proxima Nova"/>
              </a:rPr>
              <a:t>Your Content</a:t>
            </a:r>
            <a:endParaRPr b="1"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2400">
                <a:solidFill>
                  <a:schemeClr val="dk2"/>
                </a:solidFill>
                <a:latin typeface="Proxima Nova"/>
                <a:ea typeface="Proxima Nova"/>
                <a:cs typeface="Proxima Nova"/>
                <a:sym typeface="Proxima Nova"/>
              </a:rPr>
              <a:t>Plus </a:t>
            </a:r>
            <a:r>
              <a:rPr b="1" lang="en" sz="2400">
                <a:solidFill>
                  <a:schemeClr val="dk2"/>
                </a:solidFill>
                <a:latin typeface="Proxima Nova"/>
                <a:ea typeface="Proxima Nova"/>
                <a:cs typeface="Proxima Nova"/>
                <a:sym typeface="Proxima Nova"/>
              </a:rPr>
              <a:t>HTML</a:t>
            </a:r>
            <a:r>
              <a:rPr lang="en" sz="2400">
                <a:solidFill>
                  <a:schemeClr val="dk2"/>
                </a:solidFill>
                <a:latin typeface="Proxima Nova"/>
                <a:ea typeface="Proxima Nova"/>
                <a:cs typeface="Proxima Nova"/>
                <a:sym typeface="Proxima Nova"/>
              </a:rPr>
              <a:t> for structure</a:t>
            </a:r>
            <a:endParaRPr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2400">
                <a:solidFill>
                  <a:schemeClr val="dk2"/>
                </a:solidFill>
                <a:latin typeface="Proxima Nova"/>
                <a:ea typeface="Proxima Nova"/>
                <a:cs typeface="Proxima Nova"/>
                <a:sym typeface="Proxima Nova"/>
              </a:rPr>
              <a:t>Plus </a:t>
            </a:r>
            <a:r>
              <a:rPr b="1" lang="en" sz="2400">
                <a:solidFill>
                  <a:schemeClr val="dk2"/>
                </a:solidFill>
                <a:latin typeface="Proxima Nova"/>
                <a:ea typeface="Proxima Nova"/>
                <a:cs typeface="Proxima Nova"/>
                <a:sym typeface="Proxima Nova"/>
              </a:rPr>
              <a:t>CSS</a:t>
            </a:r>
            <a:r>
              <a:rPr lang="en" sz="2400">
                <a:solidFill>
                  <a:schemeClr val="dk2"/>
                </a:solidFill>
                <a:latin typeface="Proxima Nova"/>
                <a:ea typeface="Proxima Nova"/>
                <a:cs typeface="Proxima Nova"/>
                <a:sym typeface="Proxima Nova"/>
              </a:rPr>
              <a:t> for presentation </a:t>
            </a:r>
            <a:r>
              <a:rPr b="1" lang="en" sz="2400">
                <a:solidFill>
                  <a:schemeClr val="dk2"/>
                </a:solidFill>
                <a:latin typeface="Proxima Nova"/>
                <a:ea typeface="Proxima Nova"/>
                <a:cs typeface="Proxima Nova"/>
                <a:sym typeface="Proxima Nova"/>
              </a:rPr>
              <a:t>Equals</a:t>
            </a:r>
            <a:endParaRPr b="1"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2400">
                <a:solidFill>
                  <a:schemeClr val="dk2"/>
                </a:solidFill>
                <a:latin typeface="Alfa Slab One"/>
                <a:ea typeface="Alfa Slab One"/>
                <a:cs typeface="Alfa Slab One"/>
                <a:sym typeface="Alfa Slab One"/>
              </a:rPr>
              <a:t>YOUR WEBSITE</a:t>
            </a:r>
            <a:endParaRPr sz="2400">
              <a:solidFill>
                <a:schemeClr val="dk2"/>
              </a:solidFill>
              <a:latin typeface="Alfa Slab One"/>
              <a:ea typeface="Alfa Slab One"/>
              <a:cs typeface="Alfa Slab One"/>
              <a:sym typeface="Alfa Slab One"/>
            </a:endParaRPr>
          </a:p>
          <a:p>
            <a:pPr indent="0" lvl="0" marL="0" rtl="0" algn="l">
              <a:spcBef>
                <a:spcPts val="0"/>
              </a:spcBef>
              <a:spcAft>
                <a:spcPts val="0"/>
              </a:spcAft>
              <a:buNone/>
            </a:pPr>
            <a:r>
              <a:t/>
            </a:r>
            <a:endParaRPr sz="24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2400">
                <a:solidFill>
                  <a:schemeClr val="dk2"/>
                </a:solidFill>
                <a:latin typeface="Proxima Nova"/>
                <a:ea typeface="Proxima Nova"/>
                <a:cs typeface="Proxima Nova"/>
                <a:sym typeface="Proxima Nova"/>
              </a:rPr>
              <a:t>We use HTML and CSS to give form and style to the content</a:t>
            </a:r>
            <a:endParaRPr sz="2400">
              <a:solidFill>
                <a:schemeClr val="dk2"/>
              </a:solidFill>
              <a:latin typeface="Proxima Nova"/>
              <a:ea typeface="Proxima Nova"/>
              <a:cs typeface="Proxima Nova"/>
              <a:sym typeface="Proxima Nova"/>
            </a:endParaRPr>
          </a:p>
        </p:txBody>
      </p:sp>
      <p:pic>
        <p:nvPicPr>
          <p:cNvPr id="105" name="Google Shape;105;p20"/>
          <p:cNvPicPr preferRelativeResize="0"/>
          <p:nvPr/>
        </p:nvPicPr>
        <p:blipFill>
          <a:blip r:embed="rId3">
            <a:alphaModFix/>
          </a:blip>
          <a:stretch>
            <a:fillRect/>
          </a:stretch>
        </p:blipFill>
        <p:spPr>
          <a:xfrm>
            <a:off x="5475300" y="1971950"/>
            <a:ext cx="3363900" cy="21695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(Just Text)</a:t>
            </a:r>
            <a:endParaRPr/>
          </a:p>
        </p:txBody>
      </p:sp>
      <p:sp>
        <p:nvSpPr>
          <p:cNvPr id="111" name="Google Shape;111;p21"/>
          <p:cNvSpPr txBox="1"/>
          <p:nvPr/>
        </p:nvSpPr>
        <p:spPr>
          <a:xfrm>
            <a:off x="479650" y="1561425"/>
            <a:ext cx="8082600" cy="28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Hello world! This is example text showing how HTML and CSS work together to apply structure and presentation layer to content. This content would probably look better if it was a bit more spaced out and if certain key words or phrases were highlighted - maybe by making them a different colour?</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(with structure)</a:t>
            </a:r>
            <a:endParaRPr/>
          </a:p>
        </p:txBody>
      </p:sp>
      <p:sp>
        <p:nvSpPr>
          <p:cNvPr id="117" name="Google Shape;117;p22"/>
          <p:cNvSpPr txBox="1"/>
          <p:nvPr/>
        </p:nvSpPr>
        <p:spPr>
          <a:xfrm>
            <a:off x="479650" y="1561425"/>
            <a:ext cx="8082600" cy="28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&lt;h2&gt;Hello world!&lt;h2&gt;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&lt;p&gt;This is example text showing how &lt;strong&gt;HTML&lt;/strong&gt; and &lt;strong&gt;CSS&lt;/strong&gt; work together to apply structure and presentation layer to content.&lt;/p&gt;</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&lt;p&gt;This content would probably look better if it was a bit more spaced out and if certain key words or phrases were highlighted - maybe by making them a &lt;em&gt;different colour&lt;/em&gt;?&lt;/p&gt;</a:t>
            </a:r>
            <a:endParaRPr sz="1800">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4B80B360C5B4B9916BA06BEDE610D" ma:contentTypeVersion="6" ma:contentTypeDescription="Create a new document." ma:contentTypeScope="" ma:versionID="3077ffb9676d47a5a962457d88ed4f34">
  <xsd:schema xmlns:xsd="http://www.w3.org/2001/XMLSchema" xmlns:xs="http://www.w3.org/2001/XMLSchema" xmlns:p="http://schemas.microsoft.com/office/2006/metadata/properties" xmlns:ns2="27bb9539-dfb3-40e8-9474-a751d962fafa" targetNamespace="http://schemas.microsoft.com/office/2006/metadata/properties" ma:root="true" ma:fieldsID="a72e0e5196ffda39c2430609d75c351a" ns2:_="">
    <xsd:import namespace="27bb9539-dfb3-40e8-9474-a751d962f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b9539-dfb3-40e8-9474-a751d962f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C83D90-3060-42DD-95E4-AED7E770EA6F}"/>
</file>

<file path=customXml/itemProps2.xml><?xml version="1.0" encoding="utf-8"?>
<ds:datastoreItem xmlns:ds="http://schemas.openxmlformats.org/officeDocument/2006/customXml" ds:itemID="{F9E6E779-BE86-4F14-9AF0-A48AC812B1C1}"/>
</file>

<file path=customXml/itemProps3.xml><?xml version="1.0" encoding="utf-8"?>
<ds:datastoreItem xmlns:ds="http://schemas.openxmlformats.org/officeDocument/2006/customXml" ds:itemID="{8F0FF59A-5908-4FDB-A62A-6A37E09DAE6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0x01010038E4B80B360C5B4B9916BA06BEDE610D</vt:lpwstr>
  </property>
</Properties>
</file>