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Poppins"/>
      <p:regular r:id="rId57"/>
      <p:bold r:id="rId58"/>
      <p:italic r:id="rId59"/>
      <p:boldItalic r:id="rId60"/>
    </p:embeddedFont>
    <p:embeddedFont>
      <p:font typeface="Source Code Pro"/>
      <p:regular r:id="rId61"/>
      <p:bold r:id="rId62"/>
      <p:italic r:id="rId63"/>
      <p:boldItalic r:id="rId64"/>
    </p:embeddedFont>
    <p:embeddedFont>
      <p:font typeface="Alfa Slab One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63" Type="http://schemas.openxmlformats.org/officeDocument/2006/relationships/font" Target="fonts/SourceCodePro-italic.fntdata"/><Relationship Id="rId21" Type="http://schemas.openxmlformats.org/officeDocument/2006/relationships/slide" Target="slides/slide16.xml"/><Relationship Id="rId50" Type="http://schemas.openxmlformats.org/officeDocument/2006/relationships/slide" Target="slides/slide45.xml"/><Relationship Id="rId55" Type="http://schemas.openxmlformats.org/officeDocument/2006/relationships/font" Target="fonts/ProximaNova-italic.fntdata"/><Relationship Id="rId68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58" Type="http://schemas.openxmlformats.org/officeDocument/2006/relationships/font" Target="fonts/Poppins-bold.fntdata"/><Relationship Id="rId66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61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Poppins-italic.fntdata"/><Relationship Id="rId17" Type="http://schemas.openxmlformats.org/officeDocument/2006/relationships/slide" Target="slides/slide12.xml"/><Relationship Id="rId67" Type="http://schemas.openxmlformats.org/officeDocument/2006/relationships/customXml" Target="../customXml/item2.xml"/><Relationship Id="rId41" Type="http://schemas.openxmlformats.org/officeDocument/2006/relationships/slide" Target="slides/slide36.xml"/><Relationship Id="rId62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54" Type="http://schemas.openxmlformats.org/officeDocument/2006/relationships/font" Target="fonts/ProximaNova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Poppins-regular.fntdata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5" Type="http://schemas.openxmlformats.org/officeDocument/2006/relationships/font" Target="fonts/AlfaSlabOne-regular.fntdata"/><Relationship Id="rId60" Type="http://schemas.openxmlformats.org/officeDocument/2006/relationships/font" Target="fonts/Poppins-boldItalic.fntdata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171d96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171d96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171d96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171d96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1b2b69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1b2b69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171d96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171d96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1b2b69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1b2b69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1b2b69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1b2b69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1b2b69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1b2b69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21b2b697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21b2b697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1b2b69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1b2b69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171d96f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171d96f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37264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37264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HTML stand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style to HTML?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have we got through freeCodeCamp?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learning platforms are people using?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1b2b69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21b2b69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1b2b697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1b2b69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1b2b69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1b2b69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1b2b69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1b2b69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21b2b697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21b2b697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79df149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79df149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21b2b697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21b2b697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1b2b697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21b2b697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21b2b697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21b2b697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1b2b697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21b2b697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171d9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171d9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79df149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79df149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21b2b697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21b2b697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21b2b697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21b2b697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1b2b697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1b2b697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79df149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79df149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21b2b697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21b2b697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21b2b697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21b2b697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21b2b697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21b2b697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21b2b697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21b2b697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79df149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79df149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1b2b69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1b2b69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1b2b697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21b2b697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1b2b697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1b2b697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21b2b697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21b2b697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21b2b697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21b2b697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21b2b697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21b2b697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21b2b697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21b2b697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a174d02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a174d02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2171d96f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2171d96f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1b2b69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1b2b69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1b2b69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1b2b69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1b2b69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1b2b69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1b2b69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1b2b69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171d96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171d96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53" name="Google Shape;53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CSS/Reference" TargetMode="External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CSS: What is it?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79650" y="1061350"/>
            <a:ext cx="8082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CSS = </a:t>
            </a:r>
            <a:r>
              <a:rPr b="1"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Cascading Style Sheets</a:t>
            </a:r>
            <a:endParaRPr b="1"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CSS is a "style sheet language" that lets you style the elements on your page.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CSS is works in conjunction with HTML, but is not HTML itself.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What can it do?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0" y="1322525"/>
            <a:ext cx="342337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0" y="1322525"/>
            <a:ext cx="319244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 rot="-759">
            <a:off x="3798594" y="2443872"/>
            <a:ext cx="13581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 rot="-759">
            <a:off x="3798594" y="3058259"/>
            <a:ext cx="13581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What does it look like?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600" y="1099825"/>
            <a:ext cx="29288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50" y="1099825"/>
            <a:ext cx="33016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Rule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88" y="1099825"/>
            <a:ext cx="72264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Rule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A block of CSS code is a rule.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The rule starts with a selector.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It has sets of properties and values.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A property-value pair is a declaration.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selector</a:t>
            </a:r>
            <a:r>
              <a:rPr lang="en" sz="2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24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4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24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24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 sz="24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CSS to HTML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3 ways</a:t>
            </a:r>
            <a:endParaRPr sz="2400">
              <a:solidFill>
                <a:schemeClr val="accent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"Inline"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"Embedded"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"External"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CSS to HTML: Inline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Uses the HTML attribute style.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Difficult to use in large projects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Not preferred.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 style=</a:t>
            </a:r>
            <a:r>
              <a:rPr lang="en" sz="24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"color:red"</a:t>
            </a: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 text.</a:t>
            </a: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CSS to HTML: Embedded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Inside &lt;head&gt; element.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Uses &lt;style&gt; tag.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Can only be used in one html file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&lt;style type=</a:t>
            </a:r>
            <a:r>
              <a:rPr lang="en" sz="16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"text/css"</a:t>
            </a: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blue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lang="en" sz="16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&lt;/style&gt;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CSS to HTML: Linked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Shared resource for several pages.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Reduced file size &amp; bandwidth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Easy to maintain in larger projects.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Preferred by nerds everywhere!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&lt;link rel=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"stylesheet"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type=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"text/css"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href=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"style.css"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2.2.1</a:t>
            </a:r>
            <a:endParaRPr/>
          </a:p>
        </p:txBody>
      </p:sp>
      <p:sp>
        <p:nvSpPr>
          <p:cNvPr id="188" name="Google Shape;188;p32"/>
          <p:cNvSpPr txBox="1"/>
          <p:nvPr>
            <p:ph idx="2" type="body"/>
          </p:nvPr>
        </p:nvSpPr>
        <p:spPr>
          <a:xfrm>
            <a:off x="4939500" y="-76200"/>
            <a:ext cx="3837000" cy="49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Task-2.2.1.html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Set up with a doctype, head, title and body.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Together 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Connect a stylesheet to our HTML document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the CSS rule to the left to the CSS file: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Together : 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Push to remote</a:t>
            </a:r>
            <a:endParaRPr sz="1400"/>
          </a:p>
        </p:txBody>
      </p:sp>
      <p:sp>
        <p:nvSpPr>
          <p:cNvPr id="189" name="Google Shape;189;p32"/>
          <p:cNvSpPr txBox="1"/>
          <p:nvPr/>
        </p:nvSpPr>
        <p:spPr>
          <a:xfrm>
            <a:off x="624475" y="2774750"/>
            <a:ext cx="3214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Assisted Task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5" y="3669900"/>
            <a:ext cx="3200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Quiz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Declarations: Property and value of style you plan to use on HTML element.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Declarations end with a semicolon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Declaration groups are surrounded by curly brackets.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selector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Element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img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Selects all image elements.</a:t>
            </a:r>
            <a:endParaRPr sz="600">
              <a:solidFill>
                <a:srgbClr val="4D4D4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Selects all paragraph elements.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Colour Values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Your browser can accept colors in many different ways: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Color name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(ex. red)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Hexadecimal value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(ex. #FF0000)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RGB value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(ex. rgb(255, 0, 0))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HSL value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(ex. hsl(0, 100%, 100%))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17 standard colors are: </a:t>
            </a:r>
            <a:r>
              <a:rPr lang="en">
                <a:solidFill>
                  <a:srgbClr val="00FFFF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aqua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black,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blue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FF00F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fuchsia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gray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grey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green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00FF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lime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maroon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navy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olive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purple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red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C0C0C0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silver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teal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white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">
                <a:solidFill>
                  <a:srgbClr val="FFFF00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yellow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Colo</a:t>
            </a:r>
            <a:r>
              <a:rPr lang="en" strike="sngStrike"/>
              <a:t>u</a:t>
            </a:r>
            <a:r>
              <a:rPr lang="en"/>
              <a:t>r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color property changes the colo</a:t>
            </a:r>
            <a:r>
              <a:rPr lang="en" sz="2700" strike="sngStrike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of the text.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red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3E999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#ff0000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rgb(</a:t>
            </a:r>
            <a:r>
              <a:rPr lang="en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255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Background Colo</a:t>
            </a:r>
            <a:r>
              <a:rPr lang="en" strike="sngStrike"/>
              <a:t>u</a:t>
            </a:r>
            <a:r>
              <a:rPr lang="en"/>
              <a:t>r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background-color property changes the color of the background.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background-color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black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background-color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3E999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#000000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background-color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rgb(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2.2.2</a:t>
            </a:r>
            <a:endParaRPr/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4939500" y="142875"/>
            <a:ext cx="3837000" cy="47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Task-2.2.2.html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Connect a stylesheet to our HTML document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b="1" sz="1600"/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rules to your css ‘file’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Change the font color and background color of different types of elements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Try selecting links, paragraphs, and lists</a:t>
            </a:r>
            <a:endParaRPr b="1" sz="16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Push to remote</a:t>
            </a:r>
            <a:endParaRPr sz="1400"/>
          </a:p>
        </p:txBody>
      </p:sp>
      <p:sp>
        <p:nvSpPr>
          <p:cNvPr id="229" name="Google Shape;229;p38"/>
          <p:cNvSpPr txBox="1"/>
          <p:nvPr/>
        </p:nvSpPr>
        <p:spPr>
          <a:xfrm>
            <a:off x="624475" y="2774750"/>
            <a:ext cx="3214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Values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property can have one or more comma separated values.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white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background-color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red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Arial, sans-serif</a:t>
            </a: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Font Family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font-family property defines which font is used.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Specific font name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Generic name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Comma-separated list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"Times New Roman"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serif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"Arial", sans-serif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Font-size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font-size property specifies the size of the font.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Pixels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"em"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Percentage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1.5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Fonts Shorthand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font-style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italic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font-weight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bold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sans-serif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p42"/>
          <p:cNvSpPr txBox="1"/>
          <p:nvPr>
            <p:ph idx="2" type="body"/>
          </p:nvPr>
        </p:nvSpPr>
        <p:spPr>
          <a:xfrm>
            <a:off x="311700" y="3563600"/>
            <a:ext cx="66996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italic bold </a:t>
            </a:r>
            <a:r>
              <a:rPr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 sans-serif</a:t>
            </a: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tag is used to create a link to another page?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&lt;link&gt;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&lt;a&gt;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&lt;ol&gt;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2.2.3</a:t>
            </a:r>
            <a:endParaRPr/>
          </a:p>
        </p:txBody>
      </p:sp>
      <p:sp>
        <p:nvSpPr>
          <p:cNvPr id="262" name="Google Shape;262;p43"/>
          <p:cNvSpPr txBox="1"/>
          <p:nvPr>
            <p:ph idx="2" type="body"/>
          </p:nvPr>
        </p:nvSpPr>
        <p:spPr>
          <a:xfrm>
            <a:off x="4939500" y="142875"/>
            <a:ext cx="3837000" cy="47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Task-2.2.3.html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Connect a stylesheet to our HTML document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b="1" sz="1600"/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rules to your css ‘file’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Change the fonts of your page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Try changing the font sizes and styles for different elements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Push to remote</a:t>
            </a:r>
            <a:endParaRPr sz="1400"/>
          </a:p>
        </p:txBody>
      </p:sp>
      <p:sp>
        <p:nvSpPr>
          <p:cNvPr id="263" name="Google Shape;263;p43"/>
          <p:cNvSpPr txBox="1"/>
          <p:nvPr/>
        </p:nvSpPr>
        <p:spPr>
          <a:xfrm>
            <a:off x="624475" y="2774750"/>
            <a:ext cx="3214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Position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79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em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yellow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Selects all em elements that are within a paragraph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 is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&lt;em&gt;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important.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&lt;/em&gt;&lt;/p&gt;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associated HTML.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Position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79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3555C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Position selectors are more specific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3555C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They look for elements </a:t>
            </a:r>
            <a:r>
              <a:rPr i="1"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inside</a:t>
            </a: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other elements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3555C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We </a:t>
            </a: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separate</a:t>
            </a: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nested elements with a space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Position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38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So this code: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ul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strong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{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color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purple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}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Means "find a strong tag inside a link inside a list item in an unordered list"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4288425" y="1195850"/>
            <a:ext cx="47568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&lt;li&gt;&lt;a href=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"programs.html"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Our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&lt;strong&gt;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program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&lt;/strong&gt;&lt;/a&gt;</a:t>
            </a:r>
            <a:b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&lt;/li&gt;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2.2.4</a:t>
            </a:r>
            <a:endParaRPr/>
          </a:p>
        </p:txBody>
      </p:sp>
      <p:sp>
        <p:nvSpPr>
          <p:cNvPr id="288" name="Google Shape;288;p47"/>
          <p:cNvSpPr txBox="1"/>
          <p:nvPr>
            <p:ph idx="2" type="body"/>
          </p:nvPr>
        </p:nvSpPr>
        <p:spPr>
          <a:xfrm>
            <a:off x="4939500" y="142875"/>
            <a:ext cx="3837000" cy="47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Task-2.2.4.html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Connect a stylesheet to our HTML document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content to your HTML file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rules to your css ‘file’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Try a position selector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Remember, you need to look for an element inside another element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Push to remote</a:t>
            </a:r>
            <a:endParaRPr sz="1400"/>
          </a:p>
        </p:txBody>
      </p:sp>
      <p:sp>
        <p:nvSpPr>
          <p:cNvPr id="289" name="Google Shape;289;p47"/>
          <p:cNvSpPr txBox="1"/>
          <p:nvPr/>
        </p:nvSpPr>
        <p:spPr>
          <a:xfrm>
            <a:off x="624475" y="2774750"/>
            <a:ext cx="3214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As a general coding principle, </a:t>
            </a:r>
            <a:r>
              <a:rPr b="1"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on't </a:t>
            </a:r>
            <a:r>
              <a:rPr b="1"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epeat </a:t>
            </a:r>
            <a:r>
              <a:rPr b="1"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ourself.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To reuse CSS, we use IDs and classes.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Vs Classes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ID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Should only apply to one element on a webpage, e.g a webpage only has one footer.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"#" is how you tell CSS "this is an id."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Class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Lots of elements can have the same class, i.e., There can be many warnings on one webpage.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The "." is how you tell CSS "this is a class name."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ID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#footer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Selects all elements with an id of "footer".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 id=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"footer"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Copyright 2011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associated HTML.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Class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.warning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red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Selects all elements with a class of "warning".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 </a:t>
            </a:r>
            <a:r>
              <a:rPr lang="en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warning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Run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away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!&lt;/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associated HTML.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2.2.5</a:t>
            </a:r>
            <a:endParaRPr/>
          </a:p>
        </p:txBody>
      </p:sp>
      <p:sp>
        <p:nvSpPr>
          <p:cNvPr id="320" name="Google Shape;320;p52"/>
          <p:cNvSpPr txBox="1"/>
          <p:nvPr>
            <p:ph idx="2" type="body"/>
          </p:nvPr>
        </p:nvSpPr>
        <p:spPr>
          <a:xfrm>
            <a:off x="4939500" y="142875"/>
            <a:ext cx="3837000" cy="47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Task-2.2.5.html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Connect a stylesheet to our HTML document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content to your HTML file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rules to your css ‘file’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Add an ID and class to a your HTML</a:t>
            </a:r>
            <a:endParaRPr sz="1400"/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Add CSS rules to target these elements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Push to remote</a:t>
            </a:r>
            <a:endParaRPr sz="1400"/>
          </a:p>
        </p:txBody>
      </p:sp>
      <p:sp>
        <p:nvSpPr>
          <p:cNvPr id="321" name="Google Shape;321;p52"/>
          <p:cNvSpPr txBox="1"/>
          <p:nvPr/>
        </p:nvSpPr>
        <p:spPr>
          <a:xfrm>
            <a:off x="624475" y="2774750"/>
            <a:ext cx="3214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tag is used to create a link to another page?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&lt;link&gt;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AutoNum type="arabicPeriod"/>
            </a:pPr>
            <a:r>
              <a:rPr b="1" lang="en" sz="2700">
                <a:solidFill>
                  <a:schemeClr val="accent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&lt;a&gt;</a:t>
            </a:r>
            <a:endParaRPr b="1" sz="2700">
              <a:solidFill>
                <a:schemeClr val="accent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AutoNum type="arabicPeriod"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&lt;ol&gt;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490250" y="526350"/>
            <a:ext cx="706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"/>
              <a:t>The Cascading Part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Styles "cascade" down until changed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4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blue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4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'Helvetica'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.red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4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red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#special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4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Arial</a:t>
            </a: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&lt;p&gt;Paragraph&lt;/p&gt;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 </a:t>
            </a:r>
            <a:r>
              <a:rPr lang="en" sz="1400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="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Paragraph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 </a:t>
            </a:r>
            <a:r>
              <a:rPr lang="en" sz="1400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"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 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="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special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Paragraph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400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4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4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Priority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Your browser assigns different priorities to CSS depending on the type of selector.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3555C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!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important -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Most Important</a:t>
            </a:r>
            <a:endParaRPr b="1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 line CSS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ID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AutoNum type="arabicPeriod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Class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Element -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Least Important</a:t>
            </a:r>
            <a:endParaRPr b="1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Priority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Your browser also assigns priority based on the specificity of the selection. More specific selectors have higher priority.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.main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.sale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.clearance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 //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Most specific</a:t>
            </a:r>
            <a:endParaRPr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red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.header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.title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green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.footer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 //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Least specific</a:t>
            </a:r>
            <a:endParaRPr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blue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Priority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 a tie-breaker situation - rules lower in the file overwrite rules higher in the file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background-color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yellow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background-color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teal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 //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 rule wins</a:t>
            </a:r>
            <a:endParaRPr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background-color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black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Many CSS properties have self-explanatory names: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background-color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font-family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font-size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color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width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height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MDN has a comprehensive list of ALL CSS properties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458" y="2238125"/>
            <a:ext cx="3942800" cy="1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375600"/>
            <a:ext cx="4045200" cy="219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Take away Tasks</a:t>
            </a:r>
            <a:endParaRPr b="1" sz="4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3" name="Google Shape;363;p59"/>
          <p:cNvSpPr txBox="1"/>
          <p:nvPr>
            <p:ph idx="2" type="body"/>
          </p:nvPr>
        </p:nvSpPr>
        <p:spPr>
          <a:xfrm>
            <a:off x="4939500" y="67825"/>
            <a:ext cx="3837000" cy="5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Update: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&lt;NAME&gt;-CPD.html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Add a reflection of today’s lesson in your CPD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Commit and Push your changes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Look-up: </a:t>
            </a:r>
            <a:r>
              <a:rPr lang="en" sz="1600">
                <a:solidFill>
                  <a:srgbClr val="FFFFFF"/>
                </a:solidFill>
              </a:rPr>
              <a:t>Google, HTML entities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4" name="Google Shape;364;p59"/>
          <p:cNvSpPr txBox="1"/>
          <p:nvPr/>
        </p:nvSpPr>
        <p:spPr>
          <a:xfrm>
            <a:off x="599800" y="3467350"/>
            <a:ext cx="3344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two tags that nest directly within the &lt;html&gt; tags?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two tags that nest directly within the &lt;html&gt; tags?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 &lt;</a:t>
            </a:r>
            <a:r>
              <a:rPr lang="en" sz="27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sz="2700"/>
              <a:t>and </a:t>
            </a: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7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 is it called when you have a 'tag' + 'content' + 'closing tag'?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 is it called when you have a 'tag' + 'content' + 'closing tag'?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7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An HTML Element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Anatomy of a website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30700" y="1198825"/>
            <a:ext cx="80826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Content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Plus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for structure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Plus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for presentation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Equals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rPr>
              <a:t>YOUR WEBSITE</a:t>
            </a:r>
            <a:endParaRPr sz="24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HTML and CSS to give form and style to the content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457F28-240E-4844-8FFA-26B0F744DDD4}"/>
</file>

<file path=customXml/itemProps2.xml><?xml version="1.0" encoding="utf-8"?>
<ds:datastoreItem xmlns:ds="http://schemas.openxmlformats.org/officeDocument/2006/customXml" ds:itemID="{2ADA031D-9F3B-4FA2-B504-BDB80EB3164A}"/>
</file>

<file path=customXml/itemProps3.xml><?xml version="1.0" encoding="utf-8"?>
<ds:datastoreItem xmlns:ds="http://schemas.openxmlformats.org/officeDocument/2006/customXml" ds:itemID="{D47B76C9-7570-48A7-9179-4AB16D8FC64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