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Proxima Nova"/>
      <p:regular r:id="rId55"/>
      <p:bold r:id="rId56"/>
      <p:italic r:id="rId57"/>
      <p:boldItalic r:id="rId58"/>
    </p:embeddedFont>
    <p:embeddedFont>
      <p:font typeface="Poppins"/>
      <p:regular r:id="rId59"/>
      <p:bold r:id="rId60"/>
      <p:italic r:id="rId61"/>
      <p:boldItalic r:id="rId62"/>
    </p:embeddedFont>
    <p:embeddedFont>
      <p:font typeface="Source Code Pro"/>
      <p:regular r:id="rId63"/>
      <p:bold r:id="rId64"/>
      <p:italic r:id="rId65"/>
      <p:boldItalic r:id="rId66"/>
    </p:embeddedFont>
    <p:embeddedFont>
      <p:font typeface="Alfa Slab One"/>
      <p:regular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SourceCodePro-regular.fntdata"/><Relationship Id="rId21" Type="http://schemas.openxmlformats.org/officeDocument/2006/relationships/slide" Target="slides/slide16.xml"/><Relationship Id="rId68" Type="http://schemas.openxmlformats.org/officeDocument/2006/relationships/customXml" Target="../customXml/item1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66" Type="http://schemas.openxmlformats.org/officeDocument/2006/relationships/font" Target="fonts/SourceCodePro-boldItalic.fntdata"/><Relationship Id="rId24" Type="http://schemas.openxmlformats.org/officeDocument/2006/relationships/slide" Target="slides/slide19.xml"/><Relationship Id="rId53" Type="http://schemas.openxmlformats.org/officeDocument/2006/relationships/slide" Target="slides/slide48.xml"/><Relationship Id="rId11" Type="http://schemas.openxmlformats.org/officeDocument/2006/relationships/slide" Target="slides/slide6.xml"/><Relationship Id="rId58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1" Type="http://schemas.openxmlformats.org/officeDocument/2006/relationships/font" Target="fonts/Poppins-italic.fntdata"/><Relationship Id="rId19" Type="http://schemas.openxmlformats.org/officeDocument/2006/relationships/slide" Target="slides/slide14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64" Type="http://schemas.openxmlformats.org/officeDocument/2006/relationships/font" Target="fonts/SourceCodePro-bold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56" Type="http://schemas.openxmlformats.org/officeDocument/2006/relationships/font" Target="fonts/ProximaNova-bold.fntdata"/><Relationship Id="rId14" Type="http://schemas.openxmlformats.org/officeDocument/2006/relationships/slide" Target="slides/slide9.xml"/><Relationship Id="rId69" Type="http://schemas.openxmlformats.org/officeDocument/2006/relationships/customXml" Target="../customXml/item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presProps" Target="presProps.xml"/><Relationship Id="rId46" Type="http://schemas.openxmlformats.org/officeDocument/2006/relationships/slide" Target="slides/slide41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67" Type="http://schemas.openxmlformats.org/officeDocument/2006/relationships/font" Target="fonts/AlfaSlabOne-regular.fntdata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59" Type="http://schemas.openxmlformats.org/officeDocument/2006/relationships/font" Target="fonts/Poppins-regular.fntdata"/><Relationship Id="rId17" Type="http://schemas.openxmlformats.org/officeDocument/2006/relationships/slide" Target="slides/slide12.xml"/><Relationship Id="rId41" Type="http://schemas.openxmlformats.org/officeDocument/2006/relationships/slide" Target="slides/slide36.xml"/><Relationship Id="rId62" Type="http://schemas.openxmlformats.org/officeDocument/2006/relationships/font" Target="fonts/Poppins-boldItalic.fntdata"/><Relationship Id="rId20" Type="http://schemas.openxmlformats.org/officeDocument/2006/relationships/slide" Target="slides/slide15.xml"/><Relationship Id="rId54" Type="http://schemas.openxmlformats.org/officeDocument/2006/relationships/slide" Target="slides/slide49.xml"/><Relationship Id="rId70" Type="http://schemas.openxmlformats.org/officeDocument/2006/relationships/customXml" Target="../customXml/item3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49" Type="http://schemas.openxmlformats.org/officeDocument/2006/relationships/slide" Target="slides/slide44.xml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7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65" Type="http://schemas.openxmlformats.org/officeDocument/2006/relationships/font" Target="fonts/SourceCodePro-italic.fntdata"/><Relationship Id="rId60" Type="http://schemas.openxmlformats.org/officeDocument/2006/relationships/font" Target="fonts/Poppins-bold.fntdata"/><Relationship Id="rId52" Type="http://schemas.openxmlformats.org/officeDocument/2006/relationships/slide" Target="slides/slide47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9" Type="http://schemas.openxmlformats.org/officeDocument/2006/relationships/slide" Target="slides/slide3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pen.io/pixel_to_code/pen/MWyvRrX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pen.io/pixel_to_code/pen/rNezbZo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62cad23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62cad23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1b2b697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1b2b69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0ce2809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0ce280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0ce2809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0ce2809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0ce2809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0ce2809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7bb232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7bb232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1b2b697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1b2b697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1b2b697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1b2b697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C3AA9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https://codepen.io/pixel_to_code/pen/MWyvRrX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0ce280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0ce280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302634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302634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b37264f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b37264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HTML stand for?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add style to HTML?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far have we got through freeCodeCamp?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learning platforms are people using?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30263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b30263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302634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302634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302634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302634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represents a container for introductory content or a set of navigational links.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typically contains: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one or more heading elements (&lt;h1&gt; - &lt;h6&gt;)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logo or icon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authorship information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Note: You can have several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elements in one HTML document. However,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cannot be placed within a &lt;footer&gt;, &lt;address&gt; or another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 defines a set of navigation links.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Notice that NOT all links of a document should be inside a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element. The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is intended only for major block of navigation links.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Browsers, such as screen readers for disabled users, can use this element to determine whether to omit the initial rendering of this content.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 specifies independent, self-contained content.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article should make sense on its own and it should be possible to distribute it independently from the rest of the site.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Potential sources for the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Forum post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Blog post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News story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Note: The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does not render as anything special in a browser. However, you can use CSS to style the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  <a:endParaRPr sz="120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&lt;section&gt;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 defines a section in a document.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 specifies the main content of a document.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content inside the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should be unique to the document. It should not contain any content that is repeated across documents such as sidebars, navigation links, copyright information, site logos, and search forms.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Note: There must not be more than one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in a document. The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must NOT be a descendant of an &lt;article&gt;, &lt;aside&gt;, &lt;footer&gt;, &lt;header&gt;, or &lt;nav&gt;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 defines a footer for a document or section.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typically contains: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authorship information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copyright information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contact information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sitemap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back to top links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related documents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have several </a:t>
            </a:r>
            <a:r>
              <a:rPr lang="e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elements in one document.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2171d96f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2171d96f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302634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302634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b3026340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b3026340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b3026340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b3026340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b302634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b302634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b302634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b302634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b3026340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b302634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2171d96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2171d96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b302634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b302634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b302634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b302634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b3026340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b3026340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b3026340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b3026340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b3026340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b3026340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b3026340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b3026340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b3026340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b3026340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3026340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3026340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b3026340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b3026340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b302634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b302634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0ce280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0ce280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b3026340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b3026340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b3026340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b3026340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3026340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3026340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 Example: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https://codepen.io/pixel_to_code/pen/rNezbZo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b3026340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b3026340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b302634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b302634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7bb2327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7bb2327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b3026340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b3026340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b3026340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b3026340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843cff1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843cff1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2171d96fa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2171d96fa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1b2b69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1b2b69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0ce280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0ce280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1b2b69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1b2b69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62cad23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62cad23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1b2b69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1b2b69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53" name="Google Shape;53;p13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www.leedstrinity.ac.uk/undergraduat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www.leedstrinity.ac.uk/undergraduat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www.leedstrinity.ac.uk/undergraduat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tutorialspoint.com/html5/html5_new_tags.ht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&amp; CSS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Vs Block, </a:t>
            </a:r>
            <a:r>
              <a:rPr lang="en"/>
              <a:t>Pseudo</a:t>
            </a:r>
            <a:r>
              <a:rPr lang="en"/>
              <a:t>-Classes and The Box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What is it called when you have a 'tag' + 'content' + 'closing tag'?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1326825" y="2923925"/>
            <a:ext cx="43164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An HTML Element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does a complete link (anchor) element look like?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62675"/>
            <a:ext cx="85206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does a complete link (anchor) element look like?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335850" y="2525625"/>
            <a:ext cx="57747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&lt;a href=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18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https://www.leedstrinity.ac.uk/undergraduate/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Undergrads at LTU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&lt;/a&gt;</a:t>
            </a:r>
            <a:endParaRPr sz="18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62675"/>
            <a:ext cx="85206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does a complete link (anchor) element look like?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else could we add?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335850" y="2525625"/>
            <a:ext cx="57747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&lt;a href=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18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https://www.leedstrinity.ac.uk/undergraduate/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Undergrads at LTU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&lt;/a&gt;</a:t>
            </a:r>
            <a:endParaRPr sz="18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62675"/>
            <a:ext cx="85206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does a complete link (anchor) element look like?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else could we add?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335850" y="2525625"/>
            <a:ext cx="57747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&lt;a title=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Undergraduate Landing page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</a:t>
            </a: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target=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_blank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</a:t>
            </a: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href=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18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https://www.leedstrinity.ac.uk/undergraduate/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Undergrads at LTU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&lt;/a&gt;</a:t>
            </a:r>
            <a:endParaRPr sz="18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Vs Block</a:t>
            </a:r>
            <a:endParaRPr/>
          </a:p>
        </p:txBody>
      </p:sp>
      <p:sp>
        <p:nvSpPr>
          <p:cNvPr id="167" name="Google Shape;167;p28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Vs Inline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So far, we have mostly seen "block" elements. They appear on the next line, like paragraphs.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There are also "inline" elements. They appear on the same line that they are written on.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687225"/>
            <a:ext cx="38100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&amp; Inline Elements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CSS divides HTML into two types: inline and block.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After block elements, browsers render a new line.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Inline elements</a:t>
            </a: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img, a, br, em, strong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Block elements</a:t>
            </a: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p, h1, ul, li, almost everything else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 Div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866350"/>
            <a:ext cx="8520600" cy="27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Block level element. Each new div is rendered on a new line.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 division, or section of content within an HTML page.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Used to group elements to format them with CSS.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Apply IDs and Classes to divs to control their styles with CSS.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2873100" y="1154600"/>
            <a:ext cx="33978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&lt;div&gt;&lt;/div&gt;</a:t>
            </a:r>
            <a:endParaRPr b="1" sz="36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elements with div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 div tag is used everywhere to group elements together into sections.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700"/>
              <a:buFont typeface="Arial"/>
              <a:buNone/>
            </a:pPr>
            <a:r>
              <a:t/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700"/>
              <a:buFont typeface="Arial"/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You can wrap groups of elements in a div to style them differently.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Quiz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Div: Examples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&lt;div&gt;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Content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Content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&lt;div id=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"header"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&lt;h1&gt;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 Heading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&lt;h1&gt;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8959A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59A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="</a:t>
            </a:r>
            <a:r>
              <a:rPr lang="en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sub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en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content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"&gt;</a:t>
            </a:r>
            <a:endParaRPr>
              <a:solidFill>
                <a:srgbClr val="EAB7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&lt;</a:t>
            </a:r>
            <a:r>
              <a:rPr lang="en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Some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more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content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EAB7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EAB7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Div: Example Code and Output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.align-right</a:t>
            </a:r>
            <a:r>
              <a:rPr lang="en" sz="12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text-align</a:t>
            </a:r>
            <a:r>
              <a:rPr lang="en" sz="12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2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lang="en" sz="12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 sz="12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2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purple</a:t>
            </a:r>
            <a:r>
              <a:rPr lang="en" sz="12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font-weight</a:t>
            </a:r>
            <a:r>
              <a:rPr lang="en" sz="12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2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bold</a:t>
            </a:r>
            <a:r>
              <a:rPr lang="en" sz="12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200">
                <a:solidFill>
                  <a:srgbClr val="8959A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 sz="12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959A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="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align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"&gt;</a:t>
            </a:r>
            <a:endParaRPr sz="1200">
              <a:solidFill>
                <a:srgbClr val="EAB7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&lt;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Lorem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ipsum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dolor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sit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amet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consectetur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adipisicing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elit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200">
              <a:solidFill>
                <a:srgbClr val="EAB7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&lt;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Sed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eiusmod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tempor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incididunt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ut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labore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et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dolore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.&lt;/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200">
              <a:solidFill>
                <a:srgbClr val="EAB7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 sz="1200">
                <a:solidFill>
                  <a:srgbClr val="80008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200">
              <a:solidFill>
                <a:srgbClr val="EAB7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Magna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aliqua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Ut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enim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minim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veniam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.&lt;/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200">
              <a:solidFill>
                <a:srgbClr val="EAB7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Quis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nostrud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exercitation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ullamco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.&lt;/</a:t>
            </a:r>
            <a:r>
              <a:rPr lang="en" sz="12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2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200">
              <a:solidFill>
                <a:srgbClr val="EAB7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6" name="Google Shape;206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0008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Lorem ipsum dolor sit amet, consectetur adipisicing elit</a:t>
            </a:r>
            <a:endParaRPr b="1" sz="1800">
              <a:solidFill>
                <a:srgbClr val="80008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0008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Sed do eiusmod tempor incididunt ut labore et dolore.</a:t>
            </a:r>
            <a:endParaRPr b="1" sz="1800">
              <a:solidFill>
                <a:srgbClr val="80008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Magna aliqua. Ut enim ad minim veniam.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Quis nostrud exercitation ullamco.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5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4904600" y="12733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&lt;header&gt;&lt;/header&gt;</a:t>
            </a:r>
            <a:endParaRPr sz="2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&lt;nav&gt;&lt;/nav&gt;</a:t>
            </a:r>
            <a:endParaRPr sz="2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&lt;article&gt;&lt;/article&gt;</a:t>
            </a:r>
            <a:endParaRPr sz="2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&lt;section&gt;&lt;/section&gt;</a:t>
            </a:r>
            <a:endParaRPr sz="2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&lt;main&gt;&lt;/main&gt;</a:t>
            </a:r>
            <a:endParaRPr sz="24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&lt;footer&gt;&lt;/footer&gt;</a:t>
            </a:r>
            <a:endParaRPr sz="24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Full list here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3" name="Google Shape;213;p35"/>
          <p:cNvSpPr txBox="1"/>
          <p:nvPr>
            <p:ph idx="2" type="body"/>
          </p:nvPr>
        </p:nvSpPr>
        <p:spPr>
          <a:xfrm>
            <a:off x="400700" y="12733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HTML5 offers new elements for better document structure and semantics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Some of the most commonly used new tags include: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2.3.1</a:t>
            </a:r>
            <a:endParaRPr/>
          </a:p>
        </p:txBody>
      </p:sp>
      <p:sp>
        <p:nvSpPr>
          <p:cNvPr id="219" name="Google Shape;219;p36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" name="Google Shape;220;p36"/>
          <p:cNvSpPr txBox="1"/>
          <p:nvPr>
            <p:ph idx="2" type="body"/>
          </p:nvPr>
        </p:nvSpPr>
        <p:spPr>
          <a:xfrm>
            <a:off x="4903775" y="133950"/>
            <a:ext cx="3837000" cy="48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Student: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Create</a:t>
            </a:r>
            <a:r>
              <a:rPr lang="en" sz="1400"/>
              <a:t> Task-2.3.1.html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Create</a:t>
            </a:r>
            <a:r>
              <a:rPr lang="en" sz="1400"/>
              <a:t> a site using divs to separate content into different sections on our page, using the id attribute e.g</a:t>
            </a:r>
            <a:r>
              <a:rPr b="1" lang="en" sz="1400"/>
              <a:t> id = ‘header’</a:t>
            </a:r>
            <a:endParaRPr b="1" sz="1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Create</a:t>
            </a:r>
            <a:r>
              <a:rPr lang="en" sz="1400"/>
              <a:t> a </a:t>
            </a:r>
            <a:r>
              <a:rPr b="1" lang="en" sz="1400"/>
              <a:t>header</a:t>
            </a:r>
            <a:r>
              <a:rPr lang="en" sz="1400"/>
              <a:t>, </a:t>
            </a:r>
            <a:r>
              <a:rPr b="1" lang="en" sz="1400"/>
              <a:t>content area</a:t>
            </a:r>
            <a:r>
              <a:rPr lang="en" sz="1400"/>
              <a:t>, </a:t>
            </a:r>
            <a:r>
              <a:rPr b="1" lang="en" sz="1400"/>
              <a:t>sidebar</a:t>
            </a:r>
            <a:r>
              <a:rPr lang="en" sz="1400"/>
              <a:t>, and a </a:t>
            </a:r>
            <a:r>
              <a:rPr b="1" lang="en" sz="1400"/>
              <a:t>footer.</a:t>
            </a:r>
            <a:endParaRPr b="1" sz="1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Commit the change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Push to remote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369700" y="121750"/>
            <a:ext cx="5545200" cy="4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&lt;title&gt;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Sample Page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&lt;/title&gt;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&lt;/head&gt;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&lt;div id=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"header"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&lt;h1&gt;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My Page Title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&lt;/h1&gt;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&lt;div id=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"content"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The main content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&lt;/p&gt;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&lt;div id=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"sidebar"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Some stuff in a sidebar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&lt;/p&gt;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&lt;div id=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"footer"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Copyright me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&lt;/p&gt;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&lt;/body&gt;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369700" y="66800"/>
            <a:ext cx="5545200" cy="46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&lt;title&gt;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Sample Page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&lt;/title&gt;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&lt;/head&gt;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&lt;header&gt;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&lt;h1&gt;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My Page Title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&lt;/h1&gt;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&lt;/header&gt;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&lt;main&gt;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The main content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&lt;/p&gt;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&lt;/main&gt;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&lt;aside&gt;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Some stuff in a sidebar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&lt;/p&gt;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&lt;/aside&gt;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&lt;footer&gt;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Copyright me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&lt;/p&gt;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&lt;/footer&gt;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&lt;/body&gt;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16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88" y="1896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 Span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Inline element. Each new span is rendered next to each other &amp; only wraps when it reaches the edge of the containing element.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Can be used to apply styles to text inline so as not to break the flow of content.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 Span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Span is used to apply a specific style inline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.highlight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teal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&lt;p&gt;Paragraph with &lt;span </a:t>
            </a:r>
            <a:r>
              <a:rPr lang="en">
                <a:solidFill>
                  <a:srgbClr val="8959A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="</a:t>
            </a:r>
            <a:r>
              <a:rPr lang="en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highlight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"&gt;</a:t>
            </a:r>
            <a:r>
              <a:rPr lang="en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teal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text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.&lt;/</a:t>
            </a:r>
            <a:r>
              <a:rPr lang="en">
                <a:solidFill>
                  <a:srgbClr val="4271A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D4D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Paragraph with </a:t>
            </a:r>
            <a:r>
              <a:rPr lang="en">
                <a:solidFill>
                  <a:srgbClr val="00808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teal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text.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2.3.2</a:t>
            </a:r>
            <a:endParaRPr/>
          </a:p>
        </p:txBody>
      </p:sp>
      <p:sp>
        <p:nvSpPr>
          <p:cNvPr id="251" name="Google Shape;251;p4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41"/>
          <p:cNvSpPr txBox="1"/>
          <p:nvPr>
            <p:ph idx="2" type="body"/>
          </p:nvPr>
        </p:nvSpPr>
        <p:spPr>
          <a:xfrm>
            <a:off x="4939500" y="142875"/>
            <a:ext cx="3837000" cy="47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Student: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Create Task-2.3.2.html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Add some spans to your content to help highlight some text.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Commit the change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Push to remote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Pseudo-classes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Changing the format of a link when you hover over it is accomplished by using pseudo-classes.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CSS pseudo-classes are used to add special effects to some selectors.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9" name="Google Shape;259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Syntax:</a:t>
            </a:r>
            <a:endParaRPr b="1"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selector:pseudo-class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property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Example:</a:t>
            </a:r>
            <a:endParaRPr b="1"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a:link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text-decoration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none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Within your &lt;html&gt;&lt;/html&gt; tags, which are the two nested tags required for a website?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Pseudo-classes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a:link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{</a:t>
            </a:r>
            <a:r>
              <a:rPr lang="en" sz="16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600">
                <a:solidFill>
                  <a:srgbClr val="3E999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#FF0000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;} </a:t>
            </a:r>
            <a:r>
              <a:rPr lang="en" sz="16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unvisited link */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a:visited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r>
              <a:rPr lang="en" sz="16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600">
                <a:solidFill>
                  <a:srgbClr val="3E999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#00FF00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;} </a:t>
            </a:r>
            <a:r>
              <a:rPr lang="en" sz="16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visited link */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a:hover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a:focus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r>
              <a:rPr lang="en" sz="16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600">
                <a:solidFill>
                  <a:srgbClr val="3E999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#FF00FF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;} </a:t>
            </a:r>
            <a:r>
              <a:rPr lang="en" sz="16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mouse over or select with keyboard*/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a:active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r>
              <a:rPr lang="en" sz="16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600">
                <a:solidFill>
                  <a:srgbClr val="3E999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#0000FF</a:t>
            </a:r>
            <a:r>
              <a:rPr lang="en" sz="16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;} </a:t>
            </a:r>
            <a:r>
              <a:rPr lang="en" sz="1600">
                <a:solidFill>
                  <a:srgbClr val="8E908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selected link */</a:t>
            </a:r>
            <a:endParaRPr sz="16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D4D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a:hover </a:t>
            </a:r>
            <a:r>
              <a:rPr b="1"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MUST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come after a:link and a:visited in the CSS definition to be effective!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a:active </a:t>
            </a:r>
            <a:r>
              <a:rPr b="1"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MUST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come after a:hover in the CSS definition to be effective!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2.3.3</a:t>
            </a:r>
            <a:endParaRPr/>
          </a:p>
        </p:txBody>
      </p:sp>
      <p:sp>
        <p:nvSpPr>
          <p:cNvPr id="271" name="Google Shape;271;p44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2" name="Google Shape;272;p44"/>
          <p:cNvSpPr txBox="1"/>
          <p:nvPr>
            <p:ph idx="2" type="body"/>
          </p:nvPr>
        </p:nvSpPr>
        <p:spPr>
          <a:xfrm>
            <a:off x="4939500" y="53575"/>
            <a:ext cx="3837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Student: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Create Task-2.3.3.html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Create links then </a:t>
            </a:r>
            <a:r>
              <a:rPr lang="en" sz="1400">
                <a:solidFill>
                  <a:srgbClr val="FFFFFF"/>
                </a:solidFill>
              </a:rPr>
              <a:t>a</a:t>
            </a:r>
            <a:r>
              <a:rPr lang="en" sz="1400">
                <a:solidFill>
                  <a:srgbClr val="FFFFFF"/>
                </a:solidFill>
              </a:rPr>
              <a:t>dd pseudo classes to your links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Commit the change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Push to remote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Model</a:t>
            </a:r>
            <a:endParaRPr/>
          </a:p>
        </p:txBody>
      </p:sp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089550"/>
            <a:ext cx="50946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Model: Padding</a:t>
            </a:r>
            <a:endParaRPr/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200" y="1017725"/>
            <a:ext cx="5314976" cy="39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6"/>
          <p:cNvSpPr txBox="1"/>
          <p:nvPr/>
        </p:nvSpPr>
        <p:spPr>
          <a:xfrm>
            <a:off x="456725" y="1384125"/>
            <a:ext cx="2242800" cy="28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Space between the border and the content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Model: Padding</a:t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200" y="1017725"/>
            <a:ext cx="5314976" cy="39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 txBox="1"/>
          <p:nvPr/>
        </p:nvSpPr>
        <p:spPr>
          <a:xfrm>
            <a:off x="456725" y="1384125"/>
            <a:ext cx="2242800" cy="28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Notice that the padding adds to the total width of the box.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15 pixels on all sides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padding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15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10 pixels on top only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padding-top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10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10 on top, 5 on right, 3 on bottom, 5 on left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padding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10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5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3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5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Four values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padding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top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bottom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Two values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padding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top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bottom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One value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padding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all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3555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Model: Padding</a:t>
            </a:r>
            <a:endParaRPr/>
          </a:p>
        </p:txBody>
      </p:sp>
      <p:sp>
        <p:nvSpPr>
          <p:cNvPr id="310" name="Google Shape;310;p50"/>
          <p:cNvSpPr txBox="1"/>
          <p:nvPr/>
        </p:nvSpPr>
        <p:spPr>
          <a:xfrm>
            <a:off x="389550" y="1148250"/>
            <a:ext cx="52911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padding: 10px 20px 30px 40px;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1" name="Google Shape;3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700" y="1591375"/>
            <a:ext cx="5123800" cy="3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</a:t>
            </a:r>
            <a:endParaRPr/>
          </a:p>
        </p:txBody>
      </p:sp>
      <p:sp>
        <p:nvSpPr>
          <p:cNvPr id="317" name="Google Shape;317;p51"/>
          <p:cNvSpPr txBox="1"/>
          <p:nvPr/>
        </p:nvSpPr>
        <p:spPr>
          <a:xfrm>
            <a:off x="389550" y="1148250"/>
            <a:ext cx="52911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 Edge around the box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8" name="Google Shape;3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425" y="1845325"/>
            <a:ext cx="4069000" cy="30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</a:t>
            </a:r>
            <a:endParaRPr/>
          </a:p>
        </p:txBody>
      </p:sp>
      <p:sp>
        <p:nvSpPr>
          <p:cNvPr id="324" name="Google Shape;324;p52"/>
          <p:cNvSpPr txBox="1"/>
          <p:nvPr/>
        </p:nvSpPr>
        <p:spPr>
          <a:xfrm>
            <a:off x="389550" y="1148250"/>
            <a:ext cx="83667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Borders are specified as "thickness, style, color."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 solid red border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border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1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solid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#ff0000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 thick dotted black top border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border-top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4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dotted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#000000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Two diﬀerent border styles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border-top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1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solid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#ff0000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border-bottom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4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dotted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#000000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Within your &lt;html&gt;&lt;/html&gt; tags, which are the two nested tags required for a website?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&lt;/head&gt;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&lt;/body&gt;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</a:t>
            </a:r>
            <a:endParaRPr/>
          </a:p>
        </p:txBody>
      </p:sp>
      <p:sp>
        <p:nvSpPr>
          <p:cNvPr id="330" name="Google Shape;330;p53"/>
          <p:cNvSpPr txBox="1"/>
          <p:nvPr/>
        </p:nvSpPr>
        <p:spPr>
          <a:xfrm>
            <a:off x="389550" y="1148250"/>
            <a:ext cx="83667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border-width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10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border-style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dashed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border-color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#666666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You can specify each property separately, or all three together.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</a:t>
            </a:r>
            <a:endParaRPr/>
          </a:p>
        </p:txBody>
      </p:sp>
      <p:sp>
        <p:nvSpPr>
          <p:cNvPr id="336" name="Google Shape;336;p54"/>
          <p:cNvSpPr txBox="1"/>
          <p:nvPr/>
        </p:nvSpPr>
        <p:spPr>
          <a:xfrm>
            <a:off x="376125" y="1460400"/>
            <a:ext cx="4284000" cy="2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 transparent area around the box that separates it from other elements.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7" name="Google Shape;3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300" y="1241025"/>
            <a:ext cx="4069000" cy="30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</a:t>
            </a:r>
            <a:endParaRPr/>
          </a:p>
        </p:txBody>
      </p:sp>
      <p:sp>
        <p:nvSpPr>
          <p:cNvPr id="343" name="Google Shape;34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15 pixels on all sides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margin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15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10 on top, 5 on right, 3 on bottom, 5 on left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margin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10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5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3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5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10 pixels on top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margin-top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10</a:t>
            </a:r>
            <a:r>
              <a:rPr lang="en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</a:t>
            </a:r>
            <a:r>
              <a:rPr lang="en"/>
              <a:t>Margin</a:t>
            </a:r>
            <a:endParaRPr/>
          </a:p>
        </p:txBody>
      </p:sp>
      <p:sp>
        <p:nvSpPr>
          <p:cNvPr id="349" name="Google Shape;349;p56"/>
          <p:cNvSpPr txBox="1"/>
          <p:nvPr>
            <p:ph idx="1" type="body"/>
          </p:nvPr>
        </p:nvSpPr>
        <p:spPr>
          <a:xfrm>
            <a:off x="311700" y="1152475"/>
            <a:ext cx="85206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If a margin is set to auto on a box that has width, it will take up as much space as possible.</a:t>
            </a:r>
            <a:endParaRPr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56"/>
          <p:cNvSpPr txBox="1"/>
          <p:nvPr/>
        </p:nvSpPr>
        <p:spPr>
          <a:xfrm>
            <a:off x="4727109" y="2406650"/>
            <a:ext cx="37467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FLUSH-RIGHT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margin-left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margin-right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5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width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300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1" name="Google Shape;351;p56"/>
          <p:cNvSpPr txBox="1"/>
          <p:nvPr/>
        </p:nvSpPr>
        <p:spPr>
          <a:xfrm>
            <a:off x="864475" y="2406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CENTERED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margin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width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300</a:t>
            </a: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Wrappers</a:t>
            </a:r>
            <a:endParaRPr/>
          </a:p>
        </p:txBody>
      </p:sp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Wrappers are a good way to center content if the screen width is wider than your content.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div.wrapper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width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5871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r>
              <a:rPr lang="en" sz="18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%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max-width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5871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1400</a:t>
            </a:r>
            <a:r>
              <a:rPr lang="en" sz="18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margin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5871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800">
                <a:solidFill>
                  <a:srgbClr val="718C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auto</a:t>
            </a: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4D4D4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2.3.4</a:t>
            </a:r>
            <a:endParaRPr/>
          </a:p>
        </p:txBody>
      </p:sp>
      <p:sp>
        <p:nvSpPr>
          <p:cNvPr id="364" name="Google Shape;364;p58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5" name="Google Shape;365;p58"/>
          <p:cNvSpPr txBox="1"/>
          <p:nvPr>
            <p:ph idx="2" type="body"/>
          </p:nvPr>
        </p:nvSpPr>
        <p:spPr>
          <a:xfrm>
            <a:off x="4939500" y="510775"/>
            <a:ext cx="3837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Student: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your code editor create Task-2.3.4.html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Add a header, main and footer to your page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Add some padding, borders, and margins to our divs.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Together: </a:t>
            </a:r>
            <a:endParaRPr b="1" sz="1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Let's center our entire document in the browser.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Commit the change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Push to remote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Property: Width</a:t>
            </a:r>
            <a:endParaRPr/>
          </a:p>
        </p:txBody>
      </p:sp>
      <p:sp>
        <p:nvSpPr>
          <p:cNvPr id="371" name="Google Shape;371;p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Sets the width of an element.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Does not include padding or borders. Remember to add these to the width.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2" name="Google Shape;372;p59"/>
          <p:cNvSpPr txBox="1"/>
          <p:nvPr>
            <p:ph idx="2" type="body"/>
          </p:nvPr>
        </p:nvSpPr>
        <p:spPr>
          <a:xfrm>
            <a:off x="4431850" y="1152475"/>
            <a:ext cx="44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div#sidebar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width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31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%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padding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%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border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none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8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//Total width is 33%</a:t>
            </a:r>
            <a:endParaRPr sz="18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C8282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Property: Height</a:t>
            </a:r>
            <a:endParaRPr/>
          </a:p>
        </p:txBody>
      </p:sp>
      <p:sp>
        <p:nvSpPr>
          <p:cNvPr id="378" name="Google Shape;37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Sets the height of an element.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Does not include padding or borders. Remember to add these to the height.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9" name="Google Shape;379;p60"/>
          <p:cNvSpPr txBox="1"/>
          <p:nvPr>
            <p:ph idx="2" type="body"/>
          </p:nvPr>
        </p:nvSpPr>
        <p:spPr>
          <a:xfrm>
            <a:off x="4431850" y="1152475"/>
            <a:ext cx="44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p.alert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padding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px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4D4D4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border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8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px solid red</a:t>
            </a:r>
            <a:r>
              <a:rPr lang="en" sz="1800">
                <a:solidFill>
                  <a:srgbClr val="4D4D4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//</a:t>
            </a: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Total height is 64px</a:t>
            </a:r>
            <a:endParaRPr sz="1800">
              <a:solidFill>
                <a:srgbClr val="EAB7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AB7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C828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265500" y="1375600"/>
            <a:ext cx="4045200" cy="219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Take away Tasks 2.3.5</a:t>
            </a:r>
            <a:endParaRPr b="1" sz="4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5" name="Google Shape;385;p61"/>
          <p:cNvSpPr txBox="1"/>
          <p:nvPr>
            <p:ph idx="2" type="body"/>
          </p:nvPr>
        </p:nvSpPr>
        <p:spPr>
          <a:xfrm>
            <a:off x="4939500" y="67825"/>
            <a:ext cx="3837000" cy="5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Update: Your CPD &amp; Commit / Push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Reflection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Commit</a:t>
            </a:r>
            <a:r>
              <a:rPr lang="en" sz="1600">
                <a:solidFill>
                  <a:srgbClr val="FFFFFF"/>
                </a:solidFill>
              </a:rPr>
              <a:t> the change and </a:t>
            </a:r>
            <a:r>
              <a:rPr b="1" lang="en" sz="1600">
                <a:solidFill>
                  <a:srgbClr val="FFFFFF"/>
                </a:solidFill>
              </a:rPr>
              <a:t>Push </a:t>
            </a:r>
            <a:r>
              <a:rPr lang="en" sz="1600">
                <a:solidFill>
                  <a:srgbClr val="FFFFFF"/>
                </a:solidFill>
              </a:rPr>
              <a:t>your changes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6" name="Google Shape;386;p61"/>
          <p:cNvSpPr txBox="1"/>
          <p:nvPr/>
        </p:nvSpPr>
        <p:spPr>
          <a:xfrm>
            <a:off x="599800" y="3467350"/>
            <a:ext cx="3344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What does a complete paragraph element look like?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What does a complete paragraph element look like?</a:t>
            </a:r>
            <a:endParaRPr sz="24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r>
              <a:rPr lang="en">
                <a:solidFill>
                  <a:srgbClr val="4D4D4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 is a paragraph</a:t>
            </a:r>
            <a:r>
              <a:rPr lang="en">
                <a:solidFill>
                  <a:srgbClr val="C828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&lt;/p&gt;</a:t>
            </a:r>
            <a:endParaRPr sz="3000">
              <a:solidFill>
                <a:srgbClr val="53555C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the two tags that nest directly within the &lt;html&gt; tags?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the two tags that nest directly within the &lt;html&gt; tags?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>
                <a:latin typeface="Source Code Pro"/>
                <a:ea typeface="Source Code Pro"/>
                <a:cs typeface="Source Code Pro"/>
                <a:sym typeface="Source Code Pro"/>
              </a:rPr>
              <a:t>      &lt;</a:t>
            </a:r>
            <a:r>
              <a:rPr lang="en" sz="27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</a:t>
            </a:r>
            <a:r>
              <a:rPr lang="en" sz="2700"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" sz="2700"/>
              <a:t>and </a:t>
            </a:r>
            <a:r>
              <a:rPr lang="en" sz="27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27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en" sz="2700"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6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3555C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What is it called when you have a 'tag' + 'content' + 'closing tag'?</a:t>
            </a:r>
            <a:endParaRPr sz="2700">
              <a:solidFill>
                <a:srgbClr val="53555C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63" y="1990532"/>
            <a:ext cx="2078023" cy="2078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326825" y="2923925"/>
            <a:ext cx="43164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E4B80B360C5B4B9916BA06BEDE610D" ma:contentTypeVersion="6" ma:contentTypeDescription="Create a new document." ma:contentTypeScope="" ma:versionID="3077ffb9676d47a5a962457d88ed4f34">
  <xsd:schema xmlns:xsd="http://www.w3.org/2001/XMLSchema" xmlns:xs="http://www.w3.org/2001/XMLSchema" xmlns:p="http://schemas.microsoft.com/office/2006/metadata/properties" xmlns:ns2="27bb9539-dfb3-40e8-9474-a751d962fafa" targetNamespace="http://schemas.microsoft.com/office/2006/metadata/properties" ma:root="true" ma:fieldsID="a72e0e5196ffda39c2430609d75c351a" ns2:_="">
    <xsd:import namespace="27bb9539-dfb3-40e8-9474-a751d962f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b9539-dfb3-40e8-9474-a751d962f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3CF9EE-6FBC-4FD8-B873-CD9E8DD38551}"/>
</file>

<file path=customXml/itemProps2.xml><?xml version="1.0" encoding="utf-8"?>
<ds:datastoreItem xmlns:ds="http://schemas.openxmlformats.org/officeDocument/2006/customXml" ds:itemID="{915B978D-7E3E-47B9-8A84-085437C73760}"/>
</file>

<file path=customXml/itemProps3.xml><?xml version="1.0" encoding="utf-8"?>
<ds:datastoreItem xmlns:ds="http://schemas.openxmlformats.org/officeDocument/2006/customXml" ds:itemID="{9D788DAB-56A5-4608-80D8-ACCCF876BF4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0x01010038E4B80B360C5B4B9916BA06BEDE610D</vt:lpwstr>
  </property>
</Properties>
</file>