
<file path=[Content_Types].xml><?xml version="1.0" encoding="utf-8"?>
<Types xmlns="http://schemas.openxmlformats.org/package/2006/content-types"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embeddedFontLst>
    <p:embeddedFont>
      <p:font typeface="Proxima Nova"/>
      <p:regular r:id="rId36"/>
      <p:bold r:id="rId37"/>
      <p:italic r:id="rId38"/>
      <p:boldItalic r:id="rId39"/>
    </p:embeddedFont>
    <p:embeddedFont>
      <p:font typeface="Source Code Pro"/>
      <p:regular r:id="rId40"/>
      <p:bold r:id="rId41"/>
      <p:italic r:id="rId42"/>
      <p:boldItalic r:id="rId43"/>
    </p:embeddedFont>
    <p:embeddedFont>
      <p:font typeface="Alfa Slab One"/>
      <p:regular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D8C6100-3DB8-4793-A513-7DADD5BA922B}">
  <a:tblStyle styleId="{7D8C6100-3DB8-4793-A513-7DADD5BA92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13" Type="http://schemas.openxmlformats.org/officeDocument/2006/relationships/slide" Target="slides/slide7.xml"/><Relationship Id="rId39" Type="http://schemas.openxmlformats.org/officeDocument/2006/relationships/font" Target="fonts/ProximaNova-boldItalic.fntdata"/><Relationship Id="rId18" Type="http://schemas.openxmlformats.org/officeDocument/2006/relationships/slide" Target="slides/slide12.xml"/><Relationship Id="rId42" Type="http://schemas.openxmlformats.org/officeDocument/2006/relationships/font" Target="fonts/SourceCodePro-italic.fntdata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7" Type="http://schemas.openxmlformats.org/officeDocument/2006/relationships/customXml" Target="../customXml/item3.xml"/><Relationship Id="rId7" Type="http://schemas.openxmlformats.org/officeDocument/2006/relationships/slide" Target="slides/slide1.xml"/><Relationship Id="rId2" Type="http://schemas.openxmlformats.org/officeDocument/2006/relationships/viewProps" Target="viewProps.xml"/><Relationship Id="rId29" Type="http://schemas.openxmlformats.org/officeDocument/2006/relationships/slide" Target="slides/slide23.xml"/><Relationship Id="rId16" Type="http://schemas.openxmlformats.org/officeDocument/2006/relationships/slide" Target="slides/slide10.xml"/><Relationship Id="rId40" Type="http://schemas.openxmlformats.org/officeDocument/2006/relationships/font" Target="fonts/SourceCodePro-regular.fntdata"/><Relationship Id="rId24" Type="http://schemas.openxmlformats.org/officeDocument/2006/relationships/slide" Target="slides/slide18.xml"/><Relationship Id="rId1" Type="http://schemas.openxmlformats.org/officeDocument/2006/relationships/theme" Target="theme/theme2.xml"/><Relationship Id="rId6" Type="http://schemas.openxmlformats.org/officeDocument/2006/relationships/notesMaster" Target="notesMasters/notesMaster1.xml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37" Type="http://schemas.openxmlformats.org/officeDocument/2006/relationships/font" Target="fonts/ProximaNova-bold.fntdata"/><Relationship Id="rId45" Type="http://schemas.openxmlformats.org/officeDocument/2006/relationships/customXml" Target="../customXml/item1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36" Type="http://schemas.openxmlformats.org/officeDocument/2006/relationships/font" Target="fonts/ProximaNova-regular.fntdata"/><Relationship Id="rId44" Type="http://schemas.openxmlformats.org/officeDocument/2006/relationships/font" Target="fonts/AlfaSlabOne-regular.fntdata"/><Relationship Id="rId31" Type="http://schemas.openxmlformats.org/officeDocument/2006/relationships/slide" Target="slides/slide2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22" Type="http://schemas.openxmlformats.org/officeDocument/2006/relationships/slide" Target="slides/slide16.xml"/><Relationship Id="rId43" Type="http://schemas.openxmlformats.org/officeDocument/2006/relationships/font" Target="fonts/SourceCodePro-boldItalic.fntdata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14" Type="http://schemas.openxmlformats.org/officeDocument/2006/relationships/slide" Target="slides/slide8.xml"/><Relationship Id="rId8" Type="http://schemas.openxmlformats.org/officeDocument/2006/relationships/slide" Target="slides/slide2.xml"/><Relationship Id="rId3" Type="http://schemas.openxmlformats.org/officeDocument/2006/relationships/presProps" Target="presProps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38" Type="http://schemas.openxmlformats.org/officeDocument/2006/relationships/font" Target="fonts/ProximaNova-italic.fntdata"/><Relationship Id="rId46" Type="http://schemas.openxmlformats.org/officeDocument/2006/relationships/customXml" Target="../customXml/item2.xml"/><Relationship Id="rId20" Type="http://schemas.openxmlformats.org/officeDocument/2006/relationships/slide" Target="slides/slide14.xml"/><Relationship Id="rId41" Type="http://schemas.openxmlformats.org/officeDocument/2006/relationships/font" Target="fonts/SourceCodePr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adbe28fbd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adbe28fbd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adbe28fb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adbe28fb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adbe28fb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adbe28fb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adbe28fbd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adbe28fbd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adbe28fbd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adbe28fbd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adbe28fbd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adbe28fbd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adbe28fbd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adbe28fbd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adbe28fbd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adbe28fbd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adbe28fbd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adbe28fbd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adbe28fbd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adbe28fbd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adbe28fb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adbe28fb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adbe28fbd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adbe28fbd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adbe28fbd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adbe28fbd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adbe28fbd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adbe28fbd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adbe28fbd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adbe28fbd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adbe28fbd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adbe28fbd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adbe28fbd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adbe28fbd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adbe28fbd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adbe28fbd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adbe28fbd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adbe28fbd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adbe28fbd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adbe28fbd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adbe28fbd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adbe28fbd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adbe28fb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adbe28fb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adbe28fb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adbe28fb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adbe28fb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adbe28fb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adbe28fb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adbe28fb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adbe28fb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adbe28fb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adbe28fbd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adbe28fb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adbe28fb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adbe28fb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/>
        </p:nvSpPr>
        <p:spPr>
          <a:xfrm>
            <a:off x="401175" y="1231200"/>
            <a:ext cx="8431200" cy="7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587475" y="1868175"/>
            <a:ext cx="7853700" cy="226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4025" y="4509750"/>
            <a:ext cx="8520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highlight>
                <a:srgbClr val="333333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01175" y="1195300"/>
            <a:ext cx="8520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highlight>
                <a:srgbClr val="333333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eveloper.mozilla.org/en-US/docs/Glossary/Falsy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JavaScript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3.2</a:t>
            </a:r>
            <a:endParaRPr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and Control Flow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Arguments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>
                <a:solidFill>
                  <a:srgbClr val="53555C"/>
                </a:solidFill>
                <a:latin typeface="Arial"/>
                <a:ea typeface="Arial"/>
                <a:cs typeface="Arial"/>
                <a:sym typeface="Arial"/>
              </a:rPr>
              <a:t>You can also pass </a:t>
            </a:r>
            <a:r>
              <a:rPr b="1" lang="en" sz="2250">
                <a:solidFill>
                  <a:srgbClr val="FFFFFF"/>
                </a:solidFill>
                <a:highlight>
                  <a:srgbClr val="333333"/>
                </a:highlight>
                <a:latin typeface="Courier New"/>
                <a:ea typeface="Courier New"/>
                <a:cs typeface="Courier New"/>
                <a:sym typeface="Courier New"/>
              </a:rPr>
              <a:t>variables</a:t>
            </a:r>
            <a:r>
              <a:rPr lang="en" sz="2250">
                <a:solidFill>
                  <a:srgbClr val="53555C"/>
                </a:solidFill>
                <a:latin typeface="Arial"/>
                <a:ea typeface="Arial"/>
                <a:cs typeface="Arial"/>
                <a:sym typeface="Arial"/>
              </a:rPr>
              <a:t> into functions. These variables do not need to have the same name as the function arguments.</a:t>
            </a:r>
            <a:endParaRPr sz="2250">
              <a:solidFill>
                <a:srgbClr val="53555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53555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250">
              <a:solidFill>
                <a:srgbClr val="53555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3"/>
          <p:cNvSpPr txBox="1"/>
          <p:nvPr/>
        </p:nvSpPr>
        <p:spPr>
          <a:xfrm>
            <a:off x="576625" y="2110450"/>
            <a:ext cx="7853700" cy="2767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959A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 </a:t>
            </a:r>
            <a:r>
              <a:rPr lang="en">
                <a:solidFill>
                  <a:srgbClr val="4271A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addOne</a:t>
            </a:r>
            <a:r>
              <a:rPr lang="en">
                <a:solidFill>
                  <a:srgbClr val="F5871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(num)</a:t>
            </a:r>
            <a:r>
              <a:rPr lang="en">
                <a:solidFill>
                  <a:srgbClr val="8959A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>
                <a:solidFill>
                  <a:srgbClr val="8959A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newNumber = num + </a:t>
            </a:r>
            <a:r>
              <a:rPr lang="en">
                <a:solidFill>
                  <a:srgbClr val="F5871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console.log(</a:t>
            </a:r>
            <a:r>
              <a:rPr lang="en">
                <a:solidFill>
                  <a:srgbClr val="718C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'You now have '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+ newNumber);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rgbClr val="8E908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Declare variables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rgbClr val="8959A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numberOfKittens = </a:t>
            </a:r>
            <a:r>
              <a:rPr lang="en">
                <a:solidFill>
                  <a:srgbClr val="F5871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rgbClr val="8959A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numberOfPuppies = </a:t>
            </a:r>
            <a:r>
              <a:rPr lang="en">
                <a:solidFill>
                  <a:srgbClr val="F5871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rgbClr val="8E908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Use them in functions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addOne(numberOfKittens);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addOne(numberOfPuppies);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3.2.2</a:t>
            </a:r>
            <a:endParaRPr/>
          </a:p>
        </p:txBody>
      </p:sp>
      <p:sp>
        <p:nvSpPr>
          <p:cNvPr id="126" name="Google Shape;126;p24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Write a simple program to combine a first name and a last name inside a function. Then update the function to accept a first and last name as arguments.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Returning Values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53555C"/>
                </a:solidFill>
                <a:highlight>
                  <a:srgbClr val="FFFFFF"/>
                </a:highlight>
              </a:rPr>
              <a:t>We can have a function give us back a value to use later</a:t>
            </a:r>
            <a:endParaRPr/>
          </a:p>
        </p:txBody>
      </p:sp>
      <p:sp>
        <p:nvSpPr>
          <p:cNvPr id="134" name="Google Shape;134;p25"/>
          <p:cNvSpPr txBox="1"/>
          <p:nvPr/>
        </p:nvSpPr>
        <p:spPr>
          <a:xfrm>
            <a:off x="576625" y="1902875"/>
            <a:ext cx="7853700" cy="2433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959A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 </a:t>
            </a:r>
            <a:r>
              <a:rPr lang="en" sz="1800">
                <a:solidFill>
                  <a:srgbClr val="4271A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square</a:t>
            </a:r>
            <a:r>
              <a:rPr lang="en" sz="1800">
                <a:solidFill>
                  <a:srgbClr val="F5871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(num)</a:t>
            </a:r>
            <a:r>
              <a:rPr lang="en" sz="1800">
                <a:solidFill>
                  <a:srgbClr val="8959A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{</a:t>
            </a:r>
            <a:br>
              <a:rPr lang="en" sz="18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800">
                <a:solidFill>
                  <a:srgbClr val="8959A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lang="en" sz="18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num * num;</a:t>
            </a:r>
            <a:br>
              <a:rPr lang="en" sz="18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br>
              <a:rPr lang="en" sz="18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 sz="18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console.log(square(</a:t>
            </a:r>
            <a:r>
              <a:rPr lang="en" sz="1800">
                <a:solidFill>
                  <a:srgbClr val="F5871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r>
              <a:rPr lang="en" sz="18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));       </a:t>
            </a:r>
            <a:r>
              <a:rPr lang="en" sz="1800">
                <a:solidFill>
                  <a:srgbClr val="8E908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outputs '16'</a:t>
            </a:r>
            <a:br>
              <a:rPr lang="en" sz="18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 sz="18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solidFill>
                  <a:srgbClr val="8959A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8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squareOfFive = square(</a:t>
            </a:r>
            <a:r>
              <a:rPr lang="en" sz="1800">
                <a:solidFill>
                  <a:srgbClr val="F5871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r>
              <a:rPr lang="en" sz="18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); </a:t>
            </a:r>
            <a:r>
              <a:rPr lang="en" sz="1800">
                <a:solidFill>
                  <a:srgbClr val="8E908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squareOfFive equals '25'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5" name="Google Shape;135;p25"/>
          <p:cNvSpPr txBox="1"/>
          <p:nvPr/>
        </p:nvSpPr>
        <p:spPr>
          <a:xfrm>
            <a:off x="254025" y="4336225"/>
            <a:ext cx="7773000" cy="7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highlight>
                  <a:srgbClr val="333333"/>
                </a:highlight>
                <a:latin typeface="Proxima Nova"/>
                <a:ea typeface="Proxima Nova"/>
                <a:cs typeface="Proxima Nova"/>
                <a:sym typeface="Proxima Nova"/>
              </a:rPr>
              <a:t>return</a:t>
            </a:r>
            <a:r>
              <a:rPr lang="en" sz="1800">
                <a:solidFill>
                  <a:srgbClr val="53555C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will immediately end a function.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3.2.3</a:t>
            </a:r>
            <a:endParaRPr/>
          </a:p>
        </p:txBody>
      </p:sp>
      <p:sp>
        <p:nvSpPr>
          <p:cNvPr id="141" name="Google Shape;141;p26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codepen.io</a:t>
            </a:r>
            <a:endParaRPr/>
          </a:p>
        </p:txBody>
      </p:sp>
      <p:sp>
        <p:nvSpPr>
          <p:cNvPr id="142" name="Google Shape;142;p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Add a return statement to your 'name' function. Use that function to set the value of a variable.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Scope</a:t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SCOPE</a:t>
            </a:r>
            <a:r>
              <a:rPr lang="en"/>
              <a:t> of a variable determines where it’s value is accessible in the program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600"/>
              <a:t>GLOBAL Vs LOCAL</a:t>
            </a:r>
            <a:endParaRPr sz="3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Scope</a:t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solidFill>
                  <a:srgbClr val="53555C"/>
                </a:solidFill>
              </a:rPr>
              <a:t>A variable declared outside of a function has a </a:t>
            </a:r>
            <a:r>
              <a:rPr b="1" lang="en">
                <a:solidFill>
                  <a:srgbClr val="FFFFFF"/>
                </a:solidFill>
                <a:highlight>
                  <a:srgbClr val="333333"/>
                </a:highlight>
              </a:rPr>
              <a:t>global scope</a:t>
            </a:r>
            <a:r>
              <a:rPr lang="en">
                <a:solidFill>
                  <a:srgbClr val="53555C"/>
                </a:solidFill>
              </a:rPr>
              <a:t> and can be accessed anywhere, even inside of functions.</a:t>
            </a:r>
            <a:endParaRPr/>
          </a:p>
        </p:txBody>
      </p:sp>
      <p:sp>
        <p:nvSpPr>
          <p:cNvPr id="155" name="Google Shape;155;p28"/>
          <p:cNvSpPr txBox="1"/>
          <p:nvPr/>
        </p:nvSpPr>
        <p:spPr>
          <a:xfrm>
            <a:off x="576625" y="1902875"/>
            <a:ext cx="7853700" cy="2964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en" sz="1800">
                <a:solidFill>
                  <a:srgbClr val="8959A8"/>
                </a:solidFill>
                <a:highlight>
                  <a:srgbClr val="333333"/>
                </a:highlight>
                <a:latin typeface="Proxima Nova"/>
                <a:ea typeface="Proxima Nova"/>
                <a:cs typeface="Proxima Nova"/>
                <a:sym typeface="Proxima Nova"/>
              </a:rPr>
              <a:t>var</a:t>
            </a:r>
            <a:r>
              <a:rPr b="1" lang="en" sz="1800">
                <a:solidFill>
                  <a:srgbClr val="FFFFFF"/>
                </a:solidFill>
                <a:highlight>
                  <a:srgbClr val="333333"/>
                </a:highlight>
                <a:latin typeface="Proxima Nova"/>
                <a:ea typeface="Proxima Nova"/>
                <a:cs typeface="Proxima Nova"/>
                <a:sym typeface="Proxima Nova"/>
              </a:rPr>
              <a:t> awesomeGroup = </a:t>
            </a:r>
            <a:r>
              <a:rPr b="1" lang="en" sz="1800">
                <a:solidFill>
                  <a:srgbClr val="718C00"/>
                </a:solidFill>
                <a:highlight>
                  <a:srgbClr val="333333"/>
                </a:highlight>
                <a:latin typeface="Proxima Nova"/>
                <a:ea typeface="Proxima Nova"/>
                <a:cs typeface="Proxima Nova"/>
                <a:sym typeface="Proxima Nova"/>
              </a:rPr>
              <a:t>'Leeds Web Dev</a:t>
            </a:r>
            <a:r>
              <a:rPr b="1" lang="en" sz="1800">
                <a:solidFill>
                  <a:srgbClr val="FFFFFF"/>
                </a:solidFill>
                <a:highlight>
                  <a:srgbClr val="333333"/>
                </a:highlight>
                <a:latin typeface="Proxima Nova"/>
                <a:ea typeface="Proxima Nova"/>
                <a:cs typeface="Proxima Nova"/>
                <a:sym typeface="Proxima Nova"/>
              </a:rPr>
              <a:t>; </a:t>
            </a:r>
            <a:r>
              <a:rPr b="1" lang="en" sz="1800">
                <a:solidFill>
                  <a:srgbClr val="8E908C"/>
                </a:solidFill>
                <a:highlight>
                  <a:srgbClr val="333333"/>
                </a:highlight>
                <a:latin typeface="Proxima Nova"/>
                <a:ea typeface="Proxima Nova"/>
                <a:cs typeface="Proxima Nova"/>
                <a:sym typeface="Proxima Nova"/>
              </a:rPr>
              <a:t>// Global scope</a:t>
            </a:r>
            <a:br>
              <a:rPr b="1" lang="en" sz="1800">
                <a:solidFill>
                  <a:srgbClr val="FFFFFF"/>
                </a:solidFill>
                <a:highlight>
                  <a:srgbClr val="333333"/>
                </a:highlight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b="1" lang="en" sz="1800">
                <a:solidFill>
                  <a:srgbClr val="FFFFFF"/>
                </a:solidFill>
                <a:highlight>
                  <a:srgbClr val="333333"/>
                </a:highlight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1" lang="en" sz="1800">
                <a:solidFill>
                  <a:srgbClr val="8959A8"/>
                </a:solidFill>
                <a:highlight>
                  <a:srgbClr val="333333"/>
                </a:highlight>
                <a:latin typeface="Proxima Nova"/>
                <a:ea typeface="Proxima Nova"/>
                <a:cs typeface="Proxima Nova"/>
                <a:sym typeface="Proxima Nova"/>
              </a:rPr>
              <a:t>function </a:t>
            </a:r>
            <a:r>
              <a:rPr b="1" lang="en" sz="1800">
                <a:solidFill>
                  <a:srgbClr val="4271AE"/>
                </a:solidFill>
                <a:highlight>
                  <a:srgbClr val="333333"/>
                </a:highlight>
                <a:latin typeface="Proxima Nova"/>
                <a:ea typeface="Proxima Nova"/>
                <a:cs typeface="Proxima Nova"/>
                <a:sym typeface="Proxima Nova"/>
              </a:rPr>
              <a:t>whatIsAmazin</a:t>
            </a:r>
            <a:r>
              <a:rPr b="1" lang="en" sz="1800">
                <a:solidFill>
                  <a:srgbClr val="F5871F"/>
                </a:solidFill>
                <a:highlight>
                  <a:srgbClr val="333333"/>
                </a:highlight>
                <a:latin typeface="Proxima Nova"/>
                <a:ea typeface="Proxima Nova"/>
                <a:cs typeface="Proxima Nova"/>
                <a:sym typeface="Proxima Nova"/>
              </a:rPr>
              <a:t>()</a:t>
            </a:r>
            <a:r>
              <a:rPr b="1" lang="en" sz="1800">
                <a:solidFill>
                  <a:srgbClr val="8959A8"/>
                </a:solidFill>
                <a:highlight>
                  <a:srgbClr val="333333"/>
                </a:highlight>
                <a:latin typeface="Proxima Nova"/>
                <a:ea typeface="Proxima Nova"/>
                <a:cs typeface="Proxima Nova"/>
                <a:sym typeface="Proxima Nova"/>
              </a:rPr>
              <a:t> {</a:t>
            </a:r>
            <a:br>
              <a:rPr b="1" lang="en" sz="1800">
                <a:solidFill>
                  <a:srgbClr val="FFFFFF"/>
                </a:solidFill>
                <a:highlight>
                  <a:srgbClr val="333333"/>
                </a:highlight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1" lang="en" sz="1800">
                <a:solidFill>
                  <a:srgbClr val="FFFFFF"/>
                </a:solidFill>
                <a:highlight>
                  <a:srgbClr val="333333"/>
                </a:highlight>
                <a:latin typeface="Proxima Nova"/>
                <a:ea typeface="Proxima Nova"/>
                <a:cs typeface="Proxima Nova"/>
                <a:sym typeface="Proxima Nova"/>
              </a:rPr>
              <a:t>  console.log(amazinGroup + </a:t>
            </a:r>
            <a:r>
              <a:rPr b="1" lang="en" sz="1800">
                <a:solidFill>
                  <a:srgbClr val="718C00"/>
                </a:solidFill>
                <a:highlight>
                  <a:srgbClr val="333333"/>
                </a:highlight>
                <a:latin typeface="Proxima Nova"/>
                <a:ea typeface="Proxima Nova"/>
                <a:cs typeface="Proxima Nova"/>
                <a:sym typeface="Proxima Nova"/>
              </a:rPr>
              <a:t>' is pretty amazin.'</a:t>
            </a:r>
            <a:r>
              <a:rPr b="1" lang="en" sz="1800">
                <a:solidFill>
                  <a:srgbClr val="FFFFFF"/>
                </a:solidFill>
                <a:highlight>
                  <a:srgbClr val="333333"/>
                </a:highlight>
                <a:latin typeface="Proxima Nova"/>
                <a:ea typeface="Proxima Nova"/>
                <a:cs typeface="Proxima Nova"/>
                <a:sym typeface="Proxima Nova"/>
              </a:rPr>
              <a:t>); </a:t>
            </a:r>
            <a:r>
              <a:rPr b="1" lang="en" sz="1800">
                <a:solidFill>
                  <a:srgbClr val="8E908C"/>
                </a:solidFill>
                <a:highlight>
                  <a:srgbClr val="333333"/>
                </a:highlight>
                <a:latin typeface="Proxima Nova"/>
                <a:ea typeface="Proxima Nova"/>
                <a:cs typeface="Proxima Nova"/>
                <a:sym typeface="Proxima Nova"/>
              </a:rPr>
              <a:t>// Will work</a:t>
            </a:r>
            <a:br>
              <a:rPr b="1" lang="en" sz="1800">
                <a:solidFill>
                  <a:srgbClr val="FFFFFF"/>
                </a:solidFill>
                <a:highlight>
                  <a:srgbClr val="333333"/>
                </a:highlight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1" lang="en" sz="1800">
                <a:solidFill>
                  <a:srgbClr val="FFFFFF"/>
                </a:solidFill>
                <a:highlight>
                  <a:srgbClr val="333333"/>
                </a:highlight>
                <a:latin typeface="Proxima Nova"/>
                <a:ea typeface="Proxima Nova"/>
                <a:cs typeface="Proxima Nova"/>
                <a:sym typeface="Proxima Nova"/>
              </a:rPr>
              <a:t>}</a:t>
            </a:r>
            <a:br>
              <a:rPr b="1" lang="en" sz="1800">
                <a:solidFill>
                  <a:srgbClr val="FFFFFF"/>
                </a:solidFill>
                <a:highlight>
                  <a:srgbClr val="333333"/>
                </a:highlight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b="1" lang="en" sz="1800">
                <a:solidFill>
                  <a:srgbClr val="FFFFFF"/>
                </a:solidFill>
                <a:highlight>
                  <a:srgbClr val="333333"/>
                </a:highlight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1" lang="en" sz="1800">
                <a:solidFill>
                  <a:srgbClr val="FFFFFF"/>
                </a:solidFill>
                <a:highlight>
                  <a:srgbClr val="333333"/>
                </a:highlight>
                <a:latin typeface="Proxima Nova"/>
                <a:ea typeface="Proxima Nova"/>
                <a:cs typeface="Proxima Nova"/>
                <a:sym typeface="Proxima Nova"/>
              </a:rPr>
              <a:t>whatIsAmazin();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</a:t>
            </a:r>
            <a:r>
              <a:rPr lang="en"/>
              <a:t> Scope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solidFill>
                  <a:srgbClr val="53555C"/>
                </a:solidFill>
                <a:highlight>
                  <a:srgbClr val="FFFFFF"/>
                </a:highlight>
              </a:rPr>
              <a:t>A variable declared inside a function has a </a:t>
            </a:r>
            <a:r>
              <a:rPr b="1" lang="en">
                <a:solidFill>
                  <a:srgbClr val="FFFFFF"/>
                </a:solidFill>
                <a:highlight>
                  <a:srgbClr val="333333"/>
                </a:highlight>
              </a:rPr>
              <a:t>local scope</a:t>
            </a:r>
            <a:r>
              <a:rPr lang="en">
                <a:solidFill>
                  <a:srgbClr val="53555C"/>
                </a:solidFill>
                <a:highlight>
                  <a:srgbClr val="FFFFFF"/>
                </a:highlight>
              </a:rPr>
              <a:t> and can only be accessed within that function.</a:t>
            </a:r>
            <a:endParaRPr/>
          </a:p>
        </p:txBody>
      </p:sp>
      <p:sp>
        <p:nvSpPr>
          <p:cNvPr id="162" name="Google Shape;162;p29"/>
          <p:cNvSpPr txBox="1"/>
          <p:nvPr/>
        </p:nvSpPr>
        <p:spPr>
          <a:xfrm>
            <a:off x="576625" y="1902875"/>
            <a:ext cx="7853700" cy="3148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en" sz="1600">
                <a:solidFill>
                  <a:srgbClr val="8959A8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b="1" lang="en" sz="16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amazinGroup = </a:t>
            </a:r>
            <a:r>
              <a:rPr b="1" lang="en" sz="1600">
                <a:solidFill>
                  <a:srgbClr val="718C00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'Leeds Web Dev'</a:t>
            </a:r>
            <a:r>
              <a:rPr b="1" lang="en" sz="16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 </a:t>
            </a:r>
            <a:r>
              <a:rPr b="1" lang="en" sz="1600">
                <a:solidFill>
                  <a:srgbClr val="8E908C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// Global scope</a:t>
            </a:r>
            <a:br>
              <a:rPr b="1" lang="en" sz="16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b="1" lang="en" sz="16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en" sz="1600">
                <a:solidFill>
                  <a:srgbClr val="8959A8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function </a:t>
            </a:r>
            <a:r>
              <a:rPr b="1" lang="en" sz="1600">
                <a:solidFill>
                  <a:srgbClr val="4271AE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whatIsAmazin</a:t>
            </a:r>
            <a:r>
              <a:rPr b="1" lang="en" sz="1600">
                <a:solidFill>
                  <a:srgbClr val="F5871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()</a:t>
            </a:r>
            <a:r>
              <a:rPr b="1" lang="en" sz="1600">
                <a:solidFill>
                  <a:srgbClr val="8959A8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{</a:t>
            </a:r>
            <a:br>
              <a:rPr b="1" lang="en" sz="16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en" sz="16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console.log(amazinGroup + </a:t>
            </a:r>
            <a:r>
              <a:rPr b="1" lang="en" sz="1600">
                <a:solidFill>
                  <a:srgbClr val="718C00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' is pretty amazin.'</a:t>
            </a:r>
            <a:r>
              <a:rPr b="1" lang="en" sz="16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); </a:t>
            </a:r>
            <a:r>
              <a:rPr b="1" lang="en" sz="1600">
                <a:solidFill>
                  <a:srgbClr val="8E908C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// Will work</a:t>
            </a:r>
            <a:br>
              <a:rPr b="1" lang="en" sz="16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en" sz="16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br>
              <a:rPr b="1" lang="en" sz="16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b="1" lang="en" sz="16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en" sz="16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whatIsAmazin();</a:t>
            </a:r>
            <a:br>
              <a:rPr b="1" lang="en" sz="16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b="1" lang="en" sz="16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en" sz="16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console.log(amazinGroup + </a:t>
            </a:r>
            <a:r>
              <a:rPr b="1" lang="en" sz="1600">
                <a:solidFill>
                  <a:srgbClr val="718C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 is pretty amazin.'</a:t>
            </a:r>
            <a:r>
              <a:rPr b="1" lang="en" sz="16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); </a:t>
            </a:r>
            <a:r>
              <a:rPr b="1" lang="en" sz="1600">
                <a:solidFill>
                  <a:srgbClr val="8E908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Won't work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Variables</a:t>
            </a:r>
            <a:endParaRPr/>
          </a:p>
        </p:txBody>
      </p:sp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True or False</a:t>
            </a:r>
            <a:endParaRPr sz="30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Yes/No</a:t>
            </a:r>
            <a:endParaRPr sz="30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0/1</a:t>
            </a:r>
            <a:endParaRPr sz="3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Variables</a:t>
            </a:r>
            <a:endParaRPr/>
          </a:p>
        </p:txBody>
      </p:sp>
      <p:sp>
        <p:nvSpPr>
          <p:cNvPr id="174" name="Google Shape;174;p31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solidFill>
                  <a:srgbClr val="53555C"/>
                </a:solidFill>
                <a:highlight>
                  <a:srgbClr val="FFFFFF"/>
                </a:highlight>
              </a:rPr>
              <a:t>Represent logic values of TRUE and FALSE</a:t>
            </a:r>
            <a:endParaRPr/>
          </a:p>
        </p:txBody>
      </p:sp>
      <p:sp>
        <p:nvSpPr>
          <p:cNvPr id="175" name="Google Shape;175;p31"/>
          <p:cNvSpPr txBox="1"/>
          <p:nvPr/>
        </p:nvSpPr>
        <p:spPr>
          <a:xfrm>
            <a:off x="576625" y="1902875"/>
            <a:ext cx="7853700" cy="115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" sz="1800">
                <a:solidFill>
                  <a:srgbClr val="8959A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8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catsAreBest = </a:t>
            </a:r>
            <a:r>
              <a:rPr lang="en" sz="1800">
                <a:solidFill>
                  <a:srgbClr val="F5871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true</a:t>
            </a:r>
            <a:r>
              <a:rPr lang="en" sz="18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br>
              <a:rPr lang="en" sz="18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solidFill>
                  <a:srgbClr val="8959A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8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dogsRule = </a:t>
            </a:r>
            <a:r>
              <a:rPr lang="en" sz="1800">
                <a:solidFill>
                  <a:srgbClr val="F5871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false</a:t>
            </a:r>
            <a:r>
              <a:rPr lang="en" sz="18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Variables</a:t>
            </a:r>
            <a:endParaRPr/>
          </a:p>
        </p:txBody>
      </p:sp>
      <p:sp>
        <p:nvSpPr>
          <p:cNvPr id="181" name="Google Shape;181;p32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solidFill>
                  <a:srgbClr val="53555C"/>
                </a:solidFill>
                <a:highlight>
                  <a:srgbClr val="FFFFFF"/>
                </a:highlight>
              </a:rPr>
              <a:t>Some values are considered </a:t>
            </a:r>
            <a:r>
              <a:rPr b="1" lang="en" u="sng">
                <a:solidFill>
                  <a:srgbClr val="F05B62"/>
                </a:solidFill>
                <a:highlight>
                  <a:srgbClr val="333333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falsy</a:t>
            </a:r>
            <a:r>
              <a:rPr lang="en">
                <a:solidFill>
                  <a:srgbClr val="53555C"/>
                </a:solidFill>
                <a:highlight>
                  <a:srgbClr val="FFFFFF"/>
                </a:highlight>
              </a:rPr>
              <a:t> and will evaluate to </a:t>
            </a:r>
            <a:r>
              <a:rPr b="1" lang="en">
                <a:solidFill>
                  <a:srgbClr val="FFFFFF"/>
                </a:solidFill>
                <a:highlight>
                  <a:srgbClr val="333333"/>
                </a:highlight>
              </a:rPr>
              <a:t>false</a:t>
            </a:r>
            <a:r>
              <a:rPr lang="en">
                <a:solidFill>
                  <a:srgbClr val="53555C"/>
                </a:solidFill>
                <a:highlight>
                  <a:srgbClr val="FFFFFF"/>
                </a:highlight>
              </a:rPr>
              <a:t> in a Boolean context.</a:t>
            </a:r>
            <a:endParaRPr/>
          </a:p>
        </p:txBody>
      </p:sp>
      <p:sp>
        <p:nvSpPr>
          <p:cNvPr id="182" name="Google Shape;182;p32"/>
          <p:cNvSpPr txBox="1"/>
          <p:nvPr/>
        </p:nvSpPr>
        <p:spPr>
          <a:xfrm>
            <a:off x="587475" y="1660675"/>
            <a:ext cx="7853700" cy="226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en">
                <a:solidFill>
                  <a:srgbClr val="8E908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the following variables will evaluate as false</a:t>
            </a:r>
            <a:br>
              <a:rPr b="1" lang="en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b="1" lang="en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en">
                <a:solidFill>
                  <a:srgbClr val="8959A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b="1" lang="en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myName = </a:t>
            </a:r>
            <a:r>
              <a:rPr b="1" lang="en">
                <a:solidFill>
                  <a:srgbClr val="718C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''</a:t>
            </a:r>
            <a:r>
              <a:rPr b="1" lang="en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br>
              <a:rPr b="1" lang="en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en">
                <a:solidFill>
                  <a:srgbClr val="8959A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b="1" lang="en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numOfKids = </a:t>
            </a:r>
            <a:r>
              <a:rPr b="1" lang="en">
                <a:solidFill>
                  <a:srgbClr val="F5871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b="1" lang="en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br>
              <a:rPr b="1" lang="en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en">
                <a:solidFill>
                  <a:srgbClr val="8959A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b="1" lang="en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isMarried;     </a:t>
            </a:r>
            <a:r>
              <a:rPr b="1" lang="en">
                <a:solidFill>
                  <a:srgbClr val="8E908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remember a variable with no value is undefined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3" name="Google Shape;183;p32"/>
          <p:cNvSpPr txBox="1"/>
          <p:nvPr/>
        </p:nvSpPr>
        <p:spPr>
          <a:xfrm>
            <a:off x="254025" y="4082500"/>
            <a:ext cx="8520600" cy="9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highlight>
                  <a:srgbClr val="333333"/>
                </a:highlight>
                <a:latin typeface="Proxima Nova"/>
                <a:ea typeface="Proxima Nova"/>
                <a:cs typeface="Proxima Nova"/>
                <a:sym typeface="Proxima Nova"/>
              </a:rPr>
              <a:t>null</a:t>
            </a:r>
            <a:r>
              <a:rPr lang="en" sz="1800">
                <a:solidFill>
                  <a:srgbClr val="53555C"/>
                </a:solidFill>
                <a:latin typeface="Proxima Nova"/>
                <a:ea typeface="Proxima Nova"/>
                <a:cs typeface="Proxima Nova"/>
                <a:sym typeface="Proxima Nova"/>
              </a:rPr>
              <a:t> and </a:t>
            </a:r>
            <a:r>
              <a:rPr b="1" lang="en" sz="1800">
                <a:solidFill>
                  <a:srgbClr val="FFFFFF"/>
                </a:solidFill>
                <a:highlight>
                  <a:srgbClr val="333333"/>
                </a:highlight>
                <a:latin typeface="Proxima Nova"/>
                <a:ea typeface="Proxima Nova"/>
                <a:cs typeface="Proxima Nova"/>
                <a:sym typeface="Proxima Nova"/>
              </a:rPr>
              <a:t>NaN</a:t>
            </a:r>
            <a:r>
              <a:rPr lang="en" sz="1800">
                <a:solidFill>
                  <a:srgbClr val="53555C"/>
                </a:solidFill>
                <a:latin typeface="Proxima Nova"/>
                <a:ea typeface="Proxima Nova"/>
                <a:cs typeface="Proxima Nova"/>
                <a:sym typeface="Proxima Nova"/>
              </a:rPr>
              <a:t> will also evaluate as </a:t>
            </a:r>
            <a:r>
              <a:rPr b="1" lang="en" sz="1800">
                <a:solidFill>
                  <a:srgbClr val="FFFFFF"/>
                </a:solidFill>
                <a:highlight>
                  <a:srgbClr val="333333"/>
                </a:highlight>
                <a:latin typeface="Proxima Nova"/>
                <a:ea typeface="Proxima Nova"/>
                <a:cs typeface="Proxima Nova"/>
                <a:sym typeface="Proxima Nova"/>
              </a:rPr>
              <a:t>false</a:t>
            </a:r>
            <a:r>
              <a:rPr lang="en" sz="1800">
                <a:solidFill>
                  <a:srgbClr val="53555C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800">
              <a:solidFill>
                <a:srgbClr val="53555C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>
                <a:solidFill>
                  <a:srgbClr val="53555C"/>
                </a:solidFill>
                <a:latin typeface="Proxima Nova"/>
                <a:ea typeface="Proxima Nova"/>
                <a:cs typeface="Proxima Nova"/>
                <a:sym typeface="Proxima Nova"/>
              </a:rPr>
              <a:t>Everything else evaluates as </a:t>
            </a:r>
            <a:r>
              <a:rPr b="1" lang="en" sz="1800">
                <a:solidFill>
                  <a:srgbClr val="FFFFFF"/>
                </a:solidFill>
                <a:highlight>
                  <a:srgbClr val="333333"/>
                </a:highlight>
                <a:latin typeface="Proxima Nova"/>
                <a:ea typeface="Proxima Nova"/>
                <a:cs typeface="Proxima Nova"/>
                <a:sym typeface="Proxima Nova"/>
              </a:rPr>
              <a:t>true</a:t>
            </a:r>
            <a:r>
              <a:rPr lang="en" sz="1800">
                <a:solidFill>
                  <a:srgbClr val="53555C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b="1" sz="1800">
              <a:solidFill>
                <a:srgbClr val="FFFFFF"/>
              </a:solidFill>
              <a:highlight>
                <a:srgbClr val="333333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265500" y="499124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Recap</a:t>
            </a:r>
            <a:endParaRPr/>
          </a:p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265500" y="2133525"/>
            <a:ext cx="4045200" cy="21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3555C"/>
                </a:solidFill>
                <a:highlight>
                  <a:srgbClr val="FFFFFF"/>
                </a:highlight>
              </a:rPr>
              <a:t>In this code, spot the comment, variables, and operators.</a:t>
            </a:r>
            <a:endParaRPr sz="2400"/>
          </a:p>
        </p:txBody>
      </p:sp>
      <p:sp>
        <p:nvSpPr>
          <p:cNvPr id="70" name="Google Shape;70;p15"/>
          <p:cNvSpPr txBox="1"/>
          <p:nvPr>
            <p:ph idx="2" type="body"/>
          </p:nvPr>
        </p:nvSpPr>
        <p:spPr>
          <a:xfrm>
            <a:off x="4731300" y="724200"/>
            <a:ext cx="4298700" cy="3695100"/>
          </a:xfrm>
          <a:prstGeom prst="rect">
            <a:avLst/>
          </a:prstGeom>
          <a:solidFill>
            <a:srgbClr val="33333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>
                <a:solidFill>
                  <a:srgbClr val="8959A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b="1" lang="en" sz="14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lunchBill = </a:t>
            </a:r>
            <a:r>
              <a:rPr b="1" lang="en" sz="1400">
                <a:solidFill>
                  <a:srgbClr val="F5871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r>
              <a:rPr b="1" lang="en" sz="14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br>
              <a:rPr b="1" lang="en" sz="14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en" sz="1400">
                <a:solidFill>
                  <a:srgbClr val="8959A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b="1" lang="en" sz="14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tipPercent = </a:t>
            </a:r>
            <a:r>
              <a:rPr b="1" lang="en" sz="1400">
                <a:solidFill>
                  <a:srgbClr val="F5871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0.15</a:t>
            </a:r>
            <a:r>
              <a:rPr b="1" lang="en" sz="14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 </a:t>
            </a:r>
            <a:r>
              <a:rPr b="1" lang="en" sz="1400">
                <a:solidFill>
                  <a:srgbClr val="8E908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Can be changed</a:t>
            </a:r>
            <a:br>
              <a:rPr b="1" lang="en" sz="14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b="1" lang="en" sz="14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en" sz="1400">
                <a:solidFill>
                  <a:srgbClr val="8959A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b="1" lang="en" sz="14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billTip = billPreTip * tipPercent;</a:t>
            </a:r>
            <a:br>
              <a:rPr b="1" lang="en" sz="14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en" sz="1400">
                <a:solidFill>
                  <a:srgbClr val="8959A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b="1" lang="en" sz="14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receipt = </a:t>
            </a:r>
            <a:r>
              <a:rPr b="1" lang="en" sz="1400">
                <a:solidFill>
                  <a:srgbClr val="718C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'Meal: '</a:t>
            </a:r>
            <a:r>
              <a:rPr b="1" lang="en" sz="14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+ billPreTip + </a:t>
            </a:r>
            <a:r>
              <a:rPr b="1" lang="en" sz="1400">
                <a:solidFill>
                  <a:srgbClr val="718C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 Tip: '</a:t>
            </a:r>
            <a:r>
              <a:rPr b="1" lang="en" sz="14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+ billTip +</a:t>
            </a:r>
            <a:br>
              <a:rPr b="1" lang="en" sz="14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en" sz="1400">
                <a:solidFill>
                  <a:srgbClr val="718C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 Total: '</a:t>
            </a:r>
            <a:r>
              <a:rPr b="1" lang="en" sz="14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+ (billPreTip + billTip);</a:t>
            </a:r>
            <a:br>
              <a:rPr b="1" lang="en" sz="14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b="1" lang="en" sz="14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en" sz="14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console.log(receipt);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</a:t>
            </a:r>
            <a:endParaRPr/>
          </a:p>
        </p:txBody>
      </p:sp>
      <p:sp>
        <p:nvSpPr>
          <p:cNvPr id="194" name="Google Shape;194;p34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use if statements to decide which lines of code to execute given a condition.</a:t>
            </a:r>
            <a:endParaRPr/>
          </a:p>
        </p:txBody>
      </p:sp>
      <p:sp>
        <p:nvSpPr>
          <p:cNvPr id="195" name="Google Shape;195;p34"/>
          <p:cNvSpPr txBox="1"/>
          <p:nvPr/>
        </p:nvSpPr>
        <p:spPr>
          <a:xfrm>
            <a:off x="587475" y="1796768"/>
            <a:ext cx="7853700" cy="1132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" sz="1600">
                <a:solidFill>
                  <a:srgbClr val="8959A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16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(condition) {</a:t>
            </a:r>
            <a:br>
              <a:rPr lang="en" sz="16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6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600">
                <a:solidFill>
                  <a:srgbClr val="8E908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statements to execute</a:t>
            </a:r>
            <a:br>
              <a:rPr lang="en" sz="16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6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6" name="Google Shape;196;p34"/>
          <p:cNvSpPr txBox="1"/>
          <p:nvPr/>
        </p:nvSpPr>
        <p:spPr>
          <a:xfrm>
            <a:off x="254025" y="4382350"/>
            <a:ext cx="85206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highlight>
                <a:srgbClr val="333333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7" name="Google Shape;197;p34"/>
          <p:cNvSpPr txBox="1"/>
          <p:nvPr/>
        </p:nvSpPr>
        <p:spPr>
          <a:xfrm>
            <a:off x="587475" y="3160075"/>
            <a:ext cx="7853700" cy="1706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en" sz="1600">
                <a:solidFill>
                  <a:srgbClr val="8959A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b="1" lang="en" sz="16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age = </a:t>
            </a:r>
            <a:r>
              <a:rPr b="1" lang="en" sz="1600">
                <a:solidFill>
                  <a:srgbClr val="F5871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30</a:t>
            </a:r>
            <a:r>
              <a:rPr b="1" lang="en" sz="16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br>
              <a:rPr b="1" lang="en" sz="16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b="1" lang="en" sz="16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en" sz="1600">
                <a:solidFill>
                  <a:srgbClr val="8959A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b="1" lang="en" sz="16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(age &gt; </a:t>
            </a:r>
            <a:r>
              <a:rPr b="1" lang="en" sz="1600">
                <a:solidFill>
                  <a:srgbClr val="F5871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18</a:t>
            </a:r>
            <a:r>
              <a:rPr b="1" lang="en" sz="16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) {</a:t>
            </a:r>
            <a:br>
              <a:rPr b="1" lang="en" sz="16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en" sz="16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console.log(</a:t>
            </a:r>
            <a:r>
              <a:rPr b="1" lang="en" sz="1600">
                <a:solidFill>
                  <a:srgbClr val="718C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'You are an adult'</a:t>
            </a:r>
            <a:r>
              <a:rPr b="1" lang="en" sz="16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br>
              <a:rPr b="1" lang="en" sz="16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en" sz="16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/>
          <p:nvPr>
            <p:ph type="title"/>
          </p:nvPr>
        </p:nvSpPr>
        <p:spPr>
          <a:xfrm>
            <a:off x="311700" y="214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Operators</a:t>
            </a:r>
            <a:endParaRPr/>
          </a:p>
        </p:txBody>
      </p:sp>
      <p:graphicFrame>
        <p:nvGraphicFramePr>
          <p:cNvPr id="203" name="Google Shape;203;p35"/>
          <p:cNvGraphicFramePr/>
          <p:nvPr/>
        </p:nvGraphicFramePr>
        <p:xfrm>
          <a:off x="249750" y="86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{7D8C6100-3DB8-4793-A513-7DADD5BA922B}</a:tableStyleId>
              </a:tblPr>
              <a:tblGrid>
                <a:gridCol w="877250"/>
                <a:gridCol w="2399550"/>
                <a:gridCol w="5305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e.g.</a:t>
                      </a:r>
                      <a:endParaRPr b="1" sz="160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857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Name</a:t>
                      </a:r>
                      <a:endParaRPr b="1" sz="160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857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Result</a:t>
                      </a:r>
                      <a:endParaRPr b="1" sz="160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857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 == b</a:t>
                      </a:r>
                      <a:endParaRPr b="1" sz="16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857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53555C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Equal</a:t>
                      </a:r>
                      <a:endParaRPr sz="1600">
                        <a:solidFill>
                          <a:srgbClr val="53555C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857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TRUE</a:t>
                      </a:r>
                      <a:r>
                        <a:rPr lang="en" sz="1600">
                          <a:solidFill>
                            <a:srgbClr val="53555C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if </a:t>
                      </a:r>
                      <a:r>
                        <a:rPr b="1" lang="en" sz="16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</a:t>
                      </a:r>
                      <a:r>
                        <a:rPr lang="en" sz="1600">
                          <a:solidFill>
                            <a:srgbClr val="53555C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is equal to </a:t>
                      </a:r>
                      <a:r>
                        <a:rPr b="1" lang="en" sz="16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</a:t>
                      </a:r>
                      <a:r>
                        <a:rPr lang="en" sz="1600">
                          <a:solidFill>
                            <a:srgbClr val="53555C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(can be different types).</a:t>
                      </a:r>
                      <a:endParaRPr sz="1600">
                        <a:solidFill>
                          <a:srgbClr val="53555C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857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 === b</a:t>
                      </a:r>
                      <a:endParaRPr b="1" sz="16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857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53555C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Identical</a:t>
                      </a:r>
                      <a:endParaRPr sz="1600">
                        <a:solidFill>
                          <a:srgbClr val="53555C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857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TRUE</a:t>
                      </a:r>
                      <a:r>
                        <a:rPr lang="en" sz="1600">
                          <a:solidFill>
                            <a:srgbClr val="53555C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if </a:t>
                      </a:r>
                      <a:r>
                        <a:rPr b="1" lang="en" sz="16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</a:t>
                      </a:r>
                      <a:r>
                        <a:rPr lang="en" sz="1600">
                          <a:solidFill>
                            <a:srgbClr val="53555C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is equal to </a:t>
                      </a:r>
                      <a:r>
                        <a:rPr b="1" lang="en" sz="16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</a:t>
                      </a:r>
                      <a:r>
                        <a:rPr lang="en" sz="1600">
                          <a:solidFill>
                            <a:srgbClr val="53555C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, and the same type.</a:t>
                      </a:r>
                      <a:endParaRPr sz="1600">
                        <a:solidFill>
                          <a:srgbClr val="53555C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857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 != b</a:t>
                      </a:r>
                      <a:endParaRPr b="1" sz="16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857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53555C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Not equal</a:t>
                      </a:r>
                      <a:endParaRPr sz="1600">
                        <a:solidFill>
                          <a:srgbClr val="53555C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857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TRUE</a:t>
                      </a:r>
                      <a:r>
                        <a:rPr lang="en" sz="1600">
                          <a:solidFill>
                            <a:srgbClr val="53555C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if </a:t>
                      </a:r>
                      <a:r>
                        <a:rPr b="1" lang="en" sz="16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</a:t>
                      </a:r>
                      <a:r>
                        <a:rPr lang="en" sz="1600">
                          <a:solidFill>
                            <a:srgbClr val="53555C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is not equal to </a:t>
                      </a:r>
                      <a:r>
                        <a:rPr b="1" lang="en" sz="16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</a:t>
                      </a:r>
                      <a:r>
                        <a:rPr lang="en" sz="1600">
                          <a:solidFill>
                            <a:srgbClr val="53555C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(can be different types).</a:t>
                      </a:r>
                      <a:endParaRPr sz="1600">
                        <a:solidFill>
                          <a:srgbClr val="53555C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857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 !== b</a:t>
                      </a:r>
                      <a:endParaRPr b="1" sz="16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857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53555C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Not identical</a:t>
                      </a:r>
                      <a:endParaRPr sz="1600">
                        <a:solidFill>
                          <a:srgbClr val="53555C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857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TRUE</a:t>
                      </a:r>
                      <a:r>
                        <a:rPr lang="en" sz="1600">
                          <a:solidFill>
                            <a:srgbClr val="53555C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if </a:t>
                      </a:r>
                      <a:r>
                        <a:rPr b="1" lang="en" sz="16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</a:t>
                      </a:r>
                      <a:r>
                        <a:rPr lang="en" sz="1600">
                          <a:solidFill>
                            <a:srgbClr val="53555C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is not equal to </a:t>
                      </a:r>
                      <a:r>
                        <a:rPr b="1" lang="en" sz="16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</a:t>
                      </a:r>
                      <a:r>
                        <a:rPr lang="en" sz="1600">
                          <a:solidFill>
                            <a:srgbClr val="53555C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, or they are not the same type.</a:t>
                      </a:r>
                      <a:endParaRPr sz="1600">
                        <a:solidFill>
                          <a:srgbClr val="53555C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857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 &lt; b</a:t>
                      </a:r>
                      <a:endParaRPr b="1" sz="16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857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53555C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Less than</a:t>
                      </a:r>
                      <a:endParaRPr sz="1600">
                        <a:solidFill>
                          <a:srgbClr val="53555C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857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TRUE</a:t>
                      </a:r>
                      <a:r>
                        <a:rPr lang="en" sz="1600">
                          <a:solidFill>
                            <a:srgbClr val="53555C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if </a:t>
                      </a:r>
                      <a:r>
                        <a:rPr b="1" lang="en" sz="16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</a:t>
                      </a:r>
                      <a:r>
                        <a:rPr lang="en" sz="1600">
                          <a:solidFill>
                            <a:srgbClr val="53555C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is strictly less than </a:t>
                      </a:r>
                      <a:r>
                        <a:rPr b="1" lang="en" sz="16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</a:t>
                      </a:r>
                      <a:r>
                        <a:rPr lang="en" sz="1600">
                          <a:solidFill>
                            <a:srgbClr val="53555C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.</a:t>
                      </a:r>
                      <a:endParaRPr sz="1600">
                        <a:solidFill>
                          <a:srgbClr val="53555C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857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 &gt; b</a:t>
                      </a:r>
                      <a:endParaRPr b="1" sz="16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857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53555C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Greater than</a:t>
                      </a:r>
                      <a:endParaRPr sz="1600">
                        <a:solidFill>
                          <a:srgbClr val="53555C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857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TRUE</a:t>
                      </a:r>
                      <a:r>
                        <a:rPr lang="en" sz="1600">
                          <a:solidFill>
                            <a:srgbClr val="53555C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if </a:t>
                      </a:r>
                      <a:r>
                        <a:rPr b="1" lang="en" sz="16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</a:t>
                      </a:r>
                      <a:r>
                        <a:rPr lang="en" sz="1600">
                          <a:solidFill>
                            <a:srgbClr val="53555C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is strictly greater than </a:t>
                      </a:r>
                      <a:r>
                        <a:rPr b="1" lang="en" sz="16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</a:t>
                      </a:r>
                      <a:r>
                        <a:rPr lang="en" sz="1600">
                          <a:solidFill>
                            <a:srgbClr val="53555C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.</a:t>
                      </a:r>
                      <a:endParaRPr sz="1600">
                        <a:solidFill>
                          <a:srgbClr val="53555C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857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 &lt;= b</a:t>
                      </a:r>
                      <a:endParaRPr b="1" sz="16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857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53555C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Less than or equal to</a:t>
                      </a:r>
                      <a:endParaRPr sz="1600">
                        <a:solidFill>
                          <a:srgbClr val="53555C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857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TRUE</a:t>
                      </a:r>
                      <a:r>
                        <a:rPr lang="en" sz="1600">
                          <a:solidFill>
                            <a:srgbClr val="53555C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if </a:t>
                      </a:r>
                      <a:r>
                        <a:rPr b="1" lang="en" sz="16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</a:t>
                      </a:r>
                      <a:r>
                        <a:rPr lang="en" sz="1600">
                          <a:solidFill>
                            <a:srgbClr val="53555C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is less than or equal to </a:t>
                      </a:r>
                      <a:r>
                        <a:rPr b="1" lang="en" sz="16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</a:t>
                      </a:r>
                      <a:r>
                        <a:rPr lang="en" sz="1600">
                          <a:solidFill>
                            <a:srgbClr val="53555C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.</a:t>
                      </a:r>
                      <a:endParaRPr sz="1600">
                        <a:solidFill>
                          <a:srgbClr val="53555C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857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 &gt;= b</a:t>
                      </a:r>
                      <a:endParaRPr b="1" sz="16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857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53555C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Greater than or equal to</a:t>
                      </a:r>
                      <a:endParaRPr sz="1600">
                        <a:solidFill>
                          <a:srgbClr val="53555C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857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TRUE</a:t>
                      </a:r>
                      <a:r>
                        <a:rPr lang="en" sz="1600">
                          <a:solidFill>
                            <a:srgbClr val="53555C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if </a:t>
                      </a:r>
                      <a:r>
                        <a:rPr b="1" lang="en" sz="16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</a:t>
                      </a:r>
                      <a:r>
                        <a:rPr lang="en" sz="1600">
                          <a:solidFill>
                            <a:srgbClr val="53555C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is greater than or equal to </a:t>
                      </a:r>
                      <a:r>
                        <a:rPr b="1" lang="en" sz="16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</a:t>
                      </a:r>
                      <a:r>
                        <a:rPr lang="en" sz="1600">
                          <a:solidFill>
                            <a:srgbClr val="53555C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.</a:t>
                      </a:r>
                      <a:endParaRPr sz="1600">
                        <a:solidFill>
                          <a:srgbClr val="53555C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857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Watch Out</a:t>
            </a:r>
            <a:endParaRPr/>
          </a:p>
        </p:txBody>
      </p:sp>
      <p:sp>
        <p:nvSpPr>
          <p:cNvPr id="209" name="Google Shape;20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50">
                <a:solidFill>
                  <a:srgbClr val="53555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Don't mix up </a:t>
            </a:r>
            <a:r>
              <a:rPr b="1" lang="en" sz="2250">
                <a:solidFill>
                  <a:srgbClr val="FFFFFF"/>
                </a:solidFill>
                <a:highlight>
                  <a:srgbClr val="33333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250">
                <a:solidFill>
                  <a:srgbClr val="53555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 sz="2250">
                <a:solidFill>
                  <a:srgbClr val="FFFFFF"/>
                </a:solidFill>
                <a:highlight>
                  <a:srgbClr val="333333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2250">
                <a:solidFill>
                  <a:srgbClr val="53555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 sz="2250">
                <a:solidFill>
                  <a:srgbClr val="FFFFFF"/>
                </a:solidFill>
                <a:highlight>
                  <a:srgbClr val="333333"/>
                </a:highlight>
                <a:latin typeface="Courier New"/>
                <a:ea typeface="Courier New"/>
                <a:cs typeface="Courier New"/>
                <a:sym typeface="Courier New"/>
              </a:rPr>
              <a:t>===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7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3.2.4</a:t>
            </a:r>
            <a:endParaRPr/>
          </a:p>
        </p:txBody>
      </p:sp>
      <p:sp>
        <p:nvSpPr>
          <p:cNvPr id="215" name="Google Shape;215;p37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Make a variable called "temperature". Write some code that tells you to put on a coat if it is below 50 degrees.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Control Flow</a:t>
            </a:r>
            <a:endParaRPr/>
          </a:p>
        </p:txBody>
      </p:sp>
      <p:sp>
        <p:nvSpPr>
          <p:cNvPr id="222" name="Google Shape;222;p38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solidFill>
                  <a:srgbClr val="53555C"/>
                </a:solidFill>
                <a:highlight>
                  <a:srgbClr val="FFFFFF"/>
                </a:highlight>
              </a:rPr>
              <a:t>We use </a:t>
            </a: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else</a:t>
            </a:r>
            <a:r>
              <a:rPr lang="en">
                <a:solidFill>
                  <a:srgbClr val="53555C"/>
                </a:solidFill>
                <a:highlight>
                  <a:srgbClr val="FFFFFF"/>
                </a:highlight>
              </a:rPr>
              <a:t> to provide an alternate set of instructions</a:t>
            </a:r>
            <a:endParaRPr/>
          </a:p>
        </p:txBody>
      </p:sp>
      <p:sp>
        <p:nvSpPr>
          <p:cNvPr id="223" name="Google Shape;223;p38"/>
          <p:cNvSpPr txBox="1"/>
          <p:nvPr/>
        </p:nvSpPr>
        <p:spPr>
          <a:xfrm>
            <a:off x="587475" y="1660675"/>
            <a:ext cx="7853700" cy="280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" sz="1600">
                <a:solidFill>
                  <a:srgbClr val="8959A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6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age = </a:t>
            </a:r>
            <a:r>
              <a:rPr lang="en" sz="1600">
                <a:solidFill>
                  <a:srgbClr val="F5871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30</a:t>
            </a:r>
            <a:r>
              <a:rPr lang="en" sz="16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br>
              <a:rPr lang="en" sz="16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 sz="16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600">
                <a:solidFill>
                  <a:srgbClr val="8959A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16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(age &gt;= </a:t>
            </a:r>
            <a:r>
              <a:rPr lang="en" sz="1600">
                <a:solidFill>
                  <a:srgbClr val="F5871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18</a:t>
            </a:r>
            <a:r>
              <a:rPr lang="en" sz="16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) {</a:t>
            </a:r>
            <a:br>
              <a:rPr lang="en" sz="16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6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console.log(</a:t>
            </a:r>
            <a:r>
              <a:rPr lang="en" sz="1600">
                <a:solidFill>
                  <a:srgbClr val="718C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'Yay, you can vote!'</a:t>
            </a:r>
            <a:r>
              <a:rPr lang="en" sz="16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br>
              <a:rPr lang="en" sz="16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6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 </a:t>
            </a:r>
            <a:r>
              <a:rPr lang="en" sz="1600">
                <a:solidFill>
                  <a:srgbClr val="8959A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</a:t>
            </a:r>
            <a:r>
              <a:rPr lang="en" sz="16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{</a:t>
            </a:r>
            <a:br>
              <a:rPr lang="en" sz="16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6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console.log(</a:t>
            </a:r>
            <a:r>
              <a:rPr lang="en" sz="1600">
                <a:solidFill>
                  <a:srgbClr val="718C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'Sorry, you have '</a:t>
            </a:r>
            <a:r>
              <a:rPr lang="en" sz="16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+ (</a:t>
            </a:r>
            <a:r>
              <a:rPr lang="en" sz="1600">
                <a:solidFill>
                  <a:srgbClr val="F5871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18</a:t>
            </a:r>
            <a:r>
              <a:rPr lang="en" sz="16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- age) +</a:t>
            </a:r>
            <a:br>
              <a:rPr lang="en" sz="16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6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600">
                <a:solidFill>
                  <a:srgbClr val="718C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 years until you can vote.'</a:t>
            </a:r>
            <a:r>
              <a:rPr lang="en" sz="16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br>
              <a:rPr lang="en" sz="16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6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3.2.5</a:t>
            </a:r>
            <a:endParaRPr/>
          </a:p>
        </p:txBody>
      </p:sp>
      <p:sp>
        <p:nvSpPr>
          <p:cNvPr id="229" name="Google Shape;229;p3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odify your ‘Shall I wear a coat?’ program for </a:t>
            </a:r>
            <a:r>
              <a:rPr lang="en"/>
              <a:t>the</a:t>
            </a:r>
            <a:r>
              <a:rPr lang="en"/>
              <a:t> following conditions:</a:t>
            </a:r>
            <a:endParaRPr/>
          </a:p>
        </p:txBody>
      </p:sp>
      <p:sp>
        <p:nvSpPr>
          <p:cNvPr id="230" name="Google Shape;230;p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If it's less than 50 degrees, wear a coat.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If it's less than 30 degrees, wear a coat and a hat.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If it's less than 0 degrees, stay inside.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Otherwise, just pants and vest is fine.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/>
          <p:cNvSpPr txBox="1"/>
          <p:nvPr>
            <p:ph type="title"/>
          </p:nvPr>
        </p:nvSpPr>
        <p:spPr>
          <a:xfrm>
            <a:off x="311700" y="560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</a:t>
            </a:r>
            <a:r>
              <a:rPr lang="en"/>
              <a:t> Operators</a:t>
            </a:r>
            <a:endParaRPr/>
          </a:p>
        </p:txBody>
      </p:sp>
      <p:graphicFrame>
        <p:nvGraphicFramePr>
          <p:cNvPr id="236" name="Google Shape;236;p40"/>
          <p:cNvGraphicFramePr/>
          <p:nvPr/>
        </p:nvGraphicFramePr>
        <p:xfrm>
          <a:off x="280725" y="2138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{7D8C6100-3DB8-4793-A513-7DADD5BA922B}</a:tableStyleId>
              </a:tblPr>
              <a:tblGrid>
                <a:gridCol w="877250"/>
                <a:gridCol w="2399550"/>
                <a:gridCol w="5305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e.g.</a:t>
                      </a:r>
                      <a:endParaRPr b="1" sz="160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857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Name</a:t>
                      </a:r>
                      <a:endParaRPr b="1" sz="160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857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Result</a:t>
                      </a:r>
                      <a:endParaRPr b="1" sz="160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857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 &amp;&amp; b</a:t>
                      </a:r>
                      <a:endParaRPr b="1" sz="1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857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53555C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And</a:t>
                      </a:r>
                      <a:endParaRPr b="1" sz="1800">
                        <a:solidFill>
                          <a:srgbClr val="53555C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857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TRUE</a:t>
                      </a:r>
                      <a:r>
                        <a:rPr lang="en" sz="1800">
                          <a:solidFill>
                            <a:srgbClr val="53555C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if both </a:t>
                      </a:r>
                      <a:r>
                        <a:rPr b="1"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</a:t>
                      </a:r>
                      <a:r>
                        <a:rPr lang="en" sz="1800">
                          <a:solidFill>
                            <a:srgbClr val="53555C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and </a:t>
                      </a:r>
                      <a:r>
                        <a:rPr b="1"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</a:t>
                      </a:r>
                      <a:r>
                        <a:rPr lang="en" sz="1800">
                          <a:solidFill>
                            <a:srgbClr val="53555C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are </a:t>
                      </a:r>
                      <a:r>
                        <a:rPr b="1"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TRUE</a:t>
                      </a:r>
                      <a:r>
                        <a:rPr lang="en" sz="1800">
                          <a:solidFill>
                            <a:srgbClr val="53555C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.</a:t>
                      </a:r>
                      <a:endParaRPr sz="1800">
                        <a:solidFill>
                          <a:srgbClr val="53555C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857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 || b</a:t>
                      </a:r>
                      <a:endParaRPr b="1" sz="1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857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53555C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Or</a:t>
                      </a:r>
                      <a:endParaRPr b="1" sz="1800">
                        <a:solidFill>
                          <a:srgbClr val="53555C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857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TRUE</a:t>
                      </a:r>
                      <a:r>
                        <a:rPr lang="en" sz="1800">
                          <a:solidFill>
                            <a:srgbClr val="53555C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if either </a:t>
                      </a:r>
                      <a:r>
                        <a:rPr b="1"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</a:t>
                      </a:r>
                      <a:r>
                        <a:rPr lang="en" sz="1800">
                          <a:solidFill>
                            <a:srgbClr val="53555C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or </a:t>
                      </a:r>
                      <a:r>
                        <a:rPr b="1"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</a:t>
                      </a:r>
                      <a:r>
                        <a:rPr lang="en" sz="1800">
                          <a:solidFill>
                            <a:srgbClr val="53555C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is </a:t>
                      </a:r>
                      <a:r>
                        <a:rPr b="1"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TRUE</a:t>
                      </a:r>
                      <a:r>
                        <a:rPr lang="en" sz="1800">
                          <a:solidFill>
                            <a:srgbClr val="53555C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.</a:t>
                      </a:r>
                      <a:endParaRPr sz="1800">
                        <a:solidFill>
                          <a:srgbClr val="53555C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857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!a</a:t>
                      </a:r>
                      <a:endParaRPr b="1" sz="1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857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53555C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Not</a:t>
                      </a:r>
                      <a:endParaRPr b="1" sz="1800">
                        <a:solidFill>
                          <a:srgbClr val="53555C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857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TRUE</a:t>
                      </a:r>
                      <a:r>
                        <a:rPr lang="en" sz="1800">
                          <a:solidFill>
                            <a:srgbClr val="53555C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if </a:t>
                      </a:r>
                      <a:r>
                        <a:rPr b="1"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</a:t>
                      </a:r>
                      <a:r>
                        <a:rPr lang="en" sz="1800">
                          <a:solidFill>
                            <a:srgbClr val="53555C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is not </a:t>
                      </a:r>
                      <a:r>
                        <a:rPr b="1"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TRUE</a:t>
                      </a:r>
                      <a:r>
                        <a:rPr lang="en" sz="1800">
                          <a:solidFill>
                            <a:srgbClr val="53555C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.</a:t>
                      </a:r>
                      <a:endParaRPr sz="1800">
                        <a:solidFill>
                          <a:srgbClr val="53555C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857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Logical Operators</a:t>
            </a:r>
            <a:endParaRPr/>
          </a:p>
        </p:txBody>
      </p:sp>
      <p:sp>
        <p:nvSpPr>
          <p:cNvPr id="242" name="Google Shape;242;p41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solidFill>
                  <a:srgbClr val="53555C"/>
                </a:solidFill>
                <a:highlight>
                  <a:srgbClr val="FFFFFF"/>
                </a:highlight>
              </a:rPr>
              <a:t>We can use these operators to combine conditions </a:t>
            </a:r>
            <a:endParaRPr/>
          </a:p>
        </p:txBody>
      </p:sp>
      <p:sp>
        <p:nvSpPr>
          <p:cNvPr id="243" name="Google Shape;243;p41"/>
          <p:cNvSpPr txBox="1"/>
          <p:nvPr/>
        </p:nvSpPr>
        <p:spPr>
          <a:xfrm>
            <a:off x="587475" y="1660675"/>
            <a:ext cx="7853700" cy="280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en" sz="1600">
                <a:solidFill>
                  <a:srgbClr val="8959A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b="1" lang="en" sz="16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age = </a:t>
            </a:r>
            <a:r>
              <a:rPr b="1" lang="en" sz="1600">
                <a:solidFill>
                  <a:srgbClr val="F5871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21</a:t>
            </a:r>
            <a:r>
              <a:rPr b="1" lang="en" sz="16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br>
              <a:rPr b="1" lang="en" sz="16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en" sz="1600">
                <a:solidFill>
                  <a:srgbClr val="8959A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b="1" lang="en" sz="16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yearsDrivingExperience = </a:t>
            </a:r>
            <a:r>
              <a:rPr b="1" lang="en" sz="1600">
                <a:solidFill>
                  <a:srgbClr val="F5871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r>
              <a:rPr b="1" lang="en" sz="16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br>
              <a:rPr b="1" lang="en" sz="16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b="1" lang="en" sz="16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en" sz="1600">
                <a:solidFill>
                  <a:srgbClr val="8959A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b="1" lang="en" sz="16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(age &gt;=</a:t>
            </a:r>
            <a:r>
              <a:rPr b="1" lang="en" sz="1600">
                <a:solidFill>
                  <a:srgbClr val="F5871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</a:t>
            </a:r>
            <a:r>
              <a:rPr b="1" lang="en" sz="16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&amp;&amp; </a:t>
            </a:r>
            <a:r>
              <a:rPr b="1" lang="en" sz="16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yearsDrivingExperience</a:t>
            </a:r>
            <a:r>
              <a:rPr b="1" lang="en" sz="16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&gt; </a:t>
            </a:r>
            <a:r>
              <a:rPr b="1" lang="en" sz="1600">
                <a:solidFill>
                  <a:srgbClr val="F5871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b="1" lang="en" sz="16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) {</a:t>
            </a:r>
            <a:br>
              <a:rPr b="1" lang="en" sz="16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en" sz="16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console.log(</a:t>
            </a:r>
            <a:r>
              <a:rPr b="1" lang="en" sz="1600">
                <a:solidFill>
                  <a:srgbClr val="718C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'You can hire a car from us!'</a:t>
            </a:r>
            <a:r>
              <a:rPr b="1" lang="en" sz="16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br>
              <a:rPr b="1" lang="en" sz="16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en" sz="16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 </a:t>
            </a:r>
            <a:r>
              <a:rPr b="1" lang="en" sz="1600">
                <a:solidFill>
                  <a:srgbClr val="8959A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</a:t>
            </a:r>
            <a:r>
              <a:rPr b="1" lang="en" sz="16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{</a:t>
            </a:r>
            <a:br>
              <a:rPr b="1" lang="en" sz="16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en" sz="16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console.log(</a:t>
            </a:r>
            <a:r>
              <a:rPr b="1" lang="en" sz="1600">
                <a:solidFill>
                  <a:srgbClr val="718C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'You are not eligible to hire a car from us'</a:t>
            </a:r>
            <a:r>
              <a:rPr b="1" lang="en" sz="16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br>
              <a:rPr b="1" lang="en" sz="16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en" sz="16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2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3.2.6</a:t>
            </a:r>
            <a:endParaRPr/>
          </a:p>
        </p:txBody>
      </p:sp>
      <p:sp>
        <p:nvSpPr>
          <p:cNvPr id="249" name="Google Shape;249;p42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4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Add a logical operator to your ‘Shall I wear a coat?’ program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Functions?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3555C"/>
                </a:solidFill>
                <a:highlight>
                  <a:srgbClr val="FFFFFF"/>
                </a:highlight>
              </a:rPr>
              <a:t>Functions are separable, reusable pieces of code.</a:t>
            </a:r>
            <a:endParaRPr sz="2400">
              <a:solidFill>
                <a:srgbClr val="53555C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53555C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Declaring Functions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55C"/>
                </a:solidFill>
              </a:rPr>
              <a:t>To declare (create) a function, you can give it a name, then include all the code for the function inside curly brackets </a:t>
            </a:r>
            <a:r>
              <a:rPr b="1" lang="en">
                <a:solidFill>
                  <a:srgbClr val="FFFFFF"/>
                </a:solidFill>
                <a:highlight>
                  <a:srgbClr val="333333"/>
                </a:highlight>
              </a:rPr>
              <a:t>{}</a:t>
            </a:r>
            <a:endParaRPr b="1">
              <a:solidFill>
                <a:srgbClr val="FFFFFF"/>
              </a:solidFill>
              <a:highlight>
                <a:srgbClr val="333333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8959A8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function </a:t>
            </a:r>
            <a:r>
              <a:rPr lang="en" sz="1600">
                <a:solidFill>
                  <a:srgbClr val="4271AE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parrotFacts</a:t>
            </a:r>
            <a:r>
              <a:rPr lang="en" sz="1600">
                <a:solidFill>
                  <a:srgbClr val="F5871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()</a:t>
            </a:r>
            <a:r>
              <a:rPr lang="en" sz="1600">
                <a:solidFill>
                  <a:srgbClr val="8959A8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{</a:t>
            </a:r>
            <a:br>
              <a:rPr lang="en" sz="16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6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console.log(</a:t>
            </a:r>
            <a:r>
              <a:rPr lang="en" sz="1600">
                <a:solidFill>
                  <a:srgbClr val="718C00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'Some parrot species can live for over 80 years'</a:t>
            </a:r>
            <a:r>
              <a:rPr lang="en" sz="16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br>
              <a:rPr lang="en" sz="16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6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console.log(</a:t>
            </a:r>
            <a:r>
              <a:rPr lang="en" sz="1600">
                <a:solidFill>
                  <a:srgbClr val="718C00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'Kakapos are a critically endangered flightless parrot'</a:t>
            </a:r>
            <a:r>
              <a:rPr lang="en" sz="16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br>
              <a:rPr lang="en" sz="16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6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br>
              <a:rPr lang="en" sz="1600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600">
              <a:solidFill>
                <a:srgbClr val="FFFFFF"/>
              </a:solidFill>
              <a:highlight>
                <a:srgbClr val="333333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55C"/>
                </a:solidFill>
              </a:rPr>
              <a:t>Functions can have multiple lines.</a:t>
            </a:r>
            <a:endParaRPr>
              <a:solidFill>
                <a:srgbClr val="53555C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Functions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55C"/>
                </a:solidFill>
              </a:rPr>
              <a:t>To invoke (use) a function, you type its name, followed by parenthesis 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()</a:t>
            </a:r>
            <a:endParaRPr>
              <a:solidFill>
                <a:srgbClr val="FFFFFF"/>
              </a:solidFill>
              <a:highlight>
                <a:srgbClr val="333333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parrotFacts();</a:t>
            </a:r>
            <a:endParaRPr>
              <a:solidFill>
                <a:srgbClr val="FFFFFF"/>
              </a:solidFill>
              <a:highlight>
                <a:srgbClr val="333333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55C"/>
                </a:solidFill>
              </a:rPr>
              <a:t>We'll talk about what can go inside those parenthesis in a minute! For now, leave them empty.</a:t>
            </a:r>
            <a:endParaRPr>
              <a:solidFill>
                <a:srgbClr val="53555C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going on?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3555C"/>
                </a:solidFill>
              </a:rPr>
              <a:t>A function is a group of code you can reuse many times. Whenever you invoke a function by using it's name, you tell the browser to run the code inside the function.</a:t>
            </a:r>
            <a:endParaRPr sz="2400">
              <a:solidFill>
                <a:srgbClr val="53555C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3555C"/>
                </a:solidFill>
              </a:rPr>
              <a:t>You must declare a function before you can use it.</a:t>
            </a:r>
            <a:endParaRPr sz="2400">
              <a:solidFill>
                <a:srgbClr val="53555C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3.2.1</a:t>
            </a:r>
            <a:endParaRPr/>
          </a:p>
        </p:txBody>
      </p:sp>
      <p:sp>
        <p:nvSpPr>
          <p:cNvPr id="105" name="Google Shape;105;p21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Write a function that outputs a sentence. Then invoke that function later in your code.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Arguments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50">
                <a:solidFill>
                  <a:srgbClr val="53555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Functions can accept input values, called </a:t>
            </a:r>
            <a:r>
              <a:rPr b="1" lang="en" sz="2250">
                <a:solidFill>
                  <a:srgbClr val="FFFFFF"/>
                </a:solidFill>
                <a:highlight>
                  <a:srgbClr val="333333"/>
                </a:highlight>
                <a:latin typeface="Courier New"/>
                <a:ea typeface="Courier New"/>
                <a:cs typeface="Courier New"/>
                <a:sym typeface="Courier New"/>
              </a:rPr>
              <a:t>arguments</a:t>
            </a:r>
            <a:r>
              <a:rPr lang="en" sz="2250">
                <a:solidFill>
                  <a:srgbClr val="53555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13" name="Google Shape;113;p22"/>
          <p:cNvSpPr txBox="1"/>
          <p:nvPr/>
        </p:nvSpPr>
        <p:spPr>
          <a:xfrm>
            <a:off x="576625" y="1902875"/>
            <a:ext cx="7853700" cy="297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959A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 </a:t>
            </a:r>
            <a:r>
              <a:rPr b="1" lang="en">
                <a:solidFill>
                  <a:srgbClr val="4271A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callKitten</a:t>
            </a:r>
            <a:r>
              <a:rPr b="1" lang="en">
                <a:solidFill>
                  <a:srgbClr val="F5871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(kittenName)</a:t>
            </a:r>
            <a:r>
              <a:rPr b="1" lang="en">
                <a:solidFill>
                  <a:srgbClr val="8959A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br>
              <a:rPr b="1" lang="en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en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console.log(</a:t>
            </a:r>
            <a:r>
              <a:rPr b="1" lang="en">
                <a:solidFill>
                  <a:srgbClr val="718C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'Come here, '</a:t>
            </a:r>
            <a:r>
              <a:rPr b="1" lang="en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+ kittenName + </a:t>
            </a:r>
            <a:r>
              <a:rPr b="1" lang="en">
                <a:solidFill>
                  <a:srgbClr val="718C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'!'</a:t>
            </a:r>
            <a:r>
              <a:rPr b="1" lang="en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br>
              <a:rPr b="1" lang="en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en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br>
              <a:rPr b="1" lang="en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b="1" lang="en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en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callKitten(</a:t>
            </a:r>
            <a:r>
              <a:rPr b="1" lang="en">
                <a:solidFill>
                  <a:srgbClr val="718C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'Fluffy'</a:t>
            </a:r>
            <a:r>
              <a:rPr b="1" lang="en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); </a:t>
            </a:r>
            <a:r>
              <a:rPr b="1" lang="en">
                <a:solidFill>
                  <a:srgbClr val="8E908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outputs 'Come here, Fluffy!'</a:t>
            </a:r>
            <a:br>
              <a:rPr b="1" lang="en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b="1" lang="en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en">
                <a:solidFill>
                  <a:srgbClr val="8959A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 </a:t>
            </a:r>
            <a:r>
              <a:rPr b="1" lang="en">
                <a:solidFill>
                  <a:srgbClr val="4271A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addNumbers</a:t>
            </a:r>
            <a:r>
              <a:rPr b="1" lang="en">
                <a:solidFill>
                  <a:srgbClr val="F5871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(a, b)</a:t>
            </a:r>
            <a:r>
              <a:rPr b="1" lang="en">
                <a:solidFill>
                  <a:srgbClr val="8959A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br>
              <a:rPr b="1" lang="en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en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console.log(a + b);</a:t>
            </a:r>
            <a:br>
              <a:rPr b="1" lang="en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en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br>
              <a:rPr b="1" lang="en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b="1" lang="en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en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addNumbers(</a:t>
            </a:r>
            <a:r>
              <a:rPr b="1" lang="en">
                <a:solidFill>
                  <a:srgbClr val="F5871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r>
              <a:rPr b="1" lang="en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1" lang="en">
                <a:solidFill>
                  <a:srgbClr val="F5871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r>
              <a:rPr b="1" lang="en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);  </a:t>
            </a:r>
            <a:r>
              <a:rPr b="1" lang="en">
                <a:solidFill>
                  <a:srgbClr val="8E908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outputs 12</a:t>
            </a:r>
            <a:br>
              <a:rPr b="1" lang="en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en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addNumbers(</a:t>
            </a:r>
            <a:r>
              <a:rPr b="1" lang="en">
                <a:solidFill>
                  <a:srgbClr val="F5871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9</a:t>
            </a:r>
            <a:r>
              <a:rPr b="1" lang="en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1" lang="en">
                <a:solidFill>
                  <a:srgbClr val="F5871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12</a:t>
            </a:r>
            <a:r>
              <a:rPr b="1" lang="en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); </a:t>
            </a:r>
            <a:r>
              <a:rPr b="1" lang="en">
                <a:solidFill>
                  <a:srgbClr val="8E908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outputs 21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E4B80B360C5B4B9916BA06BEDE610D" ma:contentTypeVersion="6" ma:contentTypeDescription="Create a new document." ma:contentTypeScope="" ma:versionID="3077ffb9676d47a5a962457d88ed4f34">
  <xsd:schema xmlns:xsd="http://www.w3.org/2001/XMLSchema" xmlns:xs="http://www.w3.org/2001/XMLSchema" xmlns:p="http://schemas.microsoft.com/office/2006/metadata/properties" xmlns:ns2="27bb9539-dfb3-40e8-9474-a751d962fafa" targetNamespace="http://schemas.microsoft.com/office/2006/metadata/properties" ma:root="true" ma:fieldsID="a72e0e5196ffda39c2430609d75c351a" ns2:_="">
    <xsd:import namespace="27bb9539-dfb3-40e8-9474-a751d962fa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bb9539-dfb3-40e8-9474-a751d962fa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4B84086-4AB7-4D14-B7E2-9980D2305CAD}"/>
</file>

<file path=customXml/itemProps2.xml><?xml version="1.0" encoding="utf-8"?>
<ds:datastoreItem xmlns:ds="http://schemas.openxmlformats.org/officeDocument/2006/customXml" ds:itemID="{63031AA2-BE55-41A6-A7F9-807350DFA5C5}"/>
</file>

<file path=customXml/itemProps3.xml><?xml version="1.0" encoding="utf-8"?>
<ds:datastoreItem xmlns:ds="http://schemas.openxmlformats.org/officeDocument/2006/customXml" ds:itemID="{8B45294E-B6C1-4DD6-AF90-53F74C77E048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0x01010038E4B80B360C5B4B9916BA06BEDE610D</vt:lpwstr>
  </property>
</Properties>
</file>