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  <p:embeddedFont>
      <p:font typeface="Source Code Pro"/>
      <p:regular r:id="rId38"/>
      <p:bold r:id="rId39"/>
      <p:italic r:id="rId40"/>
      <p:boldItalic r:id="rId41"/>
    </p:embeddedFont>
    <p:embeddedFont>
      <p:font typeface="Alfa Slab One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font" Target="fonts/SourceCodePro-bold.fntdata"/><Relationship Id="rId18" Type="http://schemas.openxmlformats.org/officeDocument/2006/relationships/slide" Target="slides/slide13.xml"/><Relationship Id="rId42" Type="http://schemas.openxmlformats.org/officeDocument/2006/relationships/font" Target="fonts/AlfaSlabOne-regular.fntdata"/><Relationship Id="rId21" Type="http://schemas.openxmlformats.org/officeDocument/2006/relationships/slide" Target="slides/slide16.xml"/><Relationship Id="rId34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SourceCodePro-italic.fntdata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font" Target="fonts/ProximaNova-boldItalic.fntdata"/><Relationship Id="rId45" Type="http://schemas.openxmlformats.org/officeDocument/2006/relationships/customXml" Target="../customXml/item3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font" Target="fonts/ProximaNova-italic.fntdata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4" Type="http://schemas.openxmlformats.org/officeDocument/2006/relationships/customXml" Target="../customXml/item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ProximaNova-bold.fntdata"/><Relationship Id="rId14" Type="http://schemas.openxmlformats.org/officeDocument/2006/relationships/slide" Target="slides/slide9.xml"/><Relationship Id="rId43" Type="http://schemas.openxmlformats.org/officeDocument/2006/relationships/customXml" Target="../customXml/item1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font" Target="fonts/SourceCodePro-regular.fntdata"/><Relationship Id="rId20" Type="http://schemas.openxmlformats.org/officeDocument/2006/relationships/slide" Target="slides/slide15.xml"/><Relationship Id="rId41" Type="http://schemas.openxmlformats.org/officeDocument/2006/relationships/font" Target="fonts/SourceCode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b54e05a6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b54e05a6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b54e05a6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b54e05a6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b54e05a6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b54e05a6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54e05a6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54e05a6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b54e05a6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b54e05a6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b54e05a6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b54e05a6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b54e05a6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b54e05a6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b54e05a6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b54e05a6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b54e05a6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b54e05a6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54e05a6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54e05a6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54e05a6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54e05a6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b54e05a6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b54e05a6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b54e05a6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b54e05a6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b54e05a6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b54e05a6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54e05a6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54e05a6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b54e05a6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b54e05a6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54e05a6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54e05a6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b54e05a6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b54e05a6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54e05a61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54e05a61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b54e05a6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b54e05a6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b54e05a6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b54e05a6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b54e05a6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b54e05a6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b54e05a6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b54e05a6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b54e05a6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b54e05a6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b54e05a6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b54e05a6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b54e05a6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b54e05a6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for ( let number1 = 1; number1 &lt;= 12; number1++) {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document.write('&lt;div&gt;'); // open div tag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  document.write(`&lt;header&gt;${number1} times table &lt;/header&gt;`) ;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for (let number2 = 1; number2 &lt;= 12; number2++) {   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    document.write(`${number1} * ${number2} = ${number1 * number2} &lt;/br&gt; `);    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	document.write('&lt;/div&gt;'); // close div tag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b54e05a6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b54e05a6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224625"/>
            <a:ext cx="86394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4600" y="1925650"/>
            <a:ext cx="8639400" cy="2419800"/>
          </a:xfrm>
          <a:prstGeom prst="rect">
            <a:avLst/>
          </a:prstGeom>
          <a:solidFill>
            <a:srgbClr val="33333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  <a:defRPr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○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■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○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■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○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Source Code Pro"/>
              <a:buChar char="■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311775" y="4548075"/>
            <a:ext cx="8639400" cy="44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311700" y="2086075"/>
            <a:ext cx="8627100" cy="2419800"/>
          </a:xfrm>
          <a:prstGeom prst="rect">
            <a:avLst/>
          </a:prstGeom>
          <a:solidFill>
            <a:srgbClr val="33333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  <a:defRPr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○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■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○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■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●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Char char="○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Source Code Pro"/>
              <a:buChar char="■"/>
              <a:def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JavaScript/Reference/Global_Objects/Array/length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JavaScript/Reference/Operators/Property_Accessors#Dot_notation" TargetMode="External"/><Relationship Id="rId4" Type="http://schemas.openxmlformats.org/officeDocument/2006/relationships/hyperlink" Target="https://developer.mozilla.org/en-US/docs/Web/JavaScript/Reference/Operators/Property_Accessors#Bracket_not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JavaScript/Reference/Statements/fo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JavaScript/Reference/Statements/brea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JavaScript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3.4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Loops, Arrays, and Objects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224625"/>
            <a:ext cx="86394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Arrays</a:t>
            </a:r>
            <a:r>
              <a:rPr b="1" lang="en">
                <a:solidFill>
                  <a:srgbClr val="53555C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are ordered lists of values.</a:t>
            </a:r>
            <a:endParaRPr/>
          </a:p>
        </p:txBody>
      </p:sp>
      <p:sp>
        <p:nvSpPr>
          <p:cNvPr id="124" name="Google Shape;124;p24"/>
          <p:cNvSpPr txBox="1"/>
          <p:nvPr>
            <p:ph idx="2" type="body"/>
          </p:nvPr>
        </p:nvSpPr>
        <p:spPr>
          <a:xfrm>
            <a:off x="324600" y="1925650"/>
            <a:ext cx="8639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highlight>
                  <a:srgbClr val="333333"/>
                </a:highlight>
              </a:rPr>
              <a:t> arrayName = [value0, value1];</a:t>
            </a:r>
            <a:endParaRPr/>
          </a:p>
        </p:txBody>
      </p:sp>
      <p:sp>
        <p:nvSpPr>
          <p:cNvPr id="125" name="Google Shape;125;p24"/>
          <p:cNvSpPr txBox="1"/>
          <p:nvPr>
            <p:ph idx="3" type="body"/>
          </p:nvPr>
        </p:nvSpPr>
        <p:spPr>
          <a:xfrm>
            <a:off x="311700" y="2487775"/>
            <a:ext cx="8639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can put all sorts of different types of data into an array np</a:t>
            </a:r>
            <a:endParaRPr/>
          </a:p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311700" y="3049900"/>
            <a:ext cx="86394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8959A8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 rainbowColors = [</a:t>
            </a:r>
            <a:r>
              <a:rPr b="1" lang="en">
                <a:solidFill>
                  <a:srgbClr val="718C00"/>
                </a:solidFill>
                <a:latin typeface="Proxima Nova"/>
                <a:ea typeface="Proxima Nova"/>
                <a:cs typeface="Proxima Nova"/>
                <a:sym typeface="Proxima Nova"/>
              </a:rPr>
              <a:t>'Red'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>
                <a:solidFill>
                  <a:srgbClr val="718C00"/>
                </a:solidFill>
                <a:latin typeface="Proxima Nova"/>
                <a:ea typeface="Proxima Nova"/>
                <a:cs typeface="Proxima Nova"/>
                <a:sym typeface="Proxima Nova"/>
              </a:rPr>
              <a:t>'Orange'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>
                <a:solidFill>
                  <a:srgbClr val="718C00"/>
                </a:solidFill>
                <a:latin typeface="Proxima Nova"/>
                <a:ea typeface="Proxima Nova"/>
                <a:cs typeface="Proxima Nova"/>
                <a:sym typeface="Proxima Nova"/>
              </a:rPr>
              <a:t>'Yellow'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>
                <a:solidFill>
                  <a:srgbClr val="718C00"/>
                </a:solidFill>
                <a:latin typeface="Proxima Nova"/>
                <a:ea typeface="Proxima Nova"/>
                <a:cs typeface="Proxima Nova"/>
                <a:sym typeface="Proxima Nova"/>
              </a:rPr>
              <a:t>'Green'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b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b="1" lang="en">
                <a:solidFill>
                  <a:srgbClr val="718C00"/>
                </a:solidFill>
                <a:latin typeface="Proxima Nova"/>
                <a:ea typeface="Proxima Nova"/>
                <a:cs typeface="Proxima Nova"/>
                <a:sym typeface="Proxima Nova"/>
              </a:rPr>
              <a:t>'Blue'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>
                <a:solidFill>
                  <a:srgbClr val="718C00"/>
                </a:solidFill>
                <a:latin typeface="Proxima Nova"/>
                <a:ea typeface="Proxima Nova"/>
                <a:cs typeface="Proxima Nova"/>
                <a:sym typeface="Proxima Nova"/>
              </a:rPr>
              <a:t>'Indigo'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>
                <a:solidFill>
                  <a:srgbClr val="718C00"/>
                </a:solidFill>
                <a:latin typeface="Proxima Nova"/>
                <a:ea typeface="Proxima Nova"/>
                <a:cs typeface="Proxima Nova"/>
                <a:sym typeface="Proxima Nova"/>
              </a:rPr>
              <a:t>'Violet'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];</a:t>
            </a:r>
            <a:b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>
                <a:solidFill>
                  <a:srgbClr val="8959A8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 lotteryNumbers = [</a:t>
            </a:r>
            <a:r>
              <a:rPr b="1" lang="en">
                <a:solidFill>
                  <a:srgbClr val="F5871F"/>
                </a:solidFill>
                <a:latin typeface="Proxima Nova"/>
                <a:ea typeface="Proxima Nova"/>
                <a:cs typeface="Proxima Nova"/>
                <a:sym typeface="Proxima Nova"/>
              </a:rPr>
              <a:t>33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>
                <a:solidFill>
                  <a:srgbClr val="F5871F"/>
                </a:solidFill>
                <a:latin typeface="Proxima Nova"/>
                <a:ea typeface="Proxima Nova"/>
                <a:cs typeface="Proxima Nova"/>
                <a:sym typeface="Proxima Nova"/>
              </a:rPr>
              <a:t>72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>
                <a:solidFill>
                  <a:srgbClr val="F5871F"/>
                </a:solidFill>
                <a:latin typeface="Proxima Nova"/>
                <a:ea typeface="Proxima Nova"/>
                <a:cs typeface="Proxima Nova"/>
                <a:sym typeface="Proxima Nova"/>
              </a:rPr>
              <a:t>64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>
                <a:solidFill>
                  <a:srgbClr val="F5871F"/>
                </a:solidFill>
                <a:latin typeface="Proxima Nova"/>
                <a:ea typeface="Proxima Nova"/>
                <a:cs typeface="Proxima Nova"/>
                <a:sym typeface="Proxima Nova"/>
              </a:rPr>
              <a:t>18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>
                <a:solidFill>
                  <a:srgbClr val="F5871F"/>
                </a:solidFill>
                <a:latin typeface="Proxima Nova"/>
                <a:ea typeface="Proxima Nova"/>
                <a:cs typeface="Proxima Nova"/>
                <a:sym typeface="Proxima Nova"/>
              </a:rPr>
              <a:t>17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>
                <a:solidFill>
                  <a:srgbClr val="F5871F"/>
                </a:solidFill>
                <a:latin typeface="Proxima Nova"/>
                <a:ea typeface="Proxima Nova"/>
                <a:cs typeface="Proxima Nova"/>
                <a:sym typeface="Proxima Nova"/>
              </a:rPr>
              <a:t>85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];</a:t>
            </a:r>
            <a:b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>
                <a:solidFill>
                  <a:srgbClr val="8959A8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 myFavoriteThings = [</a:t>
            </a:r>
            <a:r>
              <a:rPr b="1" lang="en">
                <a:solidFill>
                  <a:srgbClr val="718C00"/>
                </a:solidFill>
                <a:latin typeface="Proxima Nova"/>
                <a:ea typeface="Proxima Nova"/>
                <a:cs typeface="Proxima Nova"/>
                <a:sym typeface="Proxima Nova"/>
              </a:rPr>
              <a:t>'Broccoli'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>
                <a:solidFill>
                  <a:srgbClr val="F5871F"/>
                </a:solidFill>
                <a:latin typeface="Proxima Nova"/>
                <a:ea typeface="Proxima Nova"/>
                <a:cs typeface="Proxima Nova"/>
                <a:sym typeface="Proxima Nova"/>
              </a:rPr>
              <a:t>1024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>
                <a:solidFill>
                  <a:srgbClr val="718C00"/>
                </a:solidFill>
                <a:latin typeface="Proxima Nova"/>
                <a:ea typeface="Proxima Nova"/>
                <a:cs typeface="Proxima Nova"/>
                <a:sym typeface="Proxima Nova"/>
              </a:rPr>
              <a:t>'Sherlock'</a:t>
            </a:r>
            <a:r>
              <a:rPr b="1" lang="en">
                <a:highlight>
                  <a:srgbClr val="333333"/>
                </a:highlight>
                <a:latin typeface="Proxima Nova"/>
                <a:ea typeface="Proxima Nova"/>
                <a:cs typeface="Proxima Nova"/>
                <a:sym typeface="Proxima Nova"/>
              </a:rPr>
              <a:t>];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Length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The </a:t>
            </a:r>
            <a:r>
              <a:rPr b="1" lang="en" u="sng">
                <a:solidFill>
                  <a:srgbClr val="F05B62"/>
                </a:solidFill>
                <a:highlight>
                  <a:srgbClr val="333333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length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property tells us how many things are in an array</a:t>
            </a:r>
            <a:endParaRPr/>
          </a:p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311700" y="2086075"/>
            <a:ext cx="86271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8959A8"/>
                </a:solidFill>
              </a:rPr>
              <a:t>var</a:t>
            </a:r>
            <a:r>
              <a:rPr b="1" lang="en">
                <a:highlight>
                  <a:srgbClr val="333333"/>
                </a:highlight>
              </a:rPr>
              <a:t> rainbowColors = [</a:t>
            </a:r>
            <a:r>
              <a:rPr b="1" lang="en">
                <a:solidFill>
                  <a:srgbClr val="718C00"/>
                </a:solidFill>
              </a:rPr>
              <a:t>'Red'</a:t>
            </a:r>
            <a:r>
              <a:rPr b="1" lang="en">
                <a:highlight>
                  <a:srgbClr val="333333"/>
                </a:highlight>
              </a:rPr>
              <a:t>, </a:t>
            </a:r>
            <a:r>
              <a:rPr b="1" lang="en">
                <a:solidFill>
                  <a:srgbClr val="718C00"/>
                </a:solidFill>
              </a:rPr>
              <a:t>'Orange'</a:t>
            </a:r>
            <a:r>
              <a:rPr b="1" lang="en">
                <a:highlight>
                  <a:srgbClr val="333333"/>
                </a:highlight>
              </a:rPr>
              <a:t>, </a:t>
            </a:r>
            <a:r>
              <a:rPr b="1" lang="en">
                <a:solidFill>
                  <a:srgbClr val="718C00"/>
                </a:solidFill>
              </a:rPr>
              <a:t>'Yellow'</a:t>
            </a:r>
            <a:r>
              <a:rPr b="1" lang="en">
                <a:highlight>
                  <a:srgbClr val="333333"/>
                </a:highlight>
              </a:rPr>
              <a:t>, </a:t>
            </a:r>
            <a:r>
              <a:rPr b="1" lang="en">
                <a:solidFill>
                  <a:srgbClr val="718C00"/>
                </a:solidFill>
              </a:rPr>
              <a:t>'Green'</a:t>
            </a:r>
            <a:r>
              <a:rPr b="1" lang="en">
                <a:highlight>
                  <a:srgbClr val="333333"/>
                </a:highlight>
              </a:rPr>
              <a:t>,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solidFill>
                  <a:srgbClr val="718C00"/>
                </a:solidFill>
              </a:rPr>
              <a:t>'Blue'</a:t>
            </a:r>
            <a:r>
              <a:rPr b="1" lang="en">
                <a:highlight>
                  <a:srgbClr val="333333"/>
                </a:highlight>
              </a:rPr>
              <a:t>, </a:t>
            </a:r>
            <a:r>
              <a:rPr b="1" lang="en">
                <a:solidFill>
                  <a:srgbClr val="718C00"/>
                </a:solidFill>
              </a:rPr>
              <a:t>'Indigo'</a:t>
            </a:r>
            <a:r>
              <a:rPr b="1" lang="en">
                <a:highlight>
                  <a:srgbClr val="333333"/>
                </a:highlight>
              </a:rPr>
              <a:t>, </a:t>
            </a:r>
            <a:r>
              <a:rPr b="1" lang="en">
                <a:solidFill>
                  <a:srgbClr val="718C00"/>
                </a:solidFill>
              </a:rPr>
              <a:t>'Violet'</a:t>
            </a:r>
            <a:r>
              <a:rPr b="1" lang="en">
                <a:highlight>
                  <a:srgbClr val="333333"/>
                </a:highlight>
              </a:rPr>
              <a:t>];</a:t>
            </a:r>
            <a:br>
              <a:rPr b="1" lang="en">
                <a:highlight>
                  <a:srgbClr val="333333"/>
                </a:highlight>
              </a:rPr>
            </a:b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console.log(rainbowColors.length);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Arrays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224625"/>
            <a:ext cx="8639400" cy="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5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can access items with </a:t>
            </a:r>
            <a:r>
              <a:rPr b="1" lang="en" sz="225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bracket notation</a:t>
            </a:r>
            <a:r>
              <a:rPr lang="en" sz="225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by using the position of the item we want.</a:t>
            </a:r>
            <a:endParaRPr/>
          </a:p>
        </p:txBody>
      </p:sp>
      <p:sp>
        <p:nvSpPr>
          <p:cNvPr id="140" name="Google Shape;140;p26"/>
          <p:cNvSpPr txBox="1"/>
          <p:nvPr>
            <p:ph idx="2" type="body"/>
          </p:nvPr>
        </p:nvSpPr>
        <p:spPr>
          <a:xfrm>
            <a:off x="324600" y="2367175"/>
            <a:ext cx="8639400" cy="19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highlight>
                  <a:srgbClr val="333333"/>
                </a:highlight>
              </a:rPr>
              <a:t> rainbowColors = [</a:t>
            </a:r>
            <a:r>
              <a:rPr lang="en">
                <a:solidFill>
                  <a:srgbClr val="718C00"/>
                </a:solidFill>
              </a:rPr>
              <a:t>'Red'</a:t>
            </a:r>
            <a:r>
              <a:rPr lang="en">
                <a:highlight>
                  <a:srgbClr val="333333"/>
                </a:highlight>
              </a:rPr>
              <a:t>, </a:t>
            </a:r>
            <a:r>
              <a:rPr lang="en">
                <a:solidFill>
                  <a:srgbClr val="718C00"/>
                </a:solidFill>
              </a:rPr>
              <a:t>'Orange'</a:t>
            </a:r>
            <a:r>
              <a:rPr lang="en">
                <a:highlight>
                  <a:srgbClr val="333333"/>
                </a:highlight>
              </a:rPr>
              <a:t>, </a:t>
            </a:r>
            <a:r>
              <a:rPr lang="en">
                <a:solidFill>
                  <a:srgbClr val="718C00"/>
                </a:solidFill>
              </a:rPr>
              <a:t>'Yellow'</a:t>
            </a:r>
            <a:r>
              <a:rPr lang="en">
                <a:highlight>
                  <a:srgbClr val="333333"/>
                </a:highlight>
              </a:rPr>
              <a:t>, </a:t>
            </a:r>
            <a:r>
              <a:rPr lang="en">
                <a:solidFill>
                  <a:srgbClr val="718C00"/>
                </a:solidFill>
              </a:rPr>
              <a:t>'Green'</a:t>
            </a:r>
            <a:r>
              <a:rPr lang="en">
                <a:highlight>
                  <a:srgbClr val="333333"/>
                </a:highlight>
              </a:rPr>
              <a:t>,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solidFill>
                  <a:srgbClr val="718C00"/>
                </a:solidFill>
              </a:rPr>
              <a:t>'Blue'</a:t>
            </a:r>
            <a:r>
              <a:rPr lang="en">
                <a:highlight>
                  <a:srgbClr val="333333"/>
                </a:highlight>
              </a:rPr>
              <a:t>, </a:t>
            </a:r>
            <a:r>
              <a:rPr lang="en">
                <a:solidFill>
                  <a:srgbClr val="718C00"/>
                </a:solidFill>
              </a:rPr>
              <a:t>'Indigo'</a:t>
            </a:r>
            <a:r>
              <a:rPr lang="en">
                <a:highlight>
                  <a:srgbClr val="333333"/>
                </a:highlight>
              </a:rPr>
              <a:t>, </a:t>
            </a:r>
            <a:r>
              <a:rPr lang="en">
                <a:solidFill>
                  <a:srgbClr val="718C00"/>
                </a:solidFill>
              </a:rPr>
              <a:t>'Violet'</a:t>
            </a:r>
            <a:r>
              <a:rPr lang="en">
                <a:highlight>
                  <a:srgbClr val="333333"/>
                </a:highlight>
              </a:rPr>
              <a:t>];</a:t>
            </a:r>
            <a:br>
              <a:rPr lang="en">
                <a:highlight>
                  <a:srgbClr val="333333"/>
                </a:highlight>
              </a:rPr>
            </a:br>
            <a:br>
              <a:rPr lang="en">
                <a:highlight>
                  <a:srgbClr val="333333"/>
                </a:highlight>
              </a:rPr>
            </a:b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highlight>
                  <a:srgbClr val="333333"/>
                </a:highlight>
              </a:rPr>
              <a:t> firstColor = rainbowColors[</a:t>
            </a:r>
            <a:r>
              <a:rPr lang="en">
                <a:solidFill>
                  <a:srgbClr val="F5871F"/>
                </a:solidFill>
              </a:rPr>
              <a:t>0</a:t>
            </a:r>
            <a:r>
              <a:rPr lang="en">
                <a:highlight>
                  <a:srgbClr val="333333"/>
                </a:highlight>
              </a:rPr>
              <a:t>];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highlight>
                  <a:srgbClr val="333333"/>
                </a:highlight>
              </a:rPr>
              <a:t> lastColor  = rainbowColors[</a:t>
            </a:r>
            <a:r>
              <a:rPr lang="en">
                <a:solidFill>
                  <a:srgbClr val="F5871F"/>
                </a:solidFill>
              </a:rPr>
              <a:t>6</a:t>
            </a:r>
            <a:r>
              <a:rPr lang="en">
                <a:highlight>
                  <a:srgbClr val="333333"/>
                </a:highlight>
              </a:rPr>
              <a:t>];</a:t>
            </a:r>
            <a:endParaRPr/>
          </a:p>
        </p:txBody>
      </p:sp>
      <p:sp>
        <p:nvSpPr>
          <p:cNvPr id="141" name="Google Shape;141;p26"/>
          <p:cNvSpPr txBox="1"/>
          <p:nvPr>
            <p:ph idx="3" type="body"/>
          </p:nvPr>
        </p:nvSpPr>
        <p:spPr>
          <a:xfrm>
            <a:off x="311775" y="4548075"/>
            <a:ext cx="8639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JS arrays are </a:t>
            </a:r>
            <a:r>
              <a:rPr b="1" lang="en">
                <a:solidFill>
                  <a:srgbClr val="53555C"/>
                </a:solidFill>
                <a:highlight>
                  <a:srgbClr val="FFFFFF"/>
                </a:highlight>
              </a:rPr>
              <a:t>zero-indexed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, so counting starts at 0.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Arrays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use bracket notation to change an item inside an array</a:t>
            </a:r>
            <a:endParaRPr/>
          </a:p>
        </p:txBody>
      </p:sp>
      <p:sp>
        <p:nvSpPr>
          <p:cNvPr id="148" name="Google Shape;148;p27"/>
          <p:cNvSpPr txBox="1"/>
          <p:nvPr>
            <p:ph idx="2" type="body"/>
          </p:nvPr>
        </p:nvSpPr>
        <p:spPr>
          <a:xfrm>
            <a:off x="311700" y="2086075"/>
            <a:ext cx="86271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50">
                <a:solidFill>
                  <a:srgbClr val="8959A8"/>
                </a:solidFill>
              </a:rPr>
              <a:t>var</a:t>
            </a:r>
            <a:r>
              <a:rPr lang="en" sz="1250">
                <a:highlight>
                  <a:srgbClr val="333333"/>
                </a:highlight>
              </a:rPr>
              <a:t> myFavoriteThings = [</a:t>
            </a:r>
            <a:r>
              <a:rPr lang="en" sz="1250">
                <a:solidFill>
                  <a:srgbClr val="718C00"/>
                </a:solidFill>
              </a:rPr>
              <a:t>'Broccoli'</a:t>
            </a:r>
            <a:r>
              <a:rPr lang="en" sz="1250">
                <a:highlight>
                  <a:srgbClr val="333333"/>
                </a:highlight>
              </a:rPr>
              <a:t>, </a:t>
            </a:r>
            <a:r>
              <a:rPr lang="en" sz="1250">
                <a:solidFill>
                  <a:srgbClr val="F5871F"/>
                </a:solidFill>
              </a:rPr>
              <a:t>1024</a:t>
            </a:r>
            <a:r>
              <a:rPr lang="en" sz="1250">
                <a:highlight>
                  <a:srgbClr val="333333"/>
                </a:highlight>
              </a:rPr>
              <a:t>, </a:t>
            </a:r>
            <a:r>
              <a:rPr lang="en" sz="1250">
                <a:solidFill>
                  <a:srgbClr val="718C00"/>
                </a:solidFill>
              </a:rPr>
              <a:t>'Sherlock'</a:t>
            </a:r>
            <a:r>
              <a:rPr lang="en" sz="1250">
                <a:highlight>
                  <a:srgbClr val="333333"/>
                </a:highlight>
              </a:rPr>
              <a:t>];</a:t>
            </a:r>
            <a:br>
              <a:rPr lang="en" sz="1250">
                <a:highlight>
                  <a:srgbClr val="333333"/>
                </a:highlight>
              </a:rPr>
            </a:br>
            <a:br>
              <a:rPr lang="en" sz="1250">
                <a:highlight>
                  <a:srgbClr val="333333"/>
                </a:highlight>
              </a:rPr>
            </a:br>
            <a:r>
              <a:rPr lang="en" sz="1250">
                <a:highlight>
                  <a:srgbClr val="333333"/>
                </a:highlight>
              </a:rPr>
              <a:t>myFavoriteThings[</a:t>
            </a:r>
            <a:r>
              <a:rPr lang="en" sz="1250">
                <a:solidFill>
                  <a:srgbClr val="F5871F"/>
                </a:solidFill>
              </a:rPr>
              <a:t>0</a:t>
            </a:r>
            <a:r>
              <a:rPr lang="en" sz="1250">
                <a:highlight>
                  <a:srgbClr val="333333"/>
                </a:highlight>
              </a:rPr>
              <a:t>] = </a:t>
            </a:r>
            <a:r>
              <a:rPr lang="en" sz="1250">
                <a:solidFill>
                  <a:srgbClr val="718C00"/>
                </a:solidFill>
              </a:rPr>
              <a:t>'Asparagus'</a:t>
            </a:r>
            <a:r>
              <a:rPr lang="en" sz="1250">
                <a:highlight>
                  <a:srgbClr val="333333"/>
                </a:highlight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</a:t>
            </a:r>
            <a:r>
              <a:rPr lang="en"/>
              <a:t> Arrays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Arrays don’t have a set length - we can use 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push</a:t>
            </a:r>
            <a:r>
              <a:rPr lang="en"/>
              <a:t> to add something to an array</a:t>
            </a:r>
            <a:endParaRPr/>
          </a:p>
        </p:txBody>
      </p:sp>
      <p:sp>
        <p:nvSpPr>
          <p:cNvPr id="155" name="Google Shape;155;p28"/>
          <p:cNvSpPr txBox="1"/>
          <p:nvPr>
            <p:ph idx="2" type="body"/>
          </p:nvPr>
        </p:nvSpPr>
        <p:spPr>
          <a:xfrm>
            <a:off x="311700" y="2086075"/>
            <a:ext cx="86271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8959A8"/>
                </a:solidFill>
              </a:rPr>
              <a:t>var</a:t>
            </a:r>
            <a:r>
              <a:rPr b="1" lang="en">
                <a:highlight>
                  <a:srgbClr val="333333"/>
                </a:highlight>
              </a:rPr>
              <a:t> myFavoriteThings = [</a:t>
            </a:r>
            <a:r>
              <a:rPr b="1" lang="en">
                <a:solidFill>
                  <a:srgbClr val="718C00"/>
                </a:solidFill>
              </a:rPr>
              <a:t>'Broccoli'</a:t>
            </a:r>
            <a:r>
              <a:rPr b="1" lang="en">
                <a:highlight>
                  <a:srgbClr val="333333"/>
                </a:highlight>
              </a:rPr>
              <a:t>, </a:t>
            </a:r>
            <a:r>
              <a:rPr b="1" lang="en">
                <a:solidFill>
                  <a:srgbClr val="F5871F"/>
                </a:solidFill>
              </a:rPr>
              <a:t>1024</a:t>
            </a:r>
            <a:r>
              <a:rPr b="1" lang="en">
                <a:highlight>
                  <a:srgbClr val="333333"/>
                </a:highlight>
              </a:rPr>
              <a:t>, </a:t>
            </a:r>
            <a:r>
              <a:rPr b="1" lang="en">
                <a:solidFill>
                  <a:srgbClr val="718C00"/>
                </a:solidFill>
              </a:rPr>
              <a:t>'Sherlock'</a:t>
            </a:r>
            <a:r>
              <a:rPr b="1" lang="en">
                <a:highlight>
                  <a:srgbClr val="333333"/>
                </a:highlight>
              </a:rPr>
              <a:t>];</a:t>
            </a:r>
            <a:br>
              <a:rPr b="1" lang="en">
                <a:highlight>
                  <a:srgbClr val="333333"/>
                </a:highlight>
              </a:rPr>
            </a:b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myFavoriteThings.push(</a:t>
            </a:r>
            <a:r>
              <a:rPr b="1" lang="en">
                <a:solidFill>
                  <a:srgbClr val="718C00"/>
                </a:solidFill>
              </a:rPr>
              <a:t>'Dancing'</a:t>
            </a:r>
            <a:r>
              <a:rPr b="1" lang="en">
                <a:highlight>
                  <a:srgbClr val="333333"/>
                </a:highlight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3.4.2</a:t>
            </a:r>
            <a:endParaRPr/>
          </a:p>
        </p:txBody>
      </p:sp>
      <p:sp>
        <p:nvSpPr>
          <p:cNvPr id="161" name="Google Shape;161;p2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array of your favourite foods</a:t>
            </a:r>
            <a:endParaRPr/>
          </a:p>
        </p:txBody>
      </p:sp>
      <p:sp>
        <p:nvSpPr>
          <p:cNvPr id="162" name="Google Shape;162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 a for loop to print a list of all your favourite foods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490250" y="526350"/>
            <a:ext cx="7780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+ Loops = BFFs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Itterating Through Arrays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use a for loop to work through every item in an array</a:t>
            </a:r>
            <a:endParaRPr/>
          </a:p>
        </p:txBody>
      </p:sp>
      <p:sp>
        <p:nvSpPr>
          <p:cNvPr id="174" name="Google Shape;174;p31"/>
          <p:cNvSpPr txBox="1"/>
          <p:nvPr>
            <p:ph idx="2" type="body"/>
          </p:nvPr>
        </p:nvSpPr>
        <p:spPr>
          <a:xfrm>
            <a:off x="311700" y="2086075"/>
            <a:ext cx="86271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8959A8"/>
                </a:solidFill>
              </a:rPr>
              <a:t>var</a:t>
            </a:r>
            <a:r>
              <a:rPr b="1" lang="en">
                <a:highlight>
                  <a:srgbClr val="333333"/>
                </a:highlight>
              </a:rPr>
              <a:t> rainbowColors = [</a:t>
            </a:r>
            <a:r>
              <a:rPr b="1" lang="en">
                <a:solidFill>
                  <a:srgbClr val="718C00"/>
                </a:solidFill>
              </a:rPr>
              <a:t>'Red'</a:t>
            </a:r>
            <a:r>
              <a:rPr b="1" lang="en">
                <a:highlight>
                  <a:srgbClr val="333333"/>
                </a:highlight>
              </a:rPr>
              <a:t>, </a:t>
            </a:r>
            <a:r>
              <a:rPr b="1" lang="en">
                <a:solidFill>
                  <a:srgbClr val="718C00"/>
                </a:solidFill>
              </a:rPr>
              <a:t>'Orange'</a:t>
            </a:r>
            <a:r>
              <a:rPr b="1" lang="en">
                <a:highlight>
                  <a:srgbClr val="333333"/>
                </a:highlight>
              </a:rPr>
              <a:t>, </a:t>
            </a:r>
            <a:r>
              <a:rPr b="1" lang="en">
                <a:solidFill>
                  <a:srgbClr val="718C00"/>
                </a:solidFill>
              </a:rPr>
              <a:t>'Yellow'</a:t>
            </a:r>
            <a:r>
              <a:rPr b="1" lang="en">
                <a:highlight>
                  <a:srgbClr val="333333"/>
                </a:highlight>
              </a:rPr>
              <a:t>, </a:t>
            </a:r>
            <a:r>
              <a:rPr b="1" lang="en">
                <a:solidFill>
                  <a:srgbClr val="718C00"/>
                </a:solidFill>
              </a:rPr>
              <a:t>'Green'</a:t>
            </a:r>
            <a:r>
              <a:rPr b="1" lang="en">
                <a:highlight>
                  <a:srgbClr val="333333"/>
                </a:highlight>
              </a:rPr>
              <a:t>,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</a:t>
            </a:r>
            <a:r>
              <a:rPr b="1" lang="en">
                <a:solidFill>
                  <a:srgbClr val="718C00"/>
                </a:solidFill>
              </a:rPr>
              <a:t>'Blue'</a:t>
            </a:r>
            <a:r>
              <a:rPr b="1" lang="en">
                <a:highlight>
                  <a:srgbClr val="333333"/>
                </a:highlight>
              </a:rPr>
              <a:t>, </a:t>
            </a:r>
            <a:r>
              <a:rPr b="1" lang="en">
                <a:solidFill>
                  <a:srgbClr val="718C00"/>
                </a:solidFill>
              </a:rPr>
              <a:t>'Indigo'</a:t>
            </a:r>
            <a:r>
              <a:rPr b="1" lang="en">
                <a:highlight>
                  <a:srgbClr val="333333"/>
                </a:highlight>
              </a:rPr>
              <a:t>, </a:t>
            </a:r>
            <a:r>
              <a:rPr b="1" lang="en">
                <a:solidFill>
                  <a:srgbClr val="718C00"/>
                </a:solidFill>
              </a:rPr>
              <a:t>'Violet'</a:t>
            </a:r>
            <a:r>
              <a:rPr b="1" lang="en">
                <a:highlight>
                  <a:srgbClr val="333333"/>
                </a:highlight>
              </a:rPr>
              <a:t>];</a:t>
            </a:r>
            <a:br>
              <a:rPr b="1" lang="en">
                <a:highlight>
                  <a:srgbClr val="333333"/>
                </a:highlight>
              </a:rPr>
            </a:b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solidFill>
                  <a:srgbClr val="8959A8"/>
                </a:solidFill>
              </a:rPr>
              <a:t>for</a:t>
            </a:r>
            <a:r>
              <a:rPr b="1" lang="en">
                <a:highlight>
                  <a:srgbClr val="333333"/>
                </a:highlight>
              </a:rPr>
              <a:t> (</a:t>
            </a:r>
            <a:r>
              <a:rPr b="1" lang="en">
                <a:solidFill>
                  <a:srgbClr val="8959A8"/>
                </a:solidFill>
              </a:rPr>
              <a:t>var</a:t>
            </a:r>
            <a:r>
              <a:rPr b="1" lang="en">
                <a:highlight>
                  <a:srgbClr val="333333"/>
                </a:highlight>
              </a:rPr>
              <a:t> i = </a:t>
            </a:r>
            <a:r>
              <a:rPr b="1" lang="en">
                <a:solidFill>
                  <a:srgbClr val="F5871F"/>
                </a:solidFill>
              </a:rPr>
              <a:t>0</a:t>
            </a:r>
            <a:r>
              <a:rPr b="1" lang="en">
                <a:highlight>
                  <a:srgbClr val="333333"/>
                </a:highlight>
              </a:rPr>
              <a:t>; i &lt; rainbowColors.length; i++) {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console.log(rainbowColors[i]);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3.4.3</a:t>
            </a:r>
            <a:endParaRPr/>
          </a:p>
        </p:txBody>
      </p:sp>
      <p:sp>
        <p:nvSpPr>
          <p:cNvPr id="180" name="Google Shape;180;p32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 an array of your favourite foods.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Print some of them to the screen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Objects let us store a collection of properties</a:t>
            </a:r>
            <a:endParaRPr/>
          </a:p>
        </p:txBody>
      </p:sp>
      <p:sp>
        <p:nvSpPr>
          <p:cNvPr id="193" name="Google Shape;193;p34"/>
          <p:cNvSpPr txBox="1"/>
          <p:nvPr>
            <p:ph idx="2" type="body"/>
          </p:nvPr>
        </p:nvSpPr>
        <p:spPr>
          <a:xfrm>
            <a:off x="258450" y="1735400"/>
            <a:ext cx="8627100" cy="1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8959A8"/>
                </a:solidFill>
              </a:rPr>
              <a:t>var</a:t>
            </a:r>
            <a:r>
              <a:rPr b="1" lang="en" sz="1250">
                <a:highlight>
                  <a:srgbClr val="333333"/>
                </a:highlight>
              </a:rPr>
              <a:t> objectName = {</a:t>
            </a:r>
            <a:br>
              <a:rPr b="1" lang="en" sz="1250">
                <a:highlight>
                  <a:srgbClr val="333333"/>
                </a:highlight>
              </a:rPr>
            </a:br>
            <a:r>
              <a:rPr b="1" lang="en" sz="1250">
                <a:highlight>
                  <a:srgbClr val="333333"/>
                </a:highlight>
              </a:rPr>
              <a:t>  propertyName: propertyValue,</a:t>
            </a:r>
            <a:br>
              <a:rPr b="1" lang="en" sz="1250">
                <a:highlight>
                  <a:srgbClr val="333333"/>
                </a:highlight>
              </a:rPr>
            </a:br>
            <a:r>
              <a:rPr b="1" lang="en" sz="1250">
                <a:highlight>
                  <a:srgbClr val="333333"/>
                </a:highlight>
              </a:rPr>
              <a:t>  propertyName: propertyValue</a:t>
            </a:r>
            <a:br>
              <a:rPr b="1" lang="en" sz="1250">
                <a:highlight>
                  <a:srgbClr val="333333"/>
                </a:highlight>
              </a:rPr>
            </a:br>
            <a:r>
              <a:rPr b="1" lang="en" sz="1250">
                <a:highlight>
                  <a:srgbClr val="333333"/>
                </a:highlight>
              </a:rPr>
              <a:t>};</a:t>
            </a:r>
            <a:endParaRPr b="1" sz="1250"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50">
              <a:highlight>
                <a:srgbClr val="333333"/>
              </a:highlight>
            </a:endParaRPr>
          </a:p>
        </p:txBody>
      </p:sp>
      <p:sp>
        <p:nvSpPr>
          <p:cNvPr id="194" name="Google Shape;194;p34"/>
          <p:cNvSpPr txBox="1"/>
          <p:nvPr>
            <p:ph idx="2" type="body"/>
          </p:nvPr>
        </p:nvSpPr>
        <p:spPr>
          <a:xfrm>
            <a:off x="258450" y="3448400"/>
            <a:ext cx="8627100" cy="15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8959A8"/>
                </a:solidFill>
              </a:rPr>
              <a:t>var</a:t>
            </a:r>
            <a:r>
              <a:rPr b="1" lang="en" sz="1250">
                <a:highlight>
                  <a:srgbClr val="333333"/>
                </a:highlight>
              </a:rPr>
              <a:t> user = {</a:t>
            </a:r>
            <a:br>
              <a:rPr b="1" lang="en" sz="1250">
                <a:highlight>
                  <a:srgbClr val="333333"/>
                </a:highlight>
              </a:rPr>
            </a:br>
            <a:r>
              <a:rPr b="1" lang="en" sz="1250">
                <a:highlight>
                  <a:srgbClr val="333333"/>
                </a:highlight>
              </a:rPr>
              <a:t>  hometown: </a:t>
            </a:r>
            <a:r>
              <a:rPr b="1" lang="en" sz="1250">
                <a:solidFill>
                  <a:srgbClr val="718C00"/>
                </a:solidFill>
              </a:rPr>
              <a:t>'Colchester'</a:t>
            </a:r>
            <a:r>
              <a:rPr b="1" lang="en" sz="1250">
                <a:highlight>
                  <a:srgbClr val="333333"/>
                </a:highlight>
              </a:rPr>
              <a:t>,</a:t>
            </a:r>
            <a:br>
              <a:rPr b="1" lang="en" sz="1250">
                <a:highlight>
                  <a:srgbClr val="333333"/>
                </a:highlight>
              </a:rPr>
            </a:br>
            <a:r>
              <a:rPr b="1" lang="en" sz="1250">
                <a:highlight>
                  <a:srgbClr val="333333"/>
                </a:highlight>
              </a:rPr>
              <a:t>  hair: </a:t>
            </a:r>
            <a:r>
              <a:rPr b="1" lang="en" sz="1250">
                <a:solidFill>
                  <a:srgbClr val="718C00"/>
                </a:solidFill>
              </a:rPr>
              <a:t>'Auburn'</a:t>
            </a:r>
            <a:r>
              <a:rPr b="1" lang="en" sz="1250">
                <a:highlight>
                  <a:srgbClr val="333333"/>
                </a:highlight>
              </a:rPr>
              <a:t>,</a:t>
            </a:r>
            <a:br>
              <a:rPr b="1" lang="en" sz="1250">
                <a:highlight>
                  <a:srgbClr val="333333"/>
                </a:highlight>
              </a:rPr>
            </a:br>
            <a:r>
              <a:rPr b="1" lang="en" sz="1250">
                <a:highlight>
                  <a:srgbClr val="333333"/>
                </a:highlight>
              </a:rPr>
              <a:t>  likes: [</a:t>
            </a:r>
            <a:r>
              <a:rPr b="1" lang="en" sz="1250">
                <a:solidFill>
                  <a:srgbClr val="718C00"/>
                </a:solidFill>
              </a:rPr>
              <a:t>'knitting'</a:t>
            </a:r>
            <a:r>
              <a:rPr b="1" lang="en" sz="1250">
                <a:highlight>
                  <a:srgbClr val="333333"/>
                </a:highlight>
              </a:rPr>
              <a:t>, </a:t>
            </a:r>
            <a:r>
              <a:rPr b="1" lang="en" sz="1250">
                <a:solidFill>
                  <a:srgbClr val="718C00"/>
                </a:solidFill>
              </a:rPr>
              <a:t>'code'</a:t>
            </a:r>
            <a:r>
              <a:rPr b="1" lang="en" sz="1250">
                <a:highlight>
                  <a:srgbClr val="333333"/>
                </a:highlight>
              </a:rPr>
              <a:t>],</a:t>
            </a:r>
            <a:br>
              <a:rPr b="1" lang="en" sz="1250">
                <a:highlight>
                  <a:srgbClr val="333333"/>
                </a:highlight>
              </a:rPr>
            </a:br>
            <a:r>
              <a:rPr b="1" lang="en" sz="1250">
                <a:highlight>
                  <a:srgbClr val="333333"/>
                </a:highlight>
              </a:rPr>
              <a:t>  birthday: {month: </a:t>
            </a:r>
            <a:r>
              <a:rPr b="1" lang="en" sz="1250">
                <a:solidFill>
                  <a:srgbClr val="F5871F"/>
                </a:solidFill>
              </a:rPr>
              <a:t>10</a:t>
            </a:r>
            <a:r>
              <a:rPr b="1" lang="en" sz="1250">
                <a:highlight>
                  <a:srgbClr val="333333"/>
                </a:highlight>
              </a:rPr>
              <a:t>, day: </a:t>
            </a:r>
            <a:r>
              <a:rPr b="1" lang="en" sz="1250">
                <a:solidFill>
                  <a:srgbClr val="F5871F"/>
                </a:solidFill>
              </a:rPr>
              <a:t>17</a:t>
            </a:r>
            <a:r>
              <a:rPr b="1" lang="en" sz="1250">
                <a:highlight>
                  <a:srgbClr val="333333"/>
                </a:highlight>
              </a:rPr>
              <a:t>}</a:t>
            </a:r>
            <a:br>
              <a:rPr b="1" lang="en" sz="1250">
                <a:highlight>
                  <a:srgbClr val="333333"/>
                </a:highlight>
              </a:rPr>
            </a:br>
            <a:r>
              <a:rPr b="1" lang="en" sz="1250">
                <a:highlight>
                  <a:srgbClr val="333333"/>
                </a:highlight>
              </a:rPr>
              <a:t>};</a:t>
            </a:r>
            <a:endParaRPr b="1" sz="1250"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50">
              <a:highlight>
                <a:srgbClr val="333333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</a:t>
            </a:r>
            <a:r>
              <a:rPr lang="en"/>
              <a:t>Objects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63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</a:t>
            </a:r>
            <a:r>
              <a:rPr lang="en"/>
              <a:t>retrieve</a:t>
            </a:r>
            <a:r>
              <a:rPr lang="en"/>
              <a:t> values inside objects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dot notation</a:t>
            </a:r>
            <a:endParaRPr/>
          </a:p>
        </p:txBody>
      </p:sp>
      <p:sp>
        <p:nvSpPr>
          <p:cNvPr id="201" name="Google Shape;201;p35"/>
          <p:cNvSpPr txBox="1"/>
          <p:nvPr>
            <p:ph idx="2" type="body"/>
          </p:nvPr>
        </p:nvSpPr>
        <p:spPr>
          <a:xfrm>
            <a:off x="258450" y="1735400"/>
            <a:ext cx="8627100" cy="17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959A8"/>
                </a:solidFill>
              </a:rPr>
              <a:t>var</a:t>
            </a:r>
            <a:r>
              <a:rPr b="1" lang="en">
                <a:highlight>
                  <a:srgbClr val="333333"/>
                </a:highlight>
              </a:rPr>
              <a:t> user = {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hometown: </a:t>
            </a:r>
            <a:r>
              <a:rPr b="1" lang="en">
                <a:solidFill>
                  <a:srgbClr val="718C00"/>
                </a:solidFill>
              </a:rPr>
              <a:t>'Colchester'</a:t>
            </a:r>
            <a:r>
              <a:rPr b="1" lang="en">
                <a:highlight>
                  <a:srgbClr val="333333"/>
                </a:highlight>
              </a:rPr>
              <a:t>,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hair: </a:t>
            </a:r>
            <a:r>
              <a:rPr b="1" lang="en">
                <a:solidFill>
                  <a:srgbClr val="718C00"/>
                </a:solidFill>
              </a:rPr>
              <a:t>'Auburn'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};</a:t>
            </a:r>
            <a:br>
              <a:rPr b="1" lang="en">
                <a:highlight>
                  <a:srgbClr val="333333"/>
                </a:highlight>
              </a:rPr>
            </a:b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solidFill>
                  <a:srgbClr val="8959A8"/>
                </a:solidFill>
              </a:rPr>
              <a:t>var</a:t>
            </a:r>
            <a:r>
              <a:rPr b="1" lang="en">
                <a:highlight>
                  <a:srgbClr val="333333"/>
                </a:highlight>
              </a:rPr>
              <a:t> usersHometown = user.hometown;</a:t>
            </a:r>
            <a:endParaRPr b="1"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highlight>
                <a:srgbClr val="333333"/>
              </a:highlight>
            </a:endParaRPr>
          </a:p>
        </p:txBody>
      </p:sp>
      <p:sp>
        <p:nvSpPr>
          <p:cNvPr id="202" name="Google Shape;202;p35"/>
          <p:cNvSpPr txBox="1"/>
          <p:nvPr>
            <p:ph idx="2" type="body"/>
          </p:nvPr>
        </p:nvSpPr>
        <p:spPr>
          <a:xfrm>
            <a:off x="258450" y="4468475"/>
            <a:ext cx="86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8959A8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50"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 usersHair = user[</a:t>
            </a:r>
            <a:r>
              <a:rPr b="1" lang="en" sz="1250">
                <a:solidFill>
                  <a:srgbClr val="718C00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'hair'</a:t>
            </a:r>
            <a:r>
              <a:rPr b="1" lang="en" sz="1250"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250"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8959A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50">
              <a:highlight>
                <a:srgbClr val="333333"/>
              </a:highlight>
            </a:endParaRPr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3597388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 using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bracket notation</a:t>
            </a:r>
            <a:r>
              <a:rPr lang="en"/>
              <a:t> (like with arrays)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</a:t>
            </a:r>
            <a:r>
              <a:rPr lang="en"/>
              <a:t> Objects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017725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use dot or bracket notation to change properties</a:t>
            </a:r>
            <a:endParaRPr/>
          </a:p>
        </p:txBody>
      </p:sp>
      <p:sp>
        <p:nvSpPr>
          <p:cNvPr id="210" name="Google Shape;210;p36"/>
          <p:cNvSpPr txBox="1"/>
          <p:nvPr>
            <p:ph idx="2" type="body"/>
          </p:nvPr>
        </p:nvSpPr>
        <p:spPr>
          <a:xfrm>
            <a:off x="258450" y="1451063"/>
            <a:ext cx="8627100" cy="17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959A8"/>
                </a:solidFill>
              </a:rPr>
              <a:t>var</a:t>
            </a:r>
            <a:r>
              <a:rPr b="1" lang="en">
                <a:highlight>
                  <a:srgbClr val="333333"/>
                </a:highlight>
              </a:rPr>
              <a:t> user = {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hometown: </a:t>
            </a:r>
            <a:r>
              <a:rPr b="1" lang="en">
                <a:solidFill>
                  <a:srgbClr val="718C00"/>
                </a:solidFill>
              </a:rPr>
              <a:t>'Colchester'</a:t>
            </a:r>
            <a:r>
              <a:rPr b="1" lang="en">
                <a:highlight>
                  <a:srgbClr val="333333"/>
                </a:highlight>
              </a:rPr>
              <a:t>,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hair: </a:t>
            </a:r>
            <a:r>
              <a:rPr b="1" lang="en">
                <a:solidFill>
                  <a:srgbClr val="718C00"/>
                </a:solidFill>
              </a:rPr>
              <a:t>'Auburn'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};</a:t>
            </a:r>
            <a:br>
              <a:rPr b="1" lang="en">
                <a:highlight>
                  <a:srgbClr val="333333"/>
                </a:highlight>
              </a:rPr>
            </a:b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user.hair = </a:t>
            </a:r>
            <a:r>
              <a:rPr b="1" lang="en">
                <a:solidFill>
                  <a:srgbClr val="718C00"/>
                </a:solidFill>
              </a:rPr>
              <a:t>'blue'</a:t>
            </a:r>
            <a:r>
              <a:rPr b="1" lang="en">
                <a:highlight>
                  <a:srgbClr val="333333"/>
                </a:highlight>
              </a:rPr>
              <a:t>;</a:t>
            </a:r>
            <a:endParaRPr b="1"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highlight>
                <a:srgbClr val="333333"/>
              </a:highlight>
            </a:endParaRPr>
          </a:p>
        </p:txBody>
      </p:sp>
      <p:sp>
        <p:nvSpPr>
          <p:cNvPr id="211" name="Google Shape;211;p36"/>
          <p:cNvSpPr txBox="1"/>
          <p:nvPr>
            <p:ph idx="2" type="body"/>
          </p:nvPr>
        </p:nvSpPr>
        <p:spPr>
          <a:xfrm>
            <a:off x="258450" y="3597425"/>
            <a:ext cx="86271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user.married = </a:t>
            </a:r>
            <a:r>
              <a:rPr b="1" lang="en" sz="1250">
                <a:solidFill>
                  <a:srgbClr val="F5871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250"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50"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8959A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50">
              <a:highlight>
                <a:srgbClr val="333333"/>
              </a:highlight>
            </a:endParaRPr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3164071"/>
            <a:ext cx="831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new properties</a:t>
            </a:r>
            <a:endParaRPr/>
          </a:p>
        </p:txBody>
      </p:sp>
      <p:sp>
        <p:nvSpPr>
          <p:cNvPr id="213" name="Google Shape;213;p36"/>
          <p:cNvSpPr txBox="1"/>
          <p:nvPr>
            <p:ph idx="2" type="body"/>
          </p:nvPr>
        </p:nvSpPr>
        <p:spPr>
          <a:xfrm>
            <a:off x="258450" y="4531175"/>
            <a:ext cx="86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8959A8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b="1" lang="en" sz="1250"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</a:rPr>
              <a:t>user.married;</a:t>
            </a:r>
            <a:endParaRPr b="1" sz="1250"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8959A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50">
              <a:highlight>
                <a:srgbClr val="333333"/>
              </a:highlight>
            </a:endParaRPr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4097820"/>
            <a:ext cx="83157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...or delete them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Objects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Remember arrays can hold any data type - so they can hold objects</a:t>
            </a:r>
            <a:endParaRPr/>
          </a:p>
        </p:txBody>
      </p:sp>
      <p:sp>
        <p:nvSpPr>
          <p:cNvPr id="221" name="Google Shape;221;p37"/>
          <p:cNvSpPr txBox="1"/>
          <p:nvPr>
            <p:ph idx="2" type="body"/>
          </p:nvPr>
        </p:nvSpPr>
        <p:spPr>
          <a:xfrm>
            <a:off x="311700" y="2086075"/>
            <a:ext cx="86271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8959A8"/>
                </a:solidFill>
              </a:rPr>
              <a:t>var</a:t>
            </a:r>
            <a:r>
              <a:rPr b="1" lang="en">
                <a:highlight>
                  <a:srgbClr val="333333"/>
                </a:highlight>
              </a:rPr>
              <a:t> users = [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{name: </a:t>
            </a:r>
            <a:r>
              <a:rPr b="1" lang="en">
                <a:solidFill>
                  <a:srgbClr val="718C00"/>
                </a:solidFill>
              </a:rPr>
              <a:t>'Jolene'</a:t>
            </a:r>
            <a:r>
              <a:rPr b="1" lang="en">
                <a:highlight>
                  <a:srgbClr val="333333"/>
                </a:highlight>
              </a:rPr>
              <a:t>, age: </a:t>
            </a:r>
            <a:r>
              <a:rPr b="1" lang="en">
                <a:solidFill>
                  <a:srgbClr val="F5871F"/>
                </a:solidFill>
              </a:rPr>
              <a:t>21</a:t>
            </a:r>
            <a:r>
              <a:rPr b="1" lang="en">
                <a:highlight>
                  <a:srgbClr val="333333"/>
                </a:highlight>
              </a:rPr>
              <a:t>},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{name: </a:t>
            </a:r>
            <a:r>
              <a:rPr b="1" lang="en">
                <a:solidFill>
                  <a:srgbClr val="718C00"/>
                </a:solidFill>
              </a:rPr>
              <a:t>'Alexa'</a:t>
            </a:r>
            <a:r>
              <a:rPr b="1" lang="en">
                <a:highlight>
                  <a:srgbClr val="333333"/>
                </a:highlight>
              </a:rPr>
              <a:t>,  age: </a:t>
            </a:r>
            <a:r>
              <a:rPr b="1" lang="en">
                <a:solidFill>
                  <a:srgbClr val="F5871F"/>
                </a:solidFill>
              </a:rPr>
              <a:t>18</a:t>
            </a:r>
            <a:r>
              <a:rPr b="1" lang="en">
                <a:highlight>
                  <a:srgbClr val="333333"/>
                </a:highlight>
              </a:rPr>
              <a:t>}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];</a:t>
            </a:r>
            <a:br>
              <a:rPr b="1" lang="en">
                <a:highlight>
                  <a:srgbClr val="333333"/>
                </a:highlight>
              </a:rPr>
            </a:b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solidFill>
                  <a:srgbClr val="8959A8"/>
                </a:solidFill>
              </a:rPr>
              <a:t>for</a:t>
            </a:r>
            <a:r>
              <a:rPr b="1" lang="en">
                <a:highlight>
                  <a:srgbClr val="333333"/>
                </a:highlight>
              </a:rPr>
              <a:t> (</a:t>
            </a:r>
            <a:r>
              <a:rPr b="1" lang="en">
                <a:solidFill>
                  <a:srgbClr val="8959A8"/>
                </a:solidFill>
              </a:rPr>
              <a:t>var</a:t>
            </a:r>
            <a:r>
              <a:rPr b="1" lang="en">
                <a:highlight>
                  <a:srgbClr val="333333"/>
                </a:highlight>
              </a:rPr>
              <a:t> i = </a:t>
            </a:r>
            <a:r>
              <a:rPr b="1" lang="en">
                <a:solidFill>
                  <a:srgbClr val="F5871F"/>
                </a:solidFill>
              </a:rPr>
              <a:t>0</a:t>
            </a:r>
            <a:r>
              <a:rPr b="1" lang="en">
                <a:highlight>
                  <a:srgbClr val="333333"/>
                </a:highlight>
              </a:rPr>
              <a:t>; i &lt; users.length; i++) {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</a:t>
            </a:r>
            <a:r>
              <a:rPr b="1" lang="en">
                <a:solidFill>
                  <a:srgbClr val="8959A8"/>
                </a:solidFill>
              </a:rPr>
              <a:t>var</a:t>
            </a:r>
            <a:r>
              <a:rPr b="1" lang="en">
                <a:highlight>
                  <a:srgbClr val="333333"/>
                </a:highlight>
              </a:rPr>
              <a:t> user = users[i];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console.log(user.name + </a:t>
            </a:r>
            <a:r>
              <a:rPr b="1" lang="en">
                <a:solidFill>
                  <a:srgbClr val="718C00"/>
                </a:solidFill>
              </a:rPr>
              <a:t>' is '</a:t>
            </a:r>
            <a:r>
              <a:rPr b="1" lang="en">
                <a:highlight>
                  <a:srgbClr val="333333"/>
                </a:highlight>
              </a:rPr>
              <a:t> + user.age + </a:t>
            </a:r>
            <a:r>
              <a:rPr b="1" lang="en">
                <a:solidFill>
                  <a:srgbClr val="718C00"/>
                </a:solidFill>
              </a:rPr>
              <a:t>' years old.'</a:t>
            </a:r>
            <a:r>
              <a:rPr b="1" lang="en">
                <a:highlight>
                  <a:srgbClr val="333333"/>
                </a:highlight>
              </a:rPr>
              <a:t>);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And...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017725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Just like other data types, Objects can be passed into functions</a:t>
            </a:r>
            <a:endParaRPr/>
          </a:p>
        </p:txBody>
      </p:sp>
      <p:sp>
        <p:nvSpPr>
          <p:cNvPr id="228" name="Google Shape;228;p38"/>
          <p:cNvSpPr txBox="1"/>
          <p:nvPr>
            <p:ph idx="2" type="body"/>
          </p:nvPr>
        </p:nvSpPr>
        <p:spPr>
          <a:xfrm>
            <a:off x="311700" y="1505050"/>
            <a:ext cx="86271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8959A8"/>
                </a:solidFill>
              </a:rPr>
              <a:t>var</a:t>
            </a:r>
            <a:r>
              <a:rPr b="1" lang="en">
                <a:highlight>
                  <a:srgbClr val="333333"/>
                </a:highlight>
              </a:rPr>
              <a:t> jolene = {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age: </a:t>
            </a:r>
            <a:r>
              <a:rPr b="1" lang="en">
                <a:solidFill>
                  <a:srgbClr val="F5871F"/>
                </a:solidFill>
              </a:rPr>
              <a:t>21</a:t>
            </a:r>
            <a:r>
              <a:rPr b="1" lang="en">
                <a:highlight>
                  <a:srgbClr val="333333"/>
                </a:highlight>
              </a:rPr>
              <a:t>,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hairColor: </a:t>
            </a:r>
            <a:r>
              <a:rPr b="1" lang="en">
                <a:solidFill>
                  <a:srgbClr val="718C00"/>
                </a:solidFill>
              </a:rPr>
              <a:t>'Auburn'</a:t>
            </a:r>
            <a:r>
              <a:rPr b="1" lang="en">
                <a:highlight>
                  <a:srgbClr val="333333"/>
                </a:highlight>
              </a:rPr>
              <a:t>,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likes: [</a:t>
            </a:r>
            <a:r>
              <a:rPr b="1" lang="en">
                <a:solidFill>
                  <a:srgbClr val="718C00"/>
                </a:solidFill>
              </a:rPr>
              <a:t>'pizza'</a:t>
            </a:r>
            <a:r>
              <a:rPr b="1" lang="en">
                <a:highlight>
                  <a:srgbClr val="333333"/>
                </a:highlight>
              </a:rPr>
              <a:t>, </a:t>
            </a:r>
            <a:r>
              <a:rPr b="1" lang="en">
                <a:solidFill>
                  <a:srgbClr val="718C00"/>
                </a:solidFill>
              </a:rPr>
              <a:t>'tacos'</a:t>
            </a:r>
            <a:r>
              <a:rPr b="1" lang="en">
                <a:highlight>
                  <a:srgbClr val="333333"/>
                </a:highlight>
              </a:rPr>
              <a:t>],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birthday: {month: </a:t>
            </a:r>
            <a:r>
              <a:rPr b="1" lang="en">
                <a:solidFill>
                  <a:srgbClr val="F5871F"/>
                </a:solidFill>
              </a:rPr>
              <a:t>3</a:t>
            </a:r>
            <a:r>
              <a:rPr b="1" lang="en">
                <a:highlight>
                  <a:srgbClr val="333333"/>
                </a:highlight>
              </a:rPr>
              <a:t>, day: </a:t>
            </a:r>
            <a:r>
              <a:rPr b="1" lang="en">
                <a:solidFill>
                  <a:srgbClr val="F5871F"/>
                </a:solidFill>
              </a:rPr>
              <a:t>14</a:t>
            </a:r>
            <a:r>
              <a:rPr b="1" lang="en">
                <a:highlight>
                  <a:srgbClr val="333333"/>
                </a:highlight>
              </a:rPr>
              <a:t>, year: </a:t>
            </a:r>
            <a:r>
              <a:rPr b="1" lang="en">
                <a:solidFill>
                  <a:srgbClr val="F5871F"/>
                </a:solidFill>
              </a:rPr>
              <a:t>1995</a:t>
            </a:r>
            <a:r>
              <a:rPr b="1" lang="en">
                <a:highlight>
                  <a:srgbClr val="333333"/>
                </a:highlight>
              </a:rPr>
              <a:t>}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}</a:t>
            </a:r>
            <a:br>
              <a:rPr b="1" lang="en">
                <a:highlight>
                  <a:srgbClr val="333333"/>
                </a:highlight>
              </a:rPr>
            </a:b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solidFill>
                  <a:srgbClr val="8959A8"/>
                </a:solidFill>
              </a:rPr>
              <a:t>function </a:t>
            </a:r>
            <a:r>
              <a:rPr b="1" lang="en">
                <a:solidFill>
                  <a:srgbClr val="4271AE"/>
                </a:solidFill>
              </a:rPr>
              <a:t>describeUser</a:t>
            </a:r>
            <a:r>
              <a:rPr b="1" lang="en">
                <a:solidFill>
                  <a:srgbClr val="F5871F"/>
                </a:solidFill>
              </a:rPr>
              <a:t>(user)</a:t>
            </a:r>
            <a:r>
              <a:rPr b="1" lang="en">
                <a:solidFill>
                  <a:srgbClr val="8959A8"/>
                </a:solidFill>
              </a:rPr>
              <a:t> {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console.log(</a:t>
            </a:r>
            <a:r>
              <a:rPr b="1" lang="en">
                <a:solidFill>
                  <a:srgbClr val="718C00"/>
                </a:solidFill>
              </a:rPr>
              <a:t>'You are '</a:t>
            </a:r>
            <a:r>
              <a:rPr b="1" lang="en">
                <a:highlight>
                  <a:srgbClr val="333333"/>
                </a:highlight>
              </a:rPr>
              <a:t> + user.age + </a:t>
            </a:r>
            <a:r>
              <a:rPr b="1" lang="en">
                <a:solidFill>
                  <a:srgbClr val="718C00"/>
                </a:solidFill>
              </a:rPr>
              <a:t>' years old with '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+ user.hairColor + </a:t>
            </a:r>
            <a:r>
              <a:rPr b="1" lang="en">
                <a:solidFill>
                  <a:srgbClr val="718C00"/>
                </a:solidFill>
              </a:rPr>
              <a:t>' hair.'</a:t>
            </a:r>
            <a:r>
              <a:rPr b="1" lang="en">
                <a:highlight>
                  <a:srgbClr val="333333"/>
                </a:highlight>
              </a:rPr>
              <a:t>);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}</a:t>
            </a:r>
            <a:br>
              <a:rPr b="1" lang="en">
                <a:highlight>
                  <a:srgbClr val="333333"/>
                </a:highlight>
              </a:rPr>
            </a:b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describeUser(jolene);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3.4.4</a:t>
            </a:r>
            <a:endParaRPr/>
          </a:p>
        </p:txBody>
      </p: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5500" y="2981125"/>
            <a:ext cx="4045200" cy="1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object to hold information on your favorite recipe. Then display the properties on screen.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Points: Create a loop to list all the ingredients and directions.</a:t>
            </a:r>
            <a:endParaRPr/>
          </a:p>
        </p:txBody>
      </p:sp>
      <p:sp>
        <p:nvSpPr>
          <p:cNvPr id="235" name="Google Shape;235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Recipe properties: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53555C"/>
              </a:buClr>
              <a:buSzPts val="2250"/>
              <a:buFont typeface="Arial"/>
              <a:buNone/>
            </a:pP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</a:rPr>
              <a:t>recipeTitle</a:t>
            </a:r>
            <a:r>
              <a:rPr lang="en">
                <a:solidFill>
                  <a:srgbClr val="FFFFFF"/>
                </a:solidFill>
              </a:rPr>
              <a:t> (a string)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2250"/>
              <a:buFont typeface="Arial"/>
              <a:buNone/>
            </a:pP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</a:rPr>
              <a:t>servings</a:t>
            </a:r>
            <a:r>
              <a:rPr lang="en">
                <a:solidFill>
                  <a:srgbClr val="FFFFFF"/>
                </a:solidFill>
              </a:rPr>
              <a:t> (a number)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2250"/>
              <a:buFont typeface="Arial"/>
              <a:buNone/>
            </a:pP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</a:rPr>
              <a:t>ingredients</a:t>
            </a:r>
            <a:r>
              <a:rPr lang="en">
                <a:solidFill>
                  <a:srgbClr val="FFFFFF"/>
                </a:solidFill>
              </a:rPr>
              <a:t> (an array of strings)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</a:rPr>
              <a:t>directions</a:t>
            </a:r>
            <a:r>
              <a:rPr lang="en">
                <a:solidFill>
                  <a:srgbClr val="FFFFFF"/>
                </a:solidFill>
              </a:rPr>
              <a:t> (</a:t>
            </a:r>
            <a:r>
              <a:rPr lang="en"/>
              <a:t>an array of strings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225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Methods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017725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Objects can also hold functions</a:t>
            </a:r>
            <a:endParaRPr/>
          </a:p>
        </p:txBody>
      </p:sp>
      <p:sp>
        <p:nvSpPr>
          <p:cNvPr id="242" name="Google Shape;242;p40"/>
          <p:cNvSpPr txBox="1"/>
          <p:nvPr>
            <p:ph idx="2" type="body"/>
          </p:nvPr>
        </p:nvSpPr>
        <p:spPr>
          <a:xfrm>
            <a:off x="258450" y="1490450"/>
            <a:ext cx="8627100" cy="24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959A8"/>
                </a:solidFill>
              </a:rPr>
              <a:t>var</a:t>
            </a:r>
            <a:r>
              <a:rPr b="1" lang="en">
                <a:highlight>
                  <a:srgbClr val="333333"/>
                </a:highlight>
              </a:rPr>
              <a:t> jolene = {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age: </a:t>
            </a:r>
            <a:r>
              <a:rPr b="1" lang="en">
                <a:solidFill>
                  <a:srgbClr val="F5871F"/>
                </a:solidFill>
              </a:rPr>
              <a:t>21</a:t>
            </a:r>
            <a:r>
              <a:rPr b="1" lang="en">
                <a:highlight>
                  <a:srgbClr val="333333"/>
                </a:highlight>
              </a:rPr>
              <a:t>,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hairColor: </a:t>
            </a:r>
            <a:r>
              <a:rPr b="1" lang="en">
                <a:solidFill>
                  <a:srgbClr val="718C00"/>
                </a:solidFill>
              </a:rPr>
              <a:t>'Auburn'</a:t>
            </a:r>
            <a:r>
              <a:rPr b="1" lang="en">
                <a:highlight>
                  <a:srgbClr val="333333"/>
                </a:highlight>
              </a:rPr>
              <a:t>,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talk: </a:t>
            </a:r>
            <a:r>
              <a:rPr b="1" lang="en">
                <a:solidFill>
                  <a:srgbClr val="8959A8"/>
                </a:solidFill>
              </a:rPr>
              <a:t>function</a:t>
            </a:r>
            <a:r>
              <a:rPr b="1" lang="en">
                <a:solidFill>
                  <a:srgbClr val="F5871F"/>
                </a:solidFill>
              </a:rPr>
              <a:t>()</a:t>
            </a:r>
            <a:r>
              <a:rPr b="1" lang="en">
                <a:solidFill>
                  <a:srgbClr val="8959A8"/>
                </a:solidFill>
              </a:rPr>
              <a:t> {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  console.log(</a:t>
            </a:r>
            <a:r>
              <a:rPr b="1" lang="en">
                <a:solidFill>
                  <a:srgbClr val="718C00"/>
                </a:solidFill>
              </a:rPr>
              <a:t>'Hello!'</a:t>
            </a:r>
            <a:r>
              <a:rPr b="1" lang="en">
                <a:highlight>
                  <a:srgbClr val="333333"/>
                </a:highlight>
              </a:rPr>
              <a:t>);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},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eat: </a:t>
            </a:r>
            <a:r>
              <a:rPr b="1" lang="en">
                <a:solidFill>
                  <a:srgbClr val="8959A8"/>
                </a:solidFill>
              </a:rPr>
              <a:t>function</a:t>
            </a:r>
            <a:r>
              <a:rPr b="1" lang="en">
                <a:solidFill>
                  <a:srgbClr val="F5871F"/>
                </a:solidFill>
              </a:rPr>
              <a:t>(food)</a:t>
            </a:r>
            <a:r>
              <a:rPr b="1" lang="en">
                <a:solidFill>
                  <a:srgbClr val="8959A8"/>
                </a:solidFill>
              </a:rPr>
              <a:t> {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  console.log(</a:t>
            </a:r>
            <a:r>
              <a:rPr b="1" lang="en">
                <a:solidFill>
                  <a:srgbClr val="718C00"/>
                </a:solidFill>
              </a:rPr>
              <a:t>'Yum, I love '</a:t>
            </a:r>
            <a:r>
              <a:rPr b="1" lang="en">
                <a:highlight>
                  <a:srgbClr val="333333"/>
                </a:highlight>
              </a:rPr>
              <a:t> + food);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}</a:t>
            </a:r>
            <a:endParaRPr b="1"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highlight>
                <a:srgbClr val="333333"/>
              </a:highlight>
            </a:endParaRPr>
          </a:p>
        </p:txBody>
      </p:sp>
      <p:sp>
        <p:nvSpPr>
          <p:cNvPr id="243" name="Google Shape;243;p40"/>
          <p:cNvSpPr txBox="1"/>
          <p:nvPr>
            <p:ph idx="2" type="body"/>
          </p:nvPr>
        </p:nvSpPr>
        <p:spPr>
          <a:xfrm>
            <a:off x="258450" y="4319075"/>
            <a:ext cx="8627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333333"/>
                </a:highlight>
              </a:rPr>
              <a:t>jolene.talk();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jolene.eat(</a:t>
            </a:r>
            <a:r>
              <a:rPr lang="en">
                <a:solidFill>
                  <a:srgbClr val="718C00"/>
                </a:solidFill>
              </a:rPr>
              <a:t>'pizza'</a:t>
            </a:r>
            <a:r>
              <a:rPr lang="en">
                <a:highlight>
                  <a:srgbClr val="333333"/>
                </a:highlight>
              </a:rPr>
              <a:t>);</a:t>
            </a:r>
            <a:endParaRPr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59A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333333"/>
              </a:highlight>
            </a:endParaRPr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3977752"/>
            <a:ext cx="83157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Call object methods using dot notation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3.4.5</a:t>
            </a:r>
            <a:endParaRPr/>
          </a:p>
        </p:txBody>
      </p:sp>
      <p:sp>
        <p:nvSpPr>
          <p:cNvPr id="250" name="Google Shape;250;p4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</a:t>
            </a:r>
            <a:r>
              <a:rPr lang="en"/>
              <a:t>the</a:t>
            </a:r>
            <a:r>
              <a:rPr lang="en"/>
              <a:t> recipe function on codepen...</a:t>
            </a:r>
            <a:endParaRPr/>
          </a:p>
        </p:txBody>
      </p:sp>
      <p:sp>
        <p:nvSpPr>
          <p:cNvPr id="251" name="Google Shape;251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Add a function called </a:t>
            </a:r>
            <a:r>
              <a:rPr b="1" lang="en" sz="2400">
                <a:solidFill>
                  <a:srgbClr val="FFFFFF"/>
                </a:solidFill>
                <a:highlight>
                  <a:srgbClr val="333333"/>
                </a:highlight>
              </a:rPr>
              <a:t>letsCook</a:t>
            </a:r>
            <a:endParaRPr b="1" sz="24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Have it say: "I'm hungry! Let's cook..." with the name of your recipe title.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Call your new method.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did it!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en"/>
              <a:t> loops will repeat the same code over and over until some condition is met</a:t>
            </a:r>
            <a:endParaRPr/>
          </a:p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311700" y="2086075"/>
            <a:ext cx="86271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8959A8"/>
                </a:solidFill>
              </a:rPr>
              <a:t>var</a:t>
            </a:r>
            <a:r>
              <a:rPr b="1" lang="en">
                <a:highlight>
                  <a:srgbClr val="333333"/>
                </a:highlight>
              </a:rPr>
              <a:t> bottlesOfBeer = </a:t>
            </a:r>
            <a:r>
              <a:rPr b="1" lang="en">
                <a:solidFill>
                  <a:srgbClr val="F5871F"/>
                </a:solidFill>
              </a:rPr>
              <a:t>99</a:t>
            </a:r>
            <a:r>
              <a:rPr b="1" lang="en">
                <a:highlight>
                  <a:srgbClr val="333333"/>
                </a:highlight>
              </a:rPr>
              <a:t>;</a:t>
            </a:r>
            <a:br>
              <a:rPr b="1" lang="en">
                <a:highlight>
                  <a:srgbClr val="333333"/>
                </a:highlight>
              </a:rPr>
            </a:b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solidFill>
                  <a:srgbClr val="8959A8"/>
                </a:solidFill>
              </a:rPr>
              <a:t>while</a:t>
            </a:r>
            <a:r>
              <a:rPr b="1" lang="en">
                <a:highlight>
                  <a:srgbClr val="333333"/>
                </a:highlight>
              </a:rPr>
              <a:t> (bottlesOfBeer &gt; </a:t>
            </a:r>
            <a:r>
              <a:rPr b="1" lang="en">
                <a:solidFill>
                  <a:srgbClr val="F5871F"/>
                </a:solidFill>
              </a:rPr>
              <a:t>0</a:t>
            </a:r>
            <a:r>
              <a:rPr b="1" lang="en">
                <a:highlight>
                  <a:srgbClr val="333333"/>
                </a:highlight>
              </a:rPr>
              <a:t>) {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console.log(bottlesOfBeer + </a:t>
            </a:r>
            <a:r>
              <a:rPr b="1" lang="en">
                <a:solidFill>
                  <a:srgbClr val="718C00"/>
                </a:solidFill>
              </a:rPr>
              <a:t>' bottles of beer on the wall'</a:t>
            </a:r>
            <a:r>
              <a:rPr b="1" lang="en">
                <a:highlight>
                  <a:srgbClr val="333333"/>
                </a:highlight>
              </a:rPr>
              <a:t>);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bottlesOfBeer = bottlesOfBeer - </a:t>
            </a:r>
            <a:r>
              <a:rPr b="1" lang="en">
                <a:solidFill>
                  <a:srgbClr val="F5871F"/>
                </a:solidFill>
              </a:rPr>
              <a:t>1</a:t>
            </a:r>
            <a:r>
              <a:rPr b="1" lang="en">
                <a:highlight>
                  <a:srgbClr val="333333"/>
                </a:highlight>
              </a:rPr>
              <a:t>;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Loops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something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Otherwise your loop will go on forever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50" u="sng">
                <a:solidFill>
                  <a:srgbClr val="F05B62"/>
                </a:solidFill>
                <a:highlight>
                  <a:srgbClr val="333333"/>
                </a:highlight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</a:t>
            </a:r>
            <a:r>
              <a:rPr lang="en" sz="225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loops are very similar, but you declare a counter in the statement.</a:t>
            </a:r>
            <a:endParaRPr/>
          </a:p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311700" y="2086075"/>
            <a:ext cx="86271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8E908C"/>
                </a:solidFill>
              </a:rPr>
              <a:t>// will count 1 to 10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solidFill>
                  <a:srgbClr val="8959A8"/>
                </a:solidFill>
              </a:rPr>
              <a:t>for</a:t>
            </a:r>
            <a:r>
              <a:rPr b="1" lang="en">
                <a:highlight>
                  <a:srgbClr val="333333"/>
                </a:highlight>
              </a:rPr>
              <a:t> (</a:t>
            </a:r>
            <a:r>
              <a:rPr b="1" lang="en">
                <a:solidFill>
                  <a:srgbClr val="8959A8"/>
                </a:solidFill>
              </a:rPr>
              <a:t>var</a:t>
            </a:r>
            <a:r>
              <a:rPr b="1" lang="en">
                <a:highlight>
                  <a:srgbClr val="333333"/>
                </a:highlight>
              </a:rPr>
              <a:t> i = </a:t>
            </a:r>
            <a:r>
              <a:rPr b="1" lang="en">
                <a:solidFill>
                  <a:srgbClr val="F5871F"/>
                </a:solidFill>
              </a:rPr>
              <a:t>1</a:t>
            </a:r>
            <a:r>
              <a:rPr b="1" lang="en">
                <a:highlight>
                  <a:srgbClr val="333333"/>
                </a:highlight>
              </a:rPr>
              <a:t>; i &lt;= </a:t>
            </a:r>
            <a:r>
              <a:rPr b="1" lang="en">
                <a:solidFill>
                  <a:srgbClr val="F5871F"/>
                </a:solidFill>
              </a:rPr>
              <a:t>10</a:t>
            </a:r>
            <a:r>
              <a:rPr b="1" lang="en">
                <a:highlight>
                  <a:srgbClr val="333333"/>
                </a:highlight>
              </a:rPr>
              <a:t>; i++) {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  console.log(i);</a:t>
            </a:r>
            <a:br>
              <a:rPr b="1" lang="en">
                <a:highlight>
                  <a:srgbClr val="333333"/>
                </a:highlight>
              </a:rPr>
            </a:br>
            <a:r>
              <a:rPr b="1" lang="en">
                <a:highlight>
                  <a:srgbClr val="333333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and Logic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We can add other statements or logical operators inside the loops</a:t>
            </a:r>
            <a:endParaRPr/>
          </a:p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311700" y="1651175"/>
            <a:ext cx="86271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8E908C"/>
                </a:solidFill>
              </a:rPr>
              <a:t>// Count from 1 to 100</a:t>
            </a:r>
            <a:br>
              <a:rPr lang="en">
                <a:highlight>
                  <a:srgbClr val="333333"/>
                </a:highlight>
              </a:rPr>
            </a:br>
            <a:br>
              <a:rPr lang="en">
                <a:highlight>
                  <a:srgbClr val="333333"/>
                </a:highlight>
              </a:rPr>
            </a:br>
            <a:r>
              <a:rPr lang="en">
                <a:solidFill>
                  <a:srgbClr val="8959A8"/>
                </a:solidFill>
              </a:rPr>
              <a:t>for</a:t>
            </a:r>
            <a:r>
              <a:rPr lang="en">
                <a:highlight>
                  <a:srgbClr val="333333"/>
                </a:highlight>
              </a:rPr>
              <a:t> (</a:t>
            </a: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highlight>
                  <a:srgbClr val="333333"/>
                </a:highlight>
              </a:rPr>
              <a:t> i = </a:t>
            </a:r>
            <a:r>
              <a:rPr lang="en">
                <a:solidFill>
                  <a:srgbClr val="F5871F"/>
                </a:solidFill>
              </a:rPr>
              <a:t>1</a:t>
            </a:r>
            <a:r>
              <a:rPr lang="en">
                <a:highlight>
                  <a:srgbClr val="333333"/>
                </a:highlight>
              </a:rPr>
              <a:t>; i &lt;= </a:t>
            </a:r>
            <a:r>
              <a:rPr lang="en">
                <a:solidFill>
                  <a:srgbClr val="F5871F"/>
                </a:solidFill>
              </a:rPr>
              <a:t>100</a:t>
            </a:r>
            <a:r>
              <a:rPr lang="en">
                <a:highlight>
                  <a:srgbClr val="333333"/>
                </a:highlight>
              </a:rPr>
              <a:t>; i++) {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8959A8"/>
                </a:solidFill>
              </a:rPr>
              <a:t>if</a:t>
            </a:r>
            <a:r>
              <a:rPr lang="en">
                <a:highlight>
                  <a:srgbClr val="333333"/>
                </a:highlight>
              </a:rPr>
              <a:t> (i % </a:t>
            </a:r>
            <a:r>
              <a:rPr lang="en">
                <a:solidFill>
                  <a:srgbClr val="F5871F"/>
                </a:solidFill>
              </a:rPr>
              <a:t>3</a:t>
            </a:r>
            <a:r>
              <a:rPr lang="en">
                <a:highlight>
                  <a:srgbClr val="333333"/>
                </a:highlight>
              </a:rPr>
              <a:t> === </a:t>
            </a:r>
            <a:r>
              <a:rPr lang="en">
                <a:solidFill>
                  <a:srgbClr val="F5871F"/>
                </a:solidFill>
              </a:rPr>
              <a:t>0</a:t>
            </a:r>
            <a:r>
              <a:rPr lang="en">
                <a:highlight>
                  <a:srgbClr val="333333"/>
                </a:highlight>
              </a:rPr>
              <a:t>) {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    </a:t>
            </a:r>
            <a:r>
              <a:rPr lang="en">
                <a:solidFill>
                  <a:srgbClr val="8E908C"/>
                </a:solidFill>
              </a:rPr>
              <a:t>// Says 'Fizz' after multiples of three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    console.log(</a:t>
            </a:r>
            <a:r>
              <a:rPr lang="en">
                <a:solidFill>
                  <a:srgbClr val="718C00"/>
                </a:solidFill>
              </a:rPr>
              <a:t>' Fizz'</a:t>
            </a:r>
            <a:r>
              <a:rPr lang="en">
                <a:highlight>
                  <a:srgbClr val="333333"/>
                </a:highlight>
              </a:rPr>
              <a:t>);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  } </a:t>
            </a:r>
            <a:r>
              <a:rPr lang="en">
                <a:solidFill>
                  <a:srgbClr val="8959A8"/>
                </a:solidFill>
              </a:rPr>
              <a:t>else</a:t>
            </a:r>
            <a:r>
              <a:rPr lang="en">
                <a:highlight>
                  <a:srgbClr val="333333"/>
                </a:highlight>
              </a:rPr>
              <a:t> </a:t>
            </a:r>
            <a:r>
              <a:rPr lang="en">
                <a:solidFill>
                  <a:srgbClr val="8959A8"/>
                </a:solidFill>
              </a:rPr>
              <a:t>if</a:t>
            </a:r>
            <a:r>
              <a:rPr lang="en">
                <a:highlight>
                  <a:srgbClr val="333333"/>
                </a:highlight>
              </a:rPr>
              <a:t> (i % </a:t>
            </a:r>
            <a:r>
              <a:rPr lang="en">
                <a:solidFill>
                  <a:srgbClr val="F5871F"/>
                </a:solidFill>
              </a:rPr>
              <a:t>5</a:t>
            </a:r>
            <a:r>
              <a:rPr lang="en">
                <a:highlight>
                  <a:srgbClr val="333333"/>
                </a:highlight>
              </a:rPr>
              <a:t> === </a:t>
            </a:r>
            <a:r>
              <a:rPr lang="en">
                <a:solidFill>
                  <a:srgbClr val="F5871F"/>
                </a:solidFill>
              </a:rPr>
              <a:t>0</a:t>
            </a:r>
            <a:r>
              <a:rPr lang="en">
                <a:highlight>
                  <a:srgbClr val="333333"/>
                </a:highlight>
              </a:rPr>
              <a:t>) {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    </a:t>
            </a:r>
            <a:r>
              <a:rPr lang="en">
                <a:solidFill>
                  <a:srgbClr val="8E908C"/>
                </a:solidFill>
              </a:rPr>
              <a:t>// Says 'Buzz' after multiples of five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    console.log(</a:t>
            </a:r>
            <a:r>
              <a:rPr lang="en">
                <a:solidFill>
                  <a:srgbClr val="718C00"/>
                </a:solidFill>
              </a:rPr>
              <a:t>' Buzz'</a:t>
            </a:r>
            <a:r>
              <a:rPr lang="en">
                <a:highlight>
                  <a:srgbClr val="333333"/>
                </a:highlight>
              </a:rPr>
              <a:t>);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  } </a:t>
            </a:r>
            <a:r>
              <a:rPr lang="en">
                <a:solidFill>
                  <a:srgbClr val="8959A8"/>
                </a:solidFill>
              </a:rPr>
              <a:t>else</a:t>
            </a:r>
            <a:r>
              <a:rPr lang="en">
                <a:highlight>
                  <a:srgbClr val="333333"/>
                </a:highlight>
              </a:rPr>
              <a:t> {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    console.log(i);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  }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90850"/>
            <a:ext cx="831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To exit a loop, use the </a:t>
            </a:r>
            <a:r>
              <a:rPr b="1" lang="en" u="sng">
                <a:solidFill>
                  <a:srgbClr val="F05B62"/>
                </a:solidFill>
                <a:highlight>
                  <a:srgbClr val="333333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break</a:t>
            </a:r>
            <a:r>
              <a:rPr lang="en">
                <a:solidFill>
                  <a:srgbClr val="53555C"/>
                </a:solidFill>
                <a:highlight>
                  <a:srgbClr val="FFFFFF"/>
                </a:highlight>
              </a:rPr>
              <a:t> statement.</a:t>
            </a:r>
            <a:endParaRPr/>
          </a:p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311700" y="2086075"/>
            <a:ext cx="86271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8E908C"/>
                </a:solidFill>
              </a:rPr>
              <a:t>// Count from 100 to 200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solidFill>
                  <a:srgbClr val="8959A8"/>
                </a:solidFill>
              </a:rPr>
              <a:t>for</a:t>
            </a:r>
            <a:r>
              <a:rPr lang="en">
                <a:highlight>
                  <a:srgbClr val="333333"/>
                </a:highlight>
              </a:rPr>
              <a:t> (</a:t>
            </a:r>
            <a:r>
              <a:rPr lang="en">
                <a:solidFill>
                  <a:srgbClr val="8959A8"/>
                </a:solidFill>
              </a:rPr>
              <a:t>var</a:t>
            </a:r>
            <a:r>
              <a:rPr lang="en">
                <a:highlight>
                  <a:srgbClr val="333333"/>
                </a:highlight>
              </a:rPr>
              <a:t> i = </a:t>
            </a:r>
            <a:r>
              <a:rPr lang="en">
                <a:solidFill>
                  <a:srgbClr val="F5871F"/>
                </a:solidFill>
              </a:rPr>
              <a:t>100</a:t>
            </a:r>
            <a:r>
              <a:rPr lang="en">
                <a:highlight>
                  <a:srgbClr val="333333"/>
                </a:highlight>
              </a:rPr>
              <a:t>; i &lt;= </a:t>
            </a:r>
            <a:r>
              <a:rPr lang="en">
                <a:solidFill>
                  <a:srgbClr val="F5871F"/>
                </a:solidFill>
              </a:rPr>
              <a:t>200</a:t>
            </a:r>
            <a:r>
              <a:rPr lang="en">
                <a:highlight>
                  <a:srgbClr val="333333"/>
                </a:highlight>
              </a:rPr>
              <a:t>; i++) {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  console.log(</a:t>
            </a:r>
            <a:r>
              <a:rPr lang="en">
                <a:solidFill>
                  <a:srgbClr val="718C00"/>
                </a:solidFill>
              </a:rPr>
              <a:t>'Testing '</a:t>
            </a:r>
            <a:r>
              <a:rPr lang="en">
                <a:highlight>
                  <a:srgbClr val="333333"/>
                </a:highlight>
              </a:rPr>
              <a:t> + i);</a:t>
            </a:r>
            <a:br>
              <a:rPr lang="en">
                <a:highlight>
                  <a:srgbClr val="333333"/>
                </a:highlight>
              </a:rPr>
            </a:b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8E908C"/>
                </a:solidFill>
              </a:rPr>
              <a:t>//Stop at the first multiple of 7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8959A8"/>
                </a:solidFill>
              </a:rPr>
              <a:t>if</a:t>
            </a:r>
            <a:r>
              <a:rPr lang="en">
                <a:highlight>
                  <a:srgbClr val="333333"/>
                </a:highlight>
              </a:rPr>
              <a:t> (i % </a:t>
            </a:r>
            <a:r>
              <a:rPr lang="en">
                <a:solidFill>
                  <a:srgbClr val="F5871F"/>
                </a:solidFill>
              </a:rPr>
              <a:t>7</a:t>
            </a:r>
            <a:r>
              <a:rPr lang="en">
                <a:highlight>
                  <a:srgbClr val="333333"/>
                </a:highlight>
              </a:rPr>
              <a:t> == </a:t>
            </a:r>
            <a:r>
              <a:rPr lang="en">
                <a:solidFill>
                  <a:srgbClr val="F5871F"/>
                </a:solidFill>
              </a:rPr>
              <a:t>0</a:t>
            </a:r>
            <a:r>
              <a:rPr lang="en">
                <a:highlight>
                  <a:srgbClr val="333333"/>
                </a:highlight>
              </a:rPr>
              <a:t>) {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    console.log(</a:t>
            </a:r>
            <a:r>
              <a:rPr lang="en">
                <a:solidFill>
                  <a:srgbClr val="718C00"/>
                </a:solidFill>
              </a:rPr>
              <a:t>'Found it! '</a:t>
            </a:r>
            <a:r>
              <a:rPr lang="en">
                <a:highlight>
                  <a:srgbClr val="333333"/>
                </a:highlight>
              </a:rPr>
              <a:t> + i);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    </a:t>
            </a:r>
            <a:r>
              <a:rPr lang="en">
                <a:solidFill>
                  <a:srgbClr val="8959A8"/>
                </a:solidFill>
              </a:rPr>
              <a:t>break</a:t>
            </a:r>
            <a:r>
              <a:rPr lang="en">
                <a:highlight>
                  <a:srgbClr val="333333"/>
                </a:highlight>
              </a:rPr>
              <a:t>;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  }</a:t>
            </a:r>
            <a:br>
              <a:rPr lang="en">
                <a:highlight>
                  <a:srgbClr val="333333"/>
                </a:highlight>
              </a:rPr>
            </a:br>
            <a:r>
              <a:rPr lang="en">
                <a:highlight>
                  <a:srgbClr val="333333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3.4.1</a:t>
            </a:r>
            <a:endParaRPr/>
          </a:p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to codepen</a:t>
            </a:r>
            <a:endParaRPr/>
          </a:p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452975"/>
            <a:ext cx="3837000" cy="39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Write a loop that outputs the 7 times table,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from </a:t>
            </a:r>
            <a:r>
              <a:rPr b="1" lang="en" sz="2400">
                <a:solidFill>
                  <a:srgbClr val="FFFFFF"/>
                </a:solidFill>
              </a:rPr>
              <a:t>7 x 1 = 7</a:t>
            </a:r>
            <a:r>
              <a:rPr lang="en" sz="2400">
                <a:solidFill>
                  <a:srgbClr val="FFFFFF"/>
                </a:solidFill>
              </a:rPr>
              <a:t> to </a:t>
            </a:r>
            <a:r>
              <a:rPr b="1" lang="en" sz="2400">
                <a:solidFill>
                  <a:srgbClr val="FFFFFF"/>
                </a:solidFill>
              </a:rPr>
              <a:t>7 x 12 = 84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Bonus: Try using a loop inside a loop to write all the times tables, from 1 to 12.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E4B80B360C5B4B9916BA06BEDE610D" ma:contentTypeVersion="6" ma:contentTypeDescription="Create a new document." ma:contentTypeScope="" ma:versionID="3077ffb9676d47a5a962457d88ed4f34">
  <xsd:schema xmlns:xsd="http://www.w3.org/2001/XMLSchema" xmlns:xs="http://www.w3.org/2001/XMLSchema" xmlns:p="http://schemas.microsoft.com/office/2006/metadata/properties" xmlns:ns2="27bb9539-dfb3-40e8-9474-a751d962fafa" targetNamespace="http://schemas.microsoft.com/office/2006/metadata/properties" ma:root="true" ma:fieldsID="a72e0e5196ffda39c2430609d75c351a" ns2:_="">
    <xsd:import namespace="27bb9539-dfb3-40e8-9474-a751d962f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b9539-dfb3-40e8-9474-a751d962fa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1D8F06-C45A-48FF-811A-DBB07AADDA0C}"/>
</file>

<file path=customXml/itemProps2.xml><?xml version="1.0" encoding="utf-8"?>
<ds:datastoreItem xmlns:ds="http://schemas.openxmlformats.org/officeDocument/2006/customXml" ds:itemID="{ED545C54-A5B7-4B43-B9F7-B9757E567445}"/>
</file>

<file path=customXml/itemProps3.xml><?xml version="1.0" encoding="utf-8"?>
<ds:datastoreItem xmlns:ds="http://schemas.openxmlformats.org/officeDocument/2006/customXml" ds:itemID="{D5F4A712-7E82-47CD-9C44-A3D4DB41F71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0x01010038E4B80B360C5B4B9916BA06BEDE610D</vt:lpwstr>
  </property>
</Properties>
</file>