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Proxima Nova"/>
      <p:regular r:id="rId50"/>
      <p:bold r:id="rId51"/>
      <p:italic r:id="rId52"/>
      <p:boldItalic r:id="rId53"/>
    </p:embeddedFont>
    <p:embeddedFont>
      <p:font typeface="Source Code Pro"/>
      <p:regular r:id="rId54"/>
      <p:bold r:id="rId55"/>
      <p:italic r:id="rId56"/>
      <p:boldItalic r:id="rId57"/>
    </p:embeddedFont>
    <p:embeddedFont>
      <p:font typeface="Alfa Slab One"/>
      <p:regular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3.xml"/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34" Type="http://schemas.openxmlformats.org/officeDocument/2006/relationships/slide" Target="slides/slide28.xml"/><Relationship Id="rId21" Type="http://schemas.openxmlformats.org/officeDocument/2006/relationships/slide" Target="slides/slide15.xml"/><Relationship Id="rId50" Type="http://schemas.openxmlformats.org/officeDocument/2006/relationships/font" Target="fonts/ProximaNova-regular.fntdata"/><Relationship Id="rId55" Type="http://schemas.openxmlformats.org/officeDocument/2006/relationships/font" Target="fonts/SourceCodePro-bold.fntdata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24" Type="http://schemas.openxmlformats.org/officeDocument/2006/relationships/slide" Target="slides/slide18.xml"/><Relationship Id="rId53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58" Type="http://schemas.openxmlformats.org/officeDocument/2006/relationships/font" Target="fonts/AlfaSlabOne-regular.fntdata"/><Relationship Id="rId5" Type="http://schemas.openxmlformats.org/officeDocument/2006/relationships/slideMaster" Target="slideMasters/slideMaster2.xml"/><Relationship Id="rId61" Type="http://schemas.openxmlformats.org/officeDocument/2006/relationships/customXml" Target="../customXml/item3.xml"/><Relationship Id="rId19" Type="http://schemas.openxmlformats.org/officeDocument/2006/relationships/slide" Target="slides/slide13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56" Type="http://schemas.openxmlformats.org/officeDocument/2006/relationships/font" Target="fonts/SourceCodePro-italic.fntdata"/><Relationship Id="rId14" Type="http://schemas.openxmlformats.org/officeDocument/2006/relationships/slide" Target="slides/slide8.xml"/><Relationship Id="rId8" Type="http://schemas.openxmlformats.org/officeDocument/2006/relationships/slide" Target="slides/slide2.xml"/><Relationship Id="rId51" Type="http://schemas.openxmlformats.org/officeDocument/2006/relationships/font" Target="fonts/ProximaNova-bold.fntdata"/><Relationship Id="rId3" Type="http://schemas.openxmlformats.org/officeDocument/2006/relationships/presProps" Target="presProps.xml"/><Relationship Id="rId46" Type="http://schemas.openxmlformats.org/officeDocument/2006/relationships/slide" Target="slides/slide40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5" Type="http://schemas.openxmlformats.org/officeDocument/2006/relationships/slide" Target="slides/slide19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59" Type="http://schemas.openxmlformats.org/officeDocument/2006/relationships/customXml" Target="../customXml/item1.xml"/><Relationship Id="rId41" Type="http://schemas.openxmlformats.org/officeDocument/2006/relationships/slide" Target="slides/slide35.xml"/><Relationship Id="rId20" Type="http://schemas.openxmlformats.org/officeDocument/2006/relationships/slide" Target="slides/slide14.xml"/><Relationship Id="rId54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49" Type="http://schemas.openxmlformats.org/officeDocument/2006/relationships/slide" Target="slides/slide43.xml"/><Relationship Id="rId36" Type="http://schemas.openxmlformats.org/officeDocument/2006/relationships/slide" Target="slides/slide30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7" Type="http://schemas.openxmlformats.org/officeDocument/2006/relationships/font" Target="fonts/SourceCodePro-boldItalic.fntdata"/><Relationship Id="rId15" Type="http://schemas.openxmlformats.org/officeDocument/2006/relationships/slide" Target="slides/slide9.xml"/><Relationship Id="rId44" Type="http://schemas.openxmlformats.org/officeDocument/2006/relationships/slide" Target="slides/slide38.xml"/><Relationship Id="rId31" Type="http://schemas.openxmlformats.org/officeDocument/2006/relationships/slide" Target="slides/slide25.xml"/><Relationship Id="rId52" Type="http://schemas.openxmlformats.org/officeDocument/2006/relationships/font" Target="fonts/ProximaNova-italic.fntdata"/><Relationship Id="rId10" Type="http://schemas.openxmlformats.org/officeDocument/2006/relationships/slide" Target="slides/slide4.xml"/><Relationship Id="rId60" Type="http://schemas.openxmlformats.org/officeDocument/2006/relationships/customXml" Target="../customXml/item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b7b445e8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b7b445e8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b7b445e8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b7b445e8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b7b445e8b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b7b445e8b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b7b445e8b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b7b445e8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b7b445e8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b7b445e8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b7b445e8b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b7b445e8b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b7b445e8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b7b445e8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b7b445e8b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b7b445e8b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b7b445e8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b7b445e8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b7b445e8b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b7b445e8b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cf1d1de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cf1d1de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b7b445e8b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b7b445e8b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b7b445e8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b7b445e8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b7b445e8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b7b445e8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3.6.1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b7b445e8b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b7b445e8b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b7b445e8b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b7b445e8b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b7b445e8b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b7b445e8b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3.6.2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b7b445e8b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b7b445e8b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b7b445e8b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b7b445e8b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b7b445e8b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b7b445e8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b7b445e8b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b7b445e8b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b7b445e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b7b445e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b7b445e8b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b7b445e8b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b7b445e8b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b7b445e8b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3.6.3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b7b445e8b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b7b445e8b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b7b445e8b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b7b445e8b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b7b445e8b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b7b445e8b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b7b445e8b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b7b445e8b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b7b445e8b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b7b445e8b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3.6.4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b7b445e8b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b7b445e8b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b7b445e8b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b7b445e8b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b7b445e8b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b7b445e8b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b7b445e8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b7b445e8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b7b445e8b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b7b445e8b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b7b445e8b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b7b445e8b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b7b445e8b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b7b445e8b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3.6.5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b7b445e8b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b7b445e8b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b7b445e8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b7b445e8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b7b445e8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b7b445e8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b7b445e8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b7b445e8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b7b445e8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b7b445e8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b7b445e8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b7b445e8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224625"/>
            <a:ext cx="86394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24600" y="1925650"/>
            <a:ext cx="8639400" cy="2419800"/>
          </a:xfrm>
          <a:prstGeom prst="rect">
            <a:avLst/>
          </a:prstGeom>
          <a:solidFill>
            <a:srgbClr val="33333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  <a:defRPr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○"/>
              <a:def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■"/>
              <a:def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  <a:def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○"/>
              <a:def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■"/>
              <a:def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  <a:def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○"/>
              <a:def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Source Code Pro"/>
              <a:buChar char="■"/>
              <a:def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311775" y="4548075"/>
            <a:ext cx="8639400" cy="443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90850"/>
            <a:ext cx="8315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311700" y="2086075"/>
            <a:ext cx="8627100" cy="2419800"/>
          </a:xfrm>
          <a:prstGeom prst="rect">
            <a:avLst/>
          </a:prstGeom>
          <a:solidFill>
            <a:srgbClr val="33333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  <a:defRPr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○"/>
              <a:def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■"/>
              <a:def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  <a:def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○"/>
              <a:def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■"/>
              <a:def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  <a:def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○"/>
              <a:def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Source Code Pro"/>
              <a:buChar char="■"/>
              <a:def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2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6" name="Google Shape;96;p23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1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developer.mozilla.org/en-US/docs/Web/API/Document_Object_Model/Introducti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caniuse.com/#search=getElementsByClassName" TargetMode="External"/><Relationship Id="rId4" Type="http://schemas.openxmlformats.org/officeDocument/2006/relationships/hyperlink" Target="http://caniuse.com/#search=querySelectorAll" TargetMode="External"/><Relationship Id="rId5" Type="http://schemas.openxmlformats.org/officeDocument/2006/relationships/hyperlink" Target="https://developer.mozilla.org/en-US/docs/Web/API/Document/getElementsByClassName" TargetMode="External"/><Relationship Id="rId6" Type="http://schemas.openxmlformats.org/officeDocument/2006/relationships/hyperlink" Target="https://developer.mozilla.org/en-US/docs/Web/API/Document/querySelector" TargetMode="External"/><Relationship Id="rId7" Type="http://schemas.openxmlformats.org/officeDocument/2006/relationships/hyperlink" Target="https://developer.mozilla.org/en-US/docs/Web/API/Document/querySelectorAl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mozilla.org/en-US/docs/Web/API/Element/getAttribute" TargetMode="External"/><Relationship Id="rId4" Type="http://schemas.openxmlformats.org/officeDocument/2006/relationships/hyperlink" Target="https://developer.mozilla.org/en-US/docs/Web/API/Element/setAttribute" TargetMode="External"/><Relationship Id="rId5" Type="http://schemas.openxmlformats.org/officeDocument/2006/relationships/hyperlink" Target="https://developer.mozilla.org/en-US/docs/Web/API/Element/setAttribute" TargetMode="External"/><Relationship Id="rId6" Type="http://schemas.openxmlformats.org/officeDocument/2006/relationships/hyperlink" Target="https://developer.mozilla.org/en-US/docs/Web/API/Element/setAttribut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mozilla.org/en-US/docs/Web/API/Element/setAttribute" TargetMode="External"/><Relationship Id="rId4" Type="http://schemas.openxmlformats.org/officeDocument/2006/relationships/hyperlink" Target="https://developer.mozilla.org/en-US/docs/Web/API/Element/setAttribut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en.wikipedia.org/wiki/CamelCase" TargetMode="External"/><Relationship Id="rId4" Type="http://schemas.openxmlformats.org/officeDocument/2006/relationships/hyperlink" Target="https://developer.mozilla.org/en-US/docs/Web/API/Element/setAttribute" TargetMode="External"/><Relationship Id="rId5" Type="http://schemas.openxmlformats.org/officeDocument/2006/relationships/hyperlink" Target="https://developer.mozilla.org/en-US/docs/Web/API/Element/setAttribut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mozilla.org/en-US/docs/Web/API/Element/setAttribute" TargetMode="External"/><Relationship Id="rId4" Type="http://schemas.openxmlformats.org/officeDocument/2006/relationships/hyperlink" Target="https://developer.mozilla.org/en-US/docs/Web/API/Element/setAttribut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mozilla.org/en-US/docs/Web/Events" TargetMode="External"/></Relationships>
</file>

<file path=ppt/slides/_rels/slide29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mozilla.org/en-US/docs/Web/Events/blu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eveloper.mozilla.org/en-US/docs/Web/Events" TargetMode="External"/><Relationship Id="rId4" Type="http://schemas.openxmlformats.org/officeDocument/2006/relationships/hyperlink" Target="https://developer.mozilla.org/en-US/docs/Web/Events/click" TargetMode="External"/><Relationship Id="rId9" Type="http://schemas.openxmlformats.org/officeDocument/2006/relationships/hyperlink" Target="https://developer.mozilla.org/en-US/docs/Web/Events/focus" TargetMode="External"/><Relationship Id="rId5" Type="http://schemas.openxmlformats.org/officeDocument/2006/relationships/hyperlink" Target="https://developer.mozilla.org/en-US/docs/Web/Events/mouseover" TargetMode="External"/><Relationship Id="rId6" Type="http://schemas.openxmlformats.org/officeDocument/2006/relationships/hyperlink" Target="https://developer.mozilla.org/en-US/docs/Web/Events/mouseout" TargetMode="External"/><Relationship Id="rId7" Type="http://schemas.openxmlformats.org/officeDocument/2006/relationships/hyperlink" Target="https://developer.mozilla.org/en-US/docs/Web/Events/keyup" TargetMode="External"/><Relationship Id="rId8" Type="http://schemas.openxmlformats.org/officeDocument/2006/relationships/hyperlink" Target="https://developer.mozilla.org/en-US/docs/Web/Events/load_(ProgressEvent)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mozilla.org/en-US/docs/Web/API/Element/setAttribute" TargetMode="External"/><Relationship Id="rId4" Type="http://schemas.openxmlformats.org/officeDocument/2006/relationships/hyperlink" Target="https://developer.mozilla.org/en-US/docs/Web/API/Element/setAttribut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mozilla.org/en-US/docs/Web/API/Event/preventDefault" TargetMode="External"/><Relationship Id="rId4" Type="http://schemas.openxmlformats.org/officeDocument/2006/relationships/hyperlink" Target="https://developer.mozilla.org/en-US/docs/Web/API/Event/preventDefault" TargetMode="External"/><Relationship Id="rId5" Type="http://schemas.openxmlformats.org/officeDocument/2006/relationships/hyperlink" Target="https://developer.mozilla.org/en-US/docs/Web/API/Event/preventDefault" TargetMode="External"/><Relationship Id="rId6" Type="http://schemas.openxmlformats.org/officeDocument/2006/relationships/hyperlink" Target="https://developer.mozilla.org/en-US/docs/Web/API/Element/setAttribute" TargetMode="External"/><Relationship Id="rId7" Type="http://schemas.openxmlformats.org/officeDocument/2006/relationships/hyperlink" Target="https://developer.mozilla.org/en-US/docs/Web/API/Element/setAttribute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mozilla.org/en-US/docs/Web/API/Event/currentTarget" TargetMode="External"/><Relationship Id="rId4" Type="http://schemas.openxmlformats.org/officeDocument/2006/relationships/hyperlink" Target="https://developer.mozilla.org/en-US/docs/Web/API/Event/preventDefault" TargetMode="External"/><Relationship Id="rId5" Type="http://schemas.openxmlformats.org/officeDocument/2006/relationships/hyperlink" Target="https://developer.mozilla.org/en-US/docs/Web/API/Event/preventDefault" TargetMode="External"/><Relationship Id="rId6" Type="http://schemas.openxmlformats.org/officeDocument/2006/relationships/hyperlink" Target="https://developer.mozilla.org/en-US/docs/Web/API/Element/setAttribute" TargetMode="External"/><Relationship Id="rId7" Type="http://schemas.openxmlformats.org/officeDocument/2006/relationships/hyperlink" Target="https://developer.mozilla.org/en-US/docs/Web/API/Element/setAttribute" TargetMode="External"/><Relationship Id="rId8" Type="http://schemas.openxmlformats.org/officeDocument/2006/relationships/hyperlink" Target="https://developer.mozilla.org/en-US/docs/Web/JavaScript/Reference/Operators/thi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JavaScript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3.6</a:t>
            </a:r>
            <a:endParaRPr/>
          </a:p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DOM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DOM Tree</a:t>
            </a:r>
            <a:endParaRPr/>
          </a:p>
        </p:txBody>
      </p:sp>
      <p:pic>
        <p:nvPicPr>
          <p:cNvPr id="166" name="Google Shape;16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713" y="1808000"/>
            <a:ext cx="6244574" cy="32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6"/>
          <p:cNvSpPr txBox="1"/>
          <p:nvPr/>
        </p:nvSpPr>
        <p:spPr>
          <a:xfrm>
            <a:off x="325700" y="1106050"/>
            <a:ext cx="85206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All HTML docs are in a tree structure defined by the 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05B6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DOM (Document Object Model)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</a:t>
            </a:r>
            <a:r>
              <a:rPr lang="en"/>
              <a:t>the</a:t>
            </a:r>
            <a:r>
              <a:rPr lang="en"/>
              <a:t> DOM</a:t>
            </a:r>
            <a:endParaRPr/>
          </a:p>
        </p:txBody>
      </p:sp>
      <p:sp>
        <p:nvSpPr>
          <p:cNvPr id="173" name="Google Shape;173;p37"/>
          <p:cNvSpPr txBox="1"/>
          <p:nvPr>
            <p:ph idx="1" type="body"/>
          </p:nvPr>
        </p:nvSpPr>
        <p:spPr>
          <a:xfrm>
            <a:off x="311700" y="1152475"/>
            <a:ext cx="8520600" cy="3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browser loads </a:t>
            </a:r>
            <a:r>
              <a:rPr lang="en"/>
              <a:t>the</a:t>
            </a:r>
            <a:r>
              <a:rPr lang="en"/>
              <a:t> content of the webpage into a 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Document</a:t>
            </a:r>
            <a:r>
              <a:rPr lang="en"/>
              <a:t> object.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 JS we can use </a:t>
            </a:r>
            <a:r>
              <a:rPr lang="en"/>
              <a:t>the</a:t>
            </a:r>
            <a:r>
              <a:rPr lang="en"/>
              <a:t> document to change </a:t>
            </a:r>
            <a:r>
              <a:rPr lang="en"/>
              <a:t>the</a:t>
            </a:r>
            <a:r>
              <a:rPr lang="en"/>
              <a:t> content tree.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can also access or replace any of the existing DOM nodes (HTML elements) or even build an entire html page from scratch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Nodes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</a:t>
            </a:r>
            <a:r>
              <a:rPr lang="en"/>
              <a:t> the DOM by ID</a:t>
            </a:r>
            <a:endParaRPr/>
          </a:p>
        </p:txBody>
      </p:sp>
      <p:sp>
        <p:nvSpPr>
          <p:cNvPr id="184" name="Google Shape;184;p39"/>
          <p:cNvSpPr txBox="1"/>
          <p:nvPr>
            <p:ph idx="1" type="body"/>
          </p:nvPr>
        </p:nvSpPr>
        <p:spPr>
          <a:xfrm>
            <a:off x="311700" y="1190850"/>
            <a:ext cx="83157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Find nodes by id using</a:t>
            </a:r>
            <a:endParaRPr/>
          </a:p>
        </p:txBody>
      </p:sp>
      <p:sp>
        <p:nvSpPr>
          <p:cNvPr id="185" name="Google Shape;185;p39"/>
          <p:cNvSpPr txBox="1"/>
          <p:nvPr>
            <p:ph idx="2" type="body"/>
          </p:nvPr>
        </p:nvSpPr>
        <p:spPr>
          <a:xfrm>
            <a:off x="311700" y="1648950"/>
            <a:ext cx="86271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333333"/>
                </a:highlight>
              </a:rPr>
              <a:t>document.getElementById(id);</a:t>
            </a:r>
            <a:endParaRPr sz="1800"/>
          </a:p>
        </p:txBody>
      </p:sp>
      <p:sp>
        <p:nvSpPr>
          <p:cNvPr id="186" name="Google Shape;186;p39"/>
          <p:cNvSpPr txBox="1"/>
          <p:nvPr>
            <p:ph idx="1" type="body"/>
          </p:nvPr>
        </p:nvSpPr>
        <p:spPr>
          <a:xfrm>
            <a:off x="311700" y="2333950"/>
            <a:ext cx="83157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E.g. to find this image</a:t>
            </a:r>
            <a:endParaRPr/>
          </a:p>
        </p:txBody>
      </p:sp>
      <p:sp>
        <p:nvSpPr>
          <p:cNvPr id="187" name="Google Shape;187;p39"/>
          <p:cNvSpPr txBox="1"/>
          <p:nvPr>
            <p:ph idx="2" type="body"/>
          </p:nvPr>
        </p:nvSpPr>
        <p:spPr>
          <a:xfrm>
            <a:off x="311700" y="2792050"/>
            <a:ext cx="86271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C82829"/>
                </a:solidFill>
                <a:highlight>
                  <a:srgbClr val="333333"/>
                </a:highlight>
              </a:rPr>
              <a:t>&lt;img id=</a:t>
            </a:r>
            <a:r>
              <a:rPr lang="en" sz="1800">
                <a:solidFill>
                  <a:srgbClr val="718C00"/>
                </a:solidFill>
                <a:highlight>
                  <a:srgbClr val="333333"/>
                </a:highlight>
              </a:rPr>
              <a:t>"cakePic"</a:t>
            </a:r>
            <a:r>
              <a:rPr lang="en" sz="1800">
                <a:solidFill>
                  <a:srgbClr val="C82829"/>
                </a:solidFill>
                <a:highlight>
                  <a:srgbClr val="333333"/>
                </a:highlight>
              </a:rPr>
              <a:t> src=</a:t>
            </a:r>
            <a:r>
              <a:rPr lang="en" sz="1800">
                <a:solidFill>
                  <a:srgbClr val="718C00"/>
                </a:solidFill>
                <a:highlight>
                  <a:srgbClr val="333333"/>
                </a:highlight>
              </a:rPr>
              <a:t>"img/cake.jpg"</a:t>
            </a:r>
            <a:r>
              <a:rPr lang="en" sz="1800">
                <a:solidFill>
                  <a:srgbClr val="C82829"/>
                </a:solidFill>
                <a:highlight>
                  <a:srgbClr val="333333"/>
                </a:highlight>
              </a:rPr>
              <a:t> alt=</a:t>
            </a:r>
            <a:r>
              <a:rPr lang="en" sz="1800">
                <a:solidFill>
                  <a:srgbClr val="718C00"/>
                </a:solidFill>
                <a:highlight>
                  <a:srgbClr val="333333"/>
                </a:highlight>
              </a:rPr>
              <a:t>"cake"</a:t>
            </a:r>
            <a:r>
              <a:rPr lang="en" sz="1800">
                <a:solidFill>
                  <a:srgbClr val="C82829"/>
                </a:solidFill>
                <a:highlight>
                  <a:srgbClr val="333333"/>
                </a:highlight>
              </a:rPr>
              <a:t>/&gt;</a:t>
            </a:r>
            <a:endParaRPr sz="1800"/>
          </a:p>
        </p:txBody>
      </p:sp>
      <p:sp>
        <p:nvSpPr>
          <p:cNvPr id="188" name="Google Shape;188;p39"/>
          <p:cNvSpPr txBox="1"/>
          <p:nvPr>
            <p:ph idx="1" type="body"/>
          </p:nvPr>
        </p:nvSpPr>
        <p:spPr>
          <a:xfrm>
            <a:off x="311700" y="3477050"/>
            <a:ext cx="83157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could use</a:t>
            </a:r>
            <a:endParaRPr/>
          </a:p>
        </p:txBody>
      </p:sp>
      <p:sp>
        <p:nvSpPr>
          <p:cNvPr id="189" name="Google Shape;189;p39"/>
          <p:cNvSpPr txBox="1"/>
          <p:nvPr>
            <p:ph idx="2" type="body"/>
          </p:nvPr>
        </p:nvSpPr>
        <p:spPr>
          <a:xfrm>
            <a:off x="311700" y="3935150"/>
            <a:ext cx="86271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8959A8"/>
                </a:solidFill>
              </a:rPr>
              <a:t>var</a:t>
            </a:r>
            <a:r>
              <a:rPr lang="en" sz="1800">
                <a:solidFill>
                  <a:srgbClr val="FFFFFF"/>
                </a:solidFill>
                <a:highlight>
                  <a:srgbClr val="333333"/>
                </a:highlight>
              </a:rPr>
              <a:t> imgCake = document.getElementById(</a:t>
            </a:r>
            <a:r>
              <a:rPr lang="en" sz="1800">
                <a:solidFill>
                  <a:srgbClr val="718C00"/>
                </a:solidFill>
              </a:rPr>
              <a:t>'cakePic'</a:t>
            </a:r>
            <a:r>
              <a:rPr lang="en" sz="1800">
                <a:solidFill>
                  <a:srgbClr val="FFFFFF"/>
                </a:solidFill>
                <a:highlight>
                  <a:srgbClr val="333333"/>
                </a:highlight>
              </a:rPr>
              <a:t>);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the DOM by Tag Name</a:t>
            </a:r>
            <a:endParaRPr/>
          </a:p>
        </p:txBody>
      </p:sp>
      <p:sp>
        <p:nvSpPr>
          <p:cNvPr id="195" name="Google Shape;195;p40"/>
          <p:cNvSpPr txBox="1"/>
          <p:nvPr>
            <p:ph idx="1" type="body"/>
          </p:nvPr>
        </p:nvSpPr>
        <p:spPr>
          <a:xfrm>
            <a:off x="311700" y="1017725"/>
            <a:ext cx="83157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HTML elements by the tag</a:t>
            </a:r>
            <a:endParaRPr/>
          </a:p>
        </p:txBody>
      </p:sp>
      <p:sp>
        <p:nvSpPr>
          <p:cNvPr id="196" name="Google Shape;196;p40"/>
          <p:cNvSpPr txBox="1"/>
          <p:nvPr>
            <p:ph idx="2" type="body"/>
          </p:nvPr>
        </p:nvSpPr>
        <p:spPr>
          <a:xfrm>
            <a:off x="345650" y="1397900"/>
            <a:ext cx="86271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document.getElementsByTagName(tagName);</a:t>
            </a:r>
            <a:endParaRPr/>
          </a:p>
        </p:txBody>
      </p:sp>
      <p:sp>
        <p:nvSpPr>
          <p:cNvPr id="197" name="Google Shape;197;p40"/>
          <p:cNvSpPr txBox="1"/>
          <p:nvPr>
            <p:ph idx="1" type="body"/>
          </p:nvPr>
        </p:nvSpPr>
        <p:spPr>
          <a:xfrm>
            <a:off x="345650" y="1818500"/>
            <a:ext cx="83157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E.g. to find </a:t>
            </a:r>
            <a:endParaRPr/>
          </a:p>
        </p:txBody>
      </p:sp>
      <p:sp>
        <p:nvSpPr>
          <p:cNvPr id="198" name="Google Shape;198;p40"/>
          <p:cNvSpPr txBox="1"/>
          <p:nvPr>
            <p:ph idx="2" type="body"/>
          </p:nvPr>
        </p:nvSpPr>
        <p:spPr>
          <a:xfrm>
            <a:off x="345650" y="2225375"/>
            <a:ext cx="86271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82829"/>
                </a:solidFill>
              </a:rPr>
              <a:t>&lt;ul&gt;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</a:t>
            </a:r>
            <a:r>
              <a:rPr lang="en">
                <a:solidFill>
                  <a:srgbClr val="C82829"/>
                </a:solidFill>
              </a:rPr>
              <a:t>&lt;li&gt;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Daisy</a:t>
            </a:r>
            <a:r>
              <a:rPr lang="en">
                <a:solidFill>
                  <a:srgbClr val="C82829"/>
                </a:solidFill>
              </a:rPr>
              <a:t>&lt;/li&gt;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</a:t>
            </a:r>
            <a:r>
              <a:rPr lang="en">
                <a:solidFill>
                  <a:srgbClr val="C82829"/>
                </a:solidFill>
              </a:rPr>
              <a:t>&lt;li&gt;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Tulip</a:t>
            </a:r>
            <a:r>
              <a:rPr lang="en">
                <a:solidFill>
                  <a:srgbClr val="C82829"/>
                </a:solidFill>
              </a:rPr>
              <a:t>&lt;/li&gt;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C82829"/>
                </a:solidFill>
              </a:rPr>
              <a:t>&lt;/ul&gt;</a:t>
            </a:r>
            <a:endParaRPr/>
          </a:p>
        </p:txBody>
      </p:sp>
      <p:sp>
        <p:nvSpPr>
          <p:cNvPr id="199" name="Google Shape;199;p40"/>
          <p:cNvSpPr txBox="1"/>
          <p:nvPr>
            <p:ph idx="1" type="body"/>
          </p:nvPr>
        </p:nvSpPr>
        <p:spPr>
          <a:xfrm>
            <a:off x="345650" y="3259900"/>
            <a:ext cx="83157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could use</a:t>
            </a:r>
            <a:endParaRPr/>
          </a:p>
        </p:txBody>
      </p:sp>
      <p:sp>
        <p:nvSpPr>
          <p:cNvPr id="200" name="Google Shape;200;p40"/>
          <p:cNvSpPr txBox="1"/>
          <p:nvPr>
            <p:ph idx="2" type="body"/>
          </p:nvPr>
        </p:nvSpPr>
        <p:spPr>
          <a:xfrm>
            <a:off x="345650" y="3711350"/>
            <a:ext cx="8627100" cy="13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8959A8"/>
                </a:solidFill>
              </a:rPr>
              <a:t>var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listItems = document.getElementsByTagName(</a:t>
            </a:r>
            <a:r>
              <a:rPr lang="en">
                <a:solidFill>
                  <a:srgbClr val="718C00"/>
                </a:solidFill>
              </a:rPr>
              <a:t>'li'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);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8959A8"/>
                </a:solidFill>
              </a:rPr>
              <a:t>for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(</a:t>
            </a:r>
            <a:r>
              <a:rPr lang="en">
                <a:solidFill>
                  <a:srgbClr val="8959A8"/>
                </a:solidFill>
              </a:rPr>
              <a:t>var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i = </a:t>
            </a:r>
            <a:r>
              <a:rPr lang="en">
                <a:solidFill>
                  <a:srgbClr val="F5871F"/>
                </a:solidFill>
              </a:rPr>
              <a:t>0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; i &lt; listItems.length; i++) {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</a:t>
            </a:r>
            <a:r>
              <a:rPr lang="en">
                <a:solidFill>
                  <a:srgbClr val="8959A8"/>
                </a:solidFill>
              </a:rPr>
              <a:t>var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listItem = listItems[i];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5</a:t>
            </a:r>
            <a:endParaRPr/>
          </a:p>
        </p:txBody>
      </p:sp>
      <p:sp>
        <p:nvSpPr>
          <p:cNvPr id="206" name="Google Shape;206;p41"/>
          <p:cNvSpPr txBox="1"/>
          <p:nvPr>
            <p:ph idx="1" type="body"/>
          </p:nvPr>
        </p:nvSpPr>
        <p:spPr>
          <a:xfrm>
            <a:off x="311700" y="1737125"/>
            <a:ext cx="39999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</a:rPr>
              <a:t>Available in </a:t>
            </a:r>
            <a:r>
              <a:rPr lang="en" sz="1800" u="sng">
                <a:solidFill>
                  <a:schemeClr val="dk1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IE9+, FF3.6+, Chrome 17+, Safari 5+</a:t>
            </a: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</a:rPr>
              <a:t>:</a:t>
            </a:r>
            <a:endParaRPr sz="1800"/>
          </a:p>
        </p:txBody>
      </p:sp>
      <p:sp>
        <p:nvSpPr>
          <p:cNvPr id="207" name="Google Shape;207;p41"/>
          <p:cNvSpPr txBox="1"/>
          <p:nvPr>
            <p:ph idx="2" type="body"/>
          </p:nvPr>
        </p:nvSpPr>
        <p:spPr>
          <a:xfrm>
            <a:off x="4832400" y="1737175"/>
            <a:ext cx="39999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</a:rPr>
              <a:t>Available in </a:t>
            </a:r>
            <a:r>
              <a:rPr lang="en" sz="1800" u="sng">
                <a:solidFill>
                  <a:schemeClr val="dk1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IE8+, FF3.6+, Chrome 17+, Safari 5+</a:t>
            </a: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</a:rPr>
              <a:t>:</a:t>
            </a:r>
            <a:endParaRPr sz="1800"/>
          </a:p>
        </p:txBody>
      </p:sp>
      <p:sp>
        <p:nvSpPr>
          <p:cNvPr id="208" name="Google Shape;208;p41"/>
          <p:cNvSpPr txBox="1"/>
          <p:nvPr>
            <p:ph idx="1" type="body"/>
          </p:nvPr>
        </p:nvSpPr>
        <p:spPr>
          <a:xfrm>
            <a:off x="311700" y="1095850"/>
            <a:ext cx="8315700" cy="4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Newer browsers </a:t>
            </a:r>
            <a:r>
              <a:rPr lang="en">
                <a:solidFill>
                  <a:srgbClr val="53555C"/>
                </a:solidFill>
              </a:rPr>
              <a:t>can use methods </a:t>
            </a:r>
            <a:r>
              <a:rPr b="1" lang="en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getElementsByClassName</a:t>
            </a:r>
            <a:r>
              <a:rPr lang="en">
                <a:solidFill>
                  <a:srgbClr val="53555C"/>
                </a:solidFill>
              </a:rPr>
              <a:t>, </a:t>
            </a:r>
            <a:r>
              <a:rPr b="1" lang="en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querySelector</a:t>
            </a:r>
            <a:r>
              <a:rPr lang="en">
                <a:solidFill>
                  <a:srgbClr val="53555C"/>
                </a:solidFill>
              </a:rPr>
              <a:t>, and </a:t>
            </a:r>
            <a:r>
              <a:rPr b="1" lang="en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querySelectorAll</a:t>
            </a:r>
            <a:r>
              <a:rPr lang="en">
                <a:solidFill>
                  <a:srgbClr val="53555C"/>
                </a:solidFill>
              </a:rPr>
              <a:t>.</a:t>
            </a:r>
            <a:endParaRPr/>
          </a:p>
        </p:txBody>
      </p:sp>
      <p:sp>
        <p:nvSpPr>
          <p:cNvPr id="209" name="Google Shape;209;p41"/>
          <p:cNvSpPr txBox="1"/>
          <p:nvPr>
            <p:ph idx="2" type="body"/>
          </p:nvPr>
        </p:nvSpPr>
        <p:spPr>
          <a:xfrm>
            <a:off x="346075" y="2795825"/>
            <a:ext cx="4193400" cy="1601400"/>
          </a:xfrm>
          <a:prstGeom prst="rect">
            <a:avLst/>
          </a:prstGeom>
          <a:solidFill>
            <a:srgbClr val="33333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document.getElementsByClassName(className);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0" name="Google Shape;210;p41"/>
          <p:cNvSpPr txBox="1"/>
          <p:nvPr>
            <p:ph idx="2" type="body"/>
          </p:nvPr>
        </p:nvSpPr>
        <p:spPr>
          <a:xfrm>
            <a:off x="4805250" y="2795875"/>
            <a:ext cx="4077000" cy="1560600"/>
          </a:xfrm>
          <a:prstGeom prst="rect">
            <a:avLst/>
          </a:prstGeom>
          <a:solidFill>
            <a:srgbClr val="33333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document.querySelector(cssQuery);</a:t>
            </a:r>
            <a:b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document.querySelectorAll(cssQuery);</a:t>
            </a:r>
            <a:b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getElement Vs. getElements</a:t>
            </a:r>
            <a:endParaRPr/>
          </a:p>
        </p:txBody>
      </p:sp>
      <p:sp>
        <p:nvSpPr>
          <p:cNvPr id="216" name="Google Shape;216;p42"/>
          <p:cNvSpPr txBox="1"/>
          <p:nvPr>
            <p:ph idx="1" type="body"/>
          </p:nvPr>
        </p:nvSpPr>
        <p:spPr>
          <a:xfrm>
            <a:off x="352400" y="1193950"/>
            <a:ext cx="83157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Any method that starts with </a:t>
            </a: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</a:rPr>
              <a:t>getElement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 will return a </a:t>
            </a:r>
            <a:r>
              <a:rPr b="1" lang="en">
                <a:solidFill>
                  <a:srgbClr val="53555C"/>
                </a:solidFill>
                <a:highlight>
                  <a:srgbClr val="FFFFFF"/>
                </a:highlight>
              </a:rPr>
              <a:t>single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 node.</a:t>
            </a:r>
            <a:endParaRPr/>
          </a:p>
        </p:txBody>
      </p:sp>
      <p:sp>
        <p:nvSpPr>
          <p:cNvPr id="217" name="Google Shape;217;p42"/>
          <p:cNvSpPr txBox="1"/>
          <p:nvPr>
            <p:ph idx="2" type="body"/>
          </p:nvPr>
        </p:nvSpPr>
        <p:spPr>
          <a:xfrm>
            <a:off x="352400" y="1652050"/>
            <a:ext cx="83535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document.getElementById(</a:t>
            </a:r>
            <a:r>
              <a:rPr lang="en">
                <a:solidFill>
                  <a:srgbClr val="718C00"/>
                </a:solidFill>
              </a:rPr>
              <a:t>'uniqueID'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); </a:t>
            </a:r>
            <a:r>
              <a:rPr lang="en">
                <a:solidFill>
                  <a:srgbClr val="8E908C"/>
                </a:solidFill>
              </a:rPr>
              <a:t>// returns a single node</a:t>
            </a:r>
            <a:endParaRPr/>
          </a:p>
        </p:txBody>
      </p:sp>
      <p:sp>
        <p:nvSpPr>
          <p:cNvPr id="218" name="Google Shape;218;p42"/>
          <p:cNvSpPr txBox="1"/>
          <p:nvPr>
            <p:ph idx="1" type="body"/>
          </p:nvPr>
        </p:nvSpPr>
        <p:spPr>
          <a:xfrm>
            <a:off x="311600" y="2442825"/>
            <a:ext cx="86271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Any method that starts with </a:t>
            </a: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</a:rPr>
              <a:t>getElements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 will return an </a:t>
            </a:r>
            <a:r>
              <a:rPr b="1" lang="en">
                <a:solidFill>
                  <a:srgbClr val="53555C"/>
                </a:solidFill>
                <a:highlight>
                  <a:srgbClr val="FFFFFF"/>
                </a:highlight>
              </a:rPr>
              <a:t>array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 of nodes. </a:t>
            </a:r>
            <a:endParaRPr>
              <a:solidFill>
                <a:srgbClr val="53555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To modify a single node, you’ll need to use bracket notation to get the one you want.</a:t>
            </a:r>
            <a:endParaRPr/>
          </a:p>
        </p:txBody>
      </p:sp>
      <p:sp>
        <p:nvSpPr>
          <p:cNvPr id="219" name="Google Shape;219;p42"/>
          <p:cNvSpPr txBox="1"/>
          <p:nvPr>
            <p:ph idx="2" type="body"/>
          </p:nvPr>
        </p:nvSpPr>
        <p:spPr>
          <a:xfrm>
            <a:off x="311700" y="3433525"/>
            <a:ext cx="8627100" cy="1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document.getElementsByTagName(</a:t>
            </a:r>
            <a:r>
              <a:rPr lang="en">
                <a:solidFill>
                  <a:srgbClr val="718C00"/>
                </a:solidFill>
                <a:highlight>
                  <a:srgbClr val="333333"/>
                </a:highlight>
              </a:rPr>
              <a:t>'p'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); </a:t>
            </a:r>
            <a:r>
              <a:rPr lang="en">
                <a:solidFill>
                  <a:srgbClr val="8E908C"/>
                </a:solidFill>
                <a:highlight>
                  <a:srgbClr val="333333"/>
                </a:highlight>
              </a:rPr>
              <a:t>// returns multiple nodes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8959A8"/>
                </a:solidFill>
                <a:highlight>
                  <a:srgbClr val="333333"/>
                </a:highlight>
              </a:rPr>
              <a:t>var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specificParagraph = document.getElementsByTagName(</a:t>
            </a:r>
            <a:r>
              <a:rPr lang="en">
                <a:solidFill>
                  <a:srgbClr val="718C00"/>
                </a:solidFill>
                <a:highlight>
                  <a:srgbClr val="333333"/>
                </a:highlight>
              </a:rPr>
              <a:t>'p'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)[</a:t>
            </a:r>
            <a:r>
              <a:rPr lang="en">
                <a:solidFill>
                  <a:srgbClr val="F5871F"/>
                </a:solidFill>
                <a:highlight>
                  <a:srgbClr val="333333"/>
                </a:highlight>
              </a:rPr>
              <a:t>2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];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endParaRPr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8959A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Nodes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nodes - Attributes</a:t>
            </a:r>
            <a:endParaRPr/>
          </a:p>
        </p:txBody>
      </p:sp>
      <p:sp>
        <p:nvSpPr>
          <p:cNvPr id="230" name="Google Shape;230;p44"/>
          <p:cNvSpPr txBox="1"/>
          <p:nvPr>
            <p:ph idx="1" type="body"/>
          </p:nvPr>
        </p:nvSpPr>
        <p:spPr>
          <a:xfrm>
            <a:off x="352400" y="1017725"/>
            <a:ext cx="83157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3555C"/>
                </a:solidFill>
              </a:rPr>
              <a:t>We can access and change attributes of DOM nodes using dot notation</a:t>
            </a:r>
            <a:endParaRPr/>
          </a:p>
        </p:txBody>
      </p:sp>
      <p:sp>
        <p:nvSpPr>
          <p:cNvPr id="231" name="Google Shape;231;p44"/>
          <p:cNvSpPr txBox="1"/>
          <p:nvPr>
            <p:ph idx="2" type="body"/>
          </p:nvPr>
        </p:nvSpPr>
        <p:spPr>
          <a:xfrm>
            <a:off x="352400" y="1916675"/>
            <a:ext cx="83535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82829"/>
                </a:solidFill>
                <a:highlight>
                  <a:srgbClr val="333333"/>
                </a:highlight>
              </a:rPr>
              <a:t>&lt;img id=</a:t>
            </a:r>
            <a:r>
              <a:rPr lang="en">
                <a:solidFill>
                  <a:srgbClr val="718C00"/>
                </a:solidFill>
                <a:highlight>
                  <a:srgbClr val="333333"/>
                </a:highlight>
              </a:rPr>
              <a:t>"cakePic"</a:t>
            </a:r>
            <a:r>
              <a:rPr lang="en">
                <a:solidFill>
                  <a:srgbClr val="C82829"/>
                </a:solidFill>
                <a:highlight>
                  <a:srgbClr val="333333"/>
                </a:highlight>
              </a:rPr>
              <a:t> src=</a:t>
            </a:r>
            <a:r>
              <a:rPr lang="en">
                <a:solidFill>
                  <a:srgbClr val="718C00"/>
                </a:solidFill>
                <a:highlight>
                  <a:srgbClr val="333333"/>
                </a:highlight>
              </a:rPr>
              <a:t>"/img/cake.jpg"</a:t>
            </a:r>
            <a:r>
              <a:rPr lang="en">
                <a:solidFill>
                  <a:srgbClr val="C82829"/>
                </a:solidFill>
                <a:highlight>
                  <a:srgbClr val="333333"/>
                </a:highlight>
              </a:rPr>
              <a:t> alt=</a:t>
            </a:r>
            <a:r>
              <a:rPr lang="en">
                <a:solidFill>
                  <a:srgbClr val="718C00"/>
                </a:solidFill>
                <a:highlight>
                  <a:srgbClr val="333333"/>
                </a:highlight>
              </a:rPr>
              <a:t>"Cake"</a:t>
            </a:r>
            <a:r>
              <a:rPr lang="en">
                <a:solidFill>
                  <a:srgbClr val="C82829"/>
                </a:solidFill>
                <a:highlight>
                  <a:srgbClr val="333333"/>
                </a:highlight>
              </a:rPr>
              <a:t>/&gt;</a:t>
            </a:r>
            <a:endParaRPr/>
          </a:p>
        </p:txBody>
      </p:sp>
      <p:sp>
        <p:nvSpPr>
          <p:cNvPr id="232" name="Google Shape;232;p44"/>
          <p:cNvSpPr txBox="1"/>
          <p:nvPr>
            <p:ph idx="1" type="body"/>
          </p:nvPr>
        </p:nvSpPr>
        <p:spPr>
          <a:xfrm>
            <a:off x="311600" y="2442825"/>
            <a:ext cx="86271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By switching out 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the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 source image for a different one</a:t>
            </a:r>
            <a:endParaRPr/>
          </a:p>
        </p:txBody>
      </p:sp>
      <p:sp>
        <p:nvSpPr>
          <p:cNvPr id="233" name="Google Shape;233;p44"/>
          <p:cNvSpPr txBox="1"/>
          <p:nvPr>
            <p:ph idx="2" type="body"/>
          </p:nvPr>
        </p:nvSpPr>
        <p:spPr>
          <a:xfrm>
            <a:off x="311700" y="2856750"/>
            <a:ext cx="8627100" cy="19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8959A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25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 imgCake = document.getElementById(</a:t>
            </a:r>
            <a:r>
              <a:rPr b="1" lang="en" sz="1250">
                <a:solidFill>
                  <a:srgbClr val="718C00"/>
                </a:solidFill>
                <a:latin typeface="Courier New"/>
                <a:ea typeface="Courier New"/>
                <a:cs typeface="Courier New"/>
                <a:sym typeface="Courier New"/>
              </a:rPr>
              <a:t>'cakePic'</a:t>
            </a:r>
            <a:r>
              <a:rPr b="1" lang="en" sz="125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 sz="125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25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50">
                <a:solidFill>
                  <a:srgbClr val="8E908C"/>
                </a:solidFill>
                <a:latin typeface="Courier New"/>
                <a:ea typeface="Courier New"/>
                <a:cs typeface="Courier New"/>
                <a:sym typeface="Courier New"/>
              </a:rPr>
              <a:t>// will return src attribute on image</a:t>
            </a:r>
            <a:br>
              <a:rPr b="1" lang="en" sz="125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5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imgCake.src</a:t>
            </a:r>
            <a:br>
              <a:rPr b="1" lang="en" sz="125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25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50">
                <a:solidFill>
                  <a:srgbClr val="8E908C"/>
                </a:solidFill>
                <a:latin typeface="Courier New"/>
                <a:ea typeface="Courier New"/>
                <a:cs typeface="Courier New"/>
                <a:sym typeface="Courier New"/>
              </a:rPr>
              <a:t>// will set our src to a new src</a:t>
            </a:r>
            <a:br>
              <a:rPr b="1" lang="en" sz="125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5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imgCake.src = </a:t>
            </a:r>
            <a:r>
              <a:rPr b="1" lang="en" sz="1250">
                <a:solidFill>
                  <a:srgbClr val="718C00"/>
                </a:solidFill>
                <a:latin typeface="Courier New"/>
                <a:ea typeface="Courier New"/>
                <a:cs typeface="Courier New"/>
                <a:sym typeface="Courier New"/>
              </a:rPr>
              <a:t>'/img/big-cake.jpg'</a:t>
            </a:r>
            <a:r>
              <a:rPr b="1" lang="en" sz="125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endParaRPr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8959A8"/>
              </a:solidFill>
            </a:endParaRPr>
          </a:p>
        </p:txBody>
      </p:sp>
      <p:sp>
        <p:nvSpPr>
          <p:cNvPr id="234" name="Google Shape;234;p44"/>
          <p:cNvSpPr txBox="1"/>
          <p:nvPr>
            <p:ph idx="1" type="body"/>
          </p:nvPr>
        </p:nvSpPr>
        <p:spPr>
          <a:xfrm>
            <a:off x="311700" y="1390525"/>
            <a:ext cx="83157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3555C"/>
                </a:solidFill>
              </a:rPr>
              <a:t>We could change this element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Nodes - </a:t>
            </a:r>
            <a:r>
              <a:rPr lang="en"/>
              <a:t>Getting/Sharing Attributes</a:t>
            </a:r>
            <a:endParaRPr/>
          </a:p>
        </p:txBody>
      </p:sp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352400" y="1017725"/>
            <a:ext cx="83157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</a:rPr>
              <a:t>You can also use </a:t>
            </a:r>
            <a:r>
              <a:rPr lang="en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getAttribute</a:t>
            </a:r>
            <a:r>
              <a:rPr lang="en">
                <a:solidFill>
                  <a:srgbClr val="53555C"/>
                </a:solidFill>
              </a:rPr>
              <a:t> or </a:t>
            </a:r>
            <a:r>
              <a:rPr lang="en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setAttribute</a:t>
            </a:r>
            <a:endParaRPr u="sng">
              <a:solidFill>
                <a:schemeClr val="dk1"/>
              </a:solidFill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05B62"/>
              </a:solidFill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53555C"/>
              </a:solidFill>
            </a:endParaRPr>
          </a:p>
        </p:txBody>
      </p:sp>
      <p:sp>
        <p:nvSpPr>
          <p:cNvPr id="241" name="Google Shape;241;p45"/>
          <p:cNvSpPr txBox="1"/>
          <p:nvPr>
            <p:ph idx="2" type="body"/>
          </p:nvPr>
        </p:nvSpPr>
        <p:spPr>
          <a:xfrm>
            <a:off x="352400" y="1916675"/>
            <a:ext cx="83535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82829"/>
                </a:solidFill>
                <a:highlight>
                  <a:srgbClr val="333333"/>
                </a:highlight>
              </a:rPr>
              <a:t>&lt;img id=</a:t>
            </a:r>
            <a:r>
              <a:rPr lang="en">
                <a:solidFill>
                  <a:srgbClr val="718C00"/>
                </a:solidFill>
                <a:highlight>
                  <a:srgbClr val="333333"/>
                </a:highlight>
              </a:rPr>
              <a:t>"cakePic"</a:t>
            </a:r>
            <a:r>
              <a:rPr lang="en">
                <a:solidFill>
                  <a:srgbClr val="C82829"/>
                </a:solidFill>
                <a:highlight>
                  <a:srgbClr val="333333"/>
                </a:highlight>
              </a:rPr>
              <a:t> src=</a:t>
            </a:r>
            <a:r>
              <a:rPr lang="en">
                <a:solidFill>
                  <a:srgbClr val="718C00"/>
                </a:solidFill>
                <a:highlight>
                  <a:srgbClr val="333333"/>
                </a:highlight>
              </a:rPr>
              <a:t>"/img/cake.jpg"</a:t>
            </a:r>
            <a:r>
              <a:rPr lang="en">
                <a:solidFill>
                  <a:srgbClr val="C82829"/>
                </a:solidFill>
                <a:highlight>
                  <a:srgbClr val="333333"/>
                </a:highlight>
              </a:rPr>
              <a:t> alt=</a:t>
            </a:r>
            <a:r>
              <a:rPr lang="en">
                <a:solidFill>
                  <a:srgbClr val="718C00"/>
                </a:solidFill>
                <a:highlight>
                  <a:srgbClr val="333333"/>
                </a:highlight>
              </a:rPr>
              <a:t>"Cake"</a:t>
            </a:r>
            <a:r>
              <a:rPr lang="en">
                <a:solidFill>
                  <a:srgbClr val="C82829"/>
                </a:solidFill>
                <a:highlight>
                  <a:srgbClr val="333333"/>
                </a:highlight>
              </a:rPr>
              <a:t>/&gt;</a:t>
            </a:r>
            <a:endParaRPr/>
          </a:p>
        </p:txBody>
      </p:sp>
      <p:sp>
        <p:nvSpPr>
          <p:cNvPr id="242" name="Google Shape;242;p45"/>
          <p:cNvSpPr txBox="1"/>
          <p:nvPr>
            <p:ph idx="1" type="body"/>
          </p:nvPr>
        </p:nvSpPr>
        <p:spPr>
          <a:xfrm>
            <a:off x="311600" y="2442825"/>
            <a:ext cx="86271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By switching out the source image for a different one</a:t>
            </a:r>
            <a:endParaRPr/>
          </a:p>
        </p:txBody>
      </p:sp>
      <p:sp>
        <p:nvSpPr>
          <p:cNvPr id="243" name="Google Shape;243;p45"/>
          <p:cNvSpPr txBox="1"/>
          <p:nvPr>
            <p:ph idx="2" type="body"/>
          </p:nvPr>
        </p:nvSpPr>
        <p:spPr>
          <a:xfrm>
            <a:off x="311700" y="2856750"/>
            <a:ext cx="8627100" cy="21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59A8"/>
                </a:solidFill>
              </a:rPr>
              <a:t>var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imgCake = document.getElementById(</a:t>
            </a:r>
            <a:r>
              <a:rPr lang="en">
                <a:solidFill>
                  <a:srgbClr val="718C00"/>
                </a:solidFill>
              </a:rPr>
              <a:t>'cakePic'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);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8E908C"/>
                </a:solidFill>
              </a:rPr>
              <a:t>// will return src attribute on image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imgCake.getAttribute(</a:t>
            </a:r>
            <a:r>
              <a:rPr lang="en">
                <a:solidFill>
                  <a:srgbClr val="718C00"/>
                </a:solidFill>
              </a:rPr>
              <a:t>'src'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);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8E908C"/>
                </a:solidFill>
              </a:rPr>
              <a:t>// will set our src to a new src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imgCake.setAttribute(</a:t>
            </a:r>
            <a:r>
              <a:rPr lang="en">
                <a:solidFill>
                  <a:srgbClr val="718C00"/>
                </a:solidFill>
              </a:rPr>
              <a:t>'src'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 </a:t>
            </a:r>
            <a:r>
              <a:rPr lang="en">
                <a:solidFill>
                  <a:srgbClr val="718C00"/>
                </a:solidFill>
              </a:rPr>
              <a:t>'http://placekitten.com/g/600/500'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);</a:t>
            </a:r>
            <a:endParaRPr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8959A8"/>
              </a:solidFill>
            </a:endParaRPr>
          </a:p>
        </p:txBody>
      </p:sp>
      <p:sp>
        <p:nvSpPr>
          <p:cNvPr id="244" name="Google Shape;244;p45"/>
          <p:cNvSpPr txBox="1"/>
          <p:nvPr>
            <p:ph idx="1" type="body"/>
          </p:nvPr>
        </p:nvSpPr>
        <p:spPr>
          <a:xfrm>
            <a:off x="311700" y="1390525"/>
            <a:ext cx="83157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3555C"/>
                </a:solidFill>
              </a:rPr>
              <a:t>We could change this element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Nodes - Styles</a:t>
            </a:r>
            <a:endParaRPr/>
          </a:p>
        </p:txBody>
      </p:sp>
      <p:sp>
        <p:nvSpPr>
          <p:cNvPr id="250" name="Google Shape;250;p46"/>
          <p:cNvSpPr txBox="1"/>
          <p:nvPr>
            <p:ph idx="1" type="body"/>
          </p:nvPr>
        </p:nvSpPr>
        <p:spPr>
          <a:xfrm>
            <a:off x="352400" y="1017725"/>
            <a:ext cx="83157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change page css using style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6"/>
          <p:cNvSpPr txBox="1"/>
          <p:nvPr>
            <p:ph idx="2" type="body"/>
          </p:nvPr>
        </p:nvSpPr>
        <p:spPr>
          <a:xfrm>
            <a:off x="352400" y="1916675"/>
            <a:ext cx="83535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  <a:highlight>
                  <a:srgbClr val="333333"/>
                </a:highlight>
              </a:rPr>
              <a:t>body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{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</a:t>
            </a:r>
            <a:r>
              <a:rPr lang="en">
                <a:solidFill>
                  <a:srgbClr val="EAB700"/>
                </a:solidFill>
                <a:highlight>
                  <a:srgbClr val="333333"/>
                </a:highlight>
              </a:rPr>
              <a:t>color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:</a:t>
            </a:r>
            <a:r>
              <a:rPr lang="en">
                <a:solidFill>
                  <a:srgbClr val="718C00"/>
                </a:solidFill>
                <a:highlight>
                  <a:srgbClr val="333333"/>
                </a:highlight>
              </a:rPr>
              <a:t> red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}</a:t>
            </a:r>
            <a:br>
              <a:rPr b="1" lang="en" sz="60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b="1" sz="60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C82829"/>
              </a:solidFill>
              <a:highlight>
                <a:srgbClr val="333333"/>
              </a:highlight>
            </a:endParaRPr>
          </a:p>
        </p:txBody>
      </p:sp>
      <p:sp>
        <p:nvSpPr>
          <p:cNvPr id="252" name="Google Shape;252;p46"/>
          <p:cNvSpPr txBox="1"/>
          <p:nvPr>
            <p:ph idx="1" type="body"/>
          </p:nvPr>
        </p:nvSpPr>
        <p:spPr>
          <a:xfrm>
            <a:off x="311700" y="2924600"/>
            <a:ext cx="86271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We’d use this JS</a:t>
            </a:r>
            <a:endParaRPr/>
          </a:p>
        </p:txBody>
      </p:sp>
      <p:sp>
        <p:nvSpPr>
          <p:cNvPr id="253" name="Google Shape;253;p46"/>
          <p:cNvSpPr txBox="1"/>
          <p:nvPr>
            <p:ph idx="2" type="body"/>
          </p:nvPr>
        </p:nvSpPr>
        <p:spPr>
          <a:xfrm>
            <a:off x="311700" y="3467450"/>
            <a:ext cx="86271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59A8"/>
                </a:solidFill>
                <a:highlight>
                  <a:srgbClr val="333333"/>
                </a:highlight>
              </a:rPr>
              <a:t>var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pageBody = document.getElementsByTagName(</a:t>
            </a:r>
            <a:r>
              <a:rPr lang="en">
                <a:solidFill>
                  <a:srgbClr val="718C00"/>
                </a:solidFill>
                <a:highlight>
                  <a:srgbClr val="333333"/>
                </a:highlight>
              </a:rPr>
              <a:t>'body'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)[</a:t>
            </a:r>
            <a:r>
              <a:rPr lang="en">
                <a:solidFill>
                  <a:srgbClr val="F5871F"/>
                </a:solidFill>
                <a:highlight>
                  <a:srgbClr val="333333"/>
                </a:highlight>
              </a:rPr>
              <a:t>0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];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pageBody.style.color = </a:t>
            </a:r>
            <a:r>
              <a:rPr lang="en">
                <a:solidFill>
                  <a:srgbClr val="718C00"/>
                </a:solidFill>
                <a:highlight>
                  <a:srgbClr val="333333"/>
                </a:highlight>
              </a:rPr>
              <a:t>'red'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;</a:t>
            </a:r>
            <a:endParaRPr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959A8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8959A8"/>
              </a:solidFill>
            </a:endParaRPr>
          </a:p>
        </p:txBody>
      </p:sp>
      <p:sp>
        <p:nvSpPr>
          <p:cNvPr id="254" name="Google Shape;254;p46"/>
          <p:cNvSpPr txBox="1"/>
          <p:nvPr>
            <p:ph idx="1" type="body"/>
          </p:nvPr>
        </p:nvSpPr>
        <p:spPr>
          <a:xfrm>
            <a:off x="311700" y="1390525"/>
            <a:ext cx="83157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3555C"/>
                </a:solidFill>
              </a:rPr>
              <a:t>For this CSS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Nodes - Styles Extra</a:t>
            </a:r>
            <a:endParaRPr/>
          </a:p>
        </p:txBody>
      </p:sp>
      <p:sp>
        <p:nvSpPr>
          <p:cNvPr id="260" name="Google Shape;260;p47"/>
          <p:cNvSpPr txBox="1"/>
          <p:nvPr>
            <p:ph idx="1" type="body"/>
          </p:nvPr>
        </p:nvSpPr>
        <p:spPr>
          <a:xfrm>
            <a:off x="352400" y="1017725"/>
            <a:ext cx="83157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The rule of thumb in JavaScript is to change CSS styles with a "</a:t>
            </a: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</a:rPr>
              <a:t>-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" to </a:t>
            </a:r>
            <a:r>
              <a:rPr lang="en" u="sng">
                <a:solidFill>
                  <a:schemeClr val="dk1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camelCase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.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  <a:hlinkClick r:id="rId5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7"/>
          <p:cNvSpPr txBox="1"/>
          <p:nvPr>
            <p:ph idx="2" type="body"/>
          </p:nvPr>
        </p:nvSpPr>
        <p:spPr>
          <a:xfrm>
            <a:off x="352400" y="1916675"/>
            <a:ext cx="83535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</a:rPr>
              <a:t>body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</a:t>
            </a:r>
            <a:r>
              <a:rPr lang="en">
                <a:solidFill>
                  <a:srgbClr val="FFFFFF"/>
                </a:solidFill>
              </a:rPr>
              <a:t>{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</a:t>
            </a:r>
            <a:r>
              <a:rPr lang="en">
                <a:solidFill>
                  <a:srgbClr val="EAB700"/>
                </a:solidFill>
              </a:rPr>
              <a:t>background-color</a:t>
            </a:r>
            <a:r>
              <a:rPr lang="en">
                <a:solidFill>
                  <a:srgbClr val="FFFFFF"/>
                </a:solidFill>
              </a:rPr>
              <a:t>:</a:t>
            </a:r>
            <a:r>
              <a:rPr lang="en">
                <a:solidFill>
                  <a:srgbClr val="718C00"/>
                </a:solidFill>
              </a:rPr>
              <a:t> red</a:t>
            </a:r>
            <a:r>
              <a:rPr lang="en">
                <a:solidFill>
                  <a:srgbClr val="FFFFFF"/>
                </a:solidFill>
              </a:rPr>
              <a:t>;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</a:t>
            </a:r>
            <a:r>
              <a:rPr lang="en">
                <a:solidFill>
                  <a:srgbClr val="EAB700"/>
                </a:solidFill>
              </a:rPr>
              <a:t>padding-top</a:t>
            </a:r>
            <a:r>
              <a:rPr lang="en">
                <a:solidFill>
                  <a:srgbClr val="FFFFFF"/>
                </a:solidFill>
              </a:rPr>
              <a:t>:</a:t>
            </a:r>
            <a:r>
              <a:rPr lang="en">
                <a:solidFill>
                  <a:srgbClr val="718C00"/>
                </a:solidFill>
              </a:rPr>
              <a:t> </a:t>
            </a:r>
            <a:r>
              <a:rPr lang="en">
                <a:solidFill>
                  <a:srgbClr val="F5871F"/>
                </a:solidFill>
              </a:rPr>
              <a:t>10</a:t>
            </a:r>
            <a:r>
              <a:rPr lang="en">
                <a:solidFill>
                  <a:srgbClr val="718C00"/>
                </a:solidFill>
              </a:rPr>
              <a:t>px</a:t>
            </a:r>
            <a:r>
              <a:rPr lang="en">
                <a:solidFill>
                  <a:srgbClr val="FFFFFF"/>
                </a:solidFill>
              </a:rPr>
              <a:t>;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}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endParaRPr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C82829"/>
              </a:solidFill>
              <a:highlight>
                <a:srgbClr val="333333"/>
              </a:highlight>
            </a:endParaRPr>
          </a:p>
        </p:txBody>
      </p:sp>
      <p:sp>
        <p:nvSpPr>
          <p:cNvPr id="262" name="Google Shape;262;p47"/>
          <p:cNvSpPr txBox="1"/>
          <p:nvPr>
            <p:ph idx="1" type="body"/>
          </p:nvPr>
        </p:nvSpPr>
        <p:spPr>
          <a:xfrm>
            <a:off x="311700" y="3046750"/>
            <a:ext cx="86271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We’d use this JS</a:t>
            </a:r>
            <a:endParaRPr/>
          </a:p>
        </p:txBody>
      </p:sp>
      <p:sp>
        <p:nvSpPr>
          <p:cNvPr id="263" name="Google Shape;263;p47"/>
          <p:cNvSpPr txBox="1"/>
          <p:nvPr>
            <p:ph idx="2" type="body"/>
          </p:nvPr>
        </p:nvSpPr>
        <p:spPr>
          <a:xfrm>
            <a:off x="311700" y="3467450"/>
            <a:ext cx="86271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59A8"/>
                </a:solidFill>
              </a:rPr>
              <a:t>var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pageBody = document.getElementsByTagName(</a:t>
            </a:r>
            <a:r>
              <a:rPr lang="en">
                <a:solidFill>
                  <a:srgbClr val="718C00"/>
                </a:solidFill>
              </a:rPr>
              <a:t>'body'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)[</a:t>
            </a:r>
            <a:r>
              <a:rPr lang="en">
                <a:solidFill>
                  <a:srgbClr val="F5871F"/>
                </a:solidFill>
              </a:rPr>
              <a:t>0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]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pageBody.style.backgroundColor = </a:t>
            </a:r>
            <a:r>
              <a:rPr lang="en">
                <a:solidFill>
                  <a:srgbClr val="718C00"/>
                </a:solidFill>
              </a:rPr>
              <a:t>'red'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pageBody.style.paddingTop = </a:t>
            </a:r>
            <a:r>
              <a:rPr lang="en">
                <a:solidFill>
                  <a:srgbClr val="718C00"/>
                </a:solidFill>
              </a:rPr>
              <a:t>'10px'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;</a:t>
            </a:r>
            <a:endParaRPr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959A8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8959A8"/>
              </a:solidFill>
            </a:endParaRPr>
          </a:p>
        </p:txBody>
      </p:sp>
      <p:sp>
        <p:nvSpPr>
          <p:cNvPr id="264" name="Google Shape;264;p47"/>
          <p:cNvSpPr txBox="1"/>
          <p:nvPr>
            <p:ph idx="1" type="body"/>
          </p:nvPr>
        </p:nvSpPr>
        <p:spPr>
          <a:xfrm>
            <a:off x="311700" y="1390525"/>
            <a:ext cx="83157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3555C"/>
                </a:solidFill>
              </a:rPr>
              <a:t>For this CSS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3.6.1</a:t>
            </a:r>
            <a:endParaRPr/>
          </a:p>
        </p:txBody>
      </p:sp>
      <p:sp>
        <p:nvSpPr>
          <p:cNvPr id="270" name="Google Shape;270;p48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simple HTML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Isolate a node on </a:t>
            </a:r>
            <a:r>
              <a:rPr lang="en"/>
              <a:t>the</a:t>
            </a:r>
            <a:r>
              <a:rPr lang="en"/>
              <a:t> page and change an attribute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Isolate a different node and add a new style to it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innerHTML continued</a:t>
            </a:r>
            <a:endParaRPr/>
          </a:p>
        </p:txBody>
      </p:sp>
      <p:sp>
        <p:nvSpPr>
          <p:cNvPr id="277" name="Google Shape;277;p49"/>
          <p:cNvSpPr txBox="1"/>
          <p:nvPr>
            <p:ph idx="1" type="body"/>
          </p:nvPr>
        </p:nvSpPr>
        <p:spPr>
          <a:xfrm>
            <a:off x="352400" y="1017725"/>
            <a:ext cx="83157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You can also target one specific element's content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9"/>
          <p:cNvSpPr txBox="1"/>
          <p:nvPr>
            <p:ph idx="2" type="body"/>
          </p:nvPr>
        </p:nvSpPr>
        <p:spPr>
          <a:xfrm>
            <a:off x="352400" y="2571750"/>
            <a:ext cx="8353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C82829"/>
                </a:solidFill>
                <a:latin typeface="Courier New"/>
                <a:ea typeface="Courier New"/>
                <a:cs typeface="Courier New"/>
                <a:sym typeface="Courier New"/>
              </a:rPr>
              <a:t>&lt;p id=</a:t>
            </a:r>
            <a:r>
              <a:rPr b="1" lang="en" sz="1250">
                <a:solidFill>
                  <a:srgbClr val="718C00"/>
                </a:solidFill>
                <a:latin typeface="Courier New"/>
                <a:ea typeface="Courier New"/>
                <a:cs typeface="Courier New"/>
                <a:sym typeface="Courier New"/>
              </a:rPr>
              <a:t>"warning"</a:t>
            </a:r>
            <a:r>
              <a:rPr b="1" lang="en" sz="1250">
                <a:solidFill>
                  <a:srgbClr val="C82829"/>
                </a:solidFill>
                <a:latin typeface="Courier New"/>
                <a:ea typeface="Courier New"/>
                <a:cs typeface="Courier New"/>
                <a:sym typeface="Courier New"/>
              </a:rPr>
              <a:t>&gt;&lt;/p&gt;</a:t>
            </a:r>
            <a:endParaRPr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C82829"/>
              </a:solidFill>
              <a:highlight>
                <a:srgbClr val="333333"/>
              </a:highlight>
            </a:endParaRPr>
          </a:p>
        </p:txBody>
      </p:sp>
      <p:sp>
        <p:nvSpPr>
          <p:cNvPr id="279" name="Google Shape;279;p49"/>
          <p:cNvSpPr txBox="1"/>
          <p:nvPr>
            <p:ph idx="1" type="body"/>
          </p:nvPr>
        </p:nvSpPr>
        <p:spPr>
          <a:xfrm>
            <a:off x="311700" y="3087450"/>
            <a:ext cx="86271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..we can select the node and modify it</a:t>
            </a:r>
            <a:endParaRPr/>
          </a:p>
        </p:txBody>
      </p:sp>
      <p:sp>
        <p:nvSpPr>
          <p:cNvPr id="280" name="Google Shape;280;p49"/>
          <p:cNvSpPr txBox="1"/>
          <p:nvPr>
            <p:ph idx="2" type="body"/>
          </p:nvPr>
        </p:nvSpPr>
        <p:spPr>
          <a:xfrm>
            <a:off x="311700" y="3501375"/>
            <a:ext cx="8627100" cy="10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" sz="1250">
                <a:solidFill>
                  <a:srgbClr val="8959A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25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 warningParagraph = document.getElementById(</a:t>
            </a:r>
            <a:r>
              <a:rPr b="1" lang="en" sz="1250">
                <a:solidFill>
                  <a:srgbClr val="718C00"/>
                </a:solidFill>
                <a:latin typeface="Courier New"/>
                <a:ea typeface="Courier New"/>
                <a:cs typeface="Courier New"/>
                <a:sym typeface="Courier New"/>
              </a:rPr>
              <a:t>'warning'</a:t>
            </a:r>
            <a:r>
              <a:rPr b="1" lang="en" sz="125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 sz="125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25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5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warningParagraph.innerHTML = </a:t>
            </a:r>
            <a:r>
              <a:rPr b="1" lang="en" sz="1250">
                <a:solidFill>
                  <a:srgbClr val="718C00"/>
                </a:solidFill>
                <a:latin typeface="Courier New"/>
                <a:ea typeface="Courier New"/>
                <a:cs typeface="Courier New"/>
                <a:sym typeface="Courier New"/>
              </a:rPr>
              <a:t>'Danger Will Robinson!'</a:t>
            </a:r>
            <a:r>
              <a:rPr b="1" lang="en" sz="125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8959A8"/>
              </a:solidFill>
            </a:endParaRPr>
          </a:p>
        </p:txBody>
      </p:sp>
      <p:sp>
        <p:nvSpPr>
          <p:cNvPr id="281" name="Google Shape;281;p49"/>
          <p:cNvSpPr txBox="1"/>
          <p:nvPr>
            <p:ph idx="1" type="body"/>
          </p:nvPr>
        </p:nvSpPr>
        <p:spPr>
          <a:xfrm>
            <a:off x="352400" y="2066138"/>
            <a:ext cx="83157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3555C"/>
                </a:solidFill>
              </a:rPr>
              <a:t>To put something in this specific paragraph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new nodes from scratch</a:t>
            </a:r>
            <a:endParaRPr/>
          </a:p>
        </p:txBody>
      </p:sp>
      <p:sp>
        <p:nvSpPr>
          <p:cNvPr id="287" name="Google Shape;287;p50"/>
          <p:cNvSpPr txBox="1"/>
          <p:nvPr>
            <p:ph idx="1" type="body"/>
          </p:nvPr>
        </p:nvSpPr>
        <p:spPr>
          <a:xfrm>
            <a:off x="311700" y="1190850"/>
            <a:ext cx="8315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The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document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 object also has methods to create nodes from scratch:</a:t>
            </a:r>
            <a:endParaRPr/>
          </a:p>
        </p:txBody>
      </p:sp>
      <p:sp>
        <p:nvSpPr>
          <p:cNvPr id="288" name="Google Shape;288;p50"/>
          <p:cNvSpPr txBox="1"/>
          <p:nvPr>
            <p:ph idx="2" type="body"/>
          </p:nvPr>
        </p:nvSpPr>
        <p:spPr>
          <a:xfrm>
            <a:off x="311700" y="1791400"/>
            <a:ext cx="8627100" cy="17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document.createElement(tagName);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document.createTextNode(text);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element.appendChild(element);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3.6.2</a:t>
            </a:r>
            <a:endParaRPr/>
          </a:p>
        </p:txBody>
      </p:sp>
      <p:sp>
        <p:nvSpPr>
          <p:cNvPr id="294" name="Google Shape;294;p5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a new paragraph element and add it to a div on your page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New Nodes</a:t>
            </a:r>
            <a:endParaRPr/>
          </a:p>
        </p:txBody>
      </p:sp>
      <p:sp>
        <p:nvSpPr>
          <p:cNvPr id="301" name="Google Shape;301;p52"/>
          <p:cNvSpPr txBox="1"/>
          <p:nvPr>
            <p:ph idx="2" type="body"/>
          </p:nvPr>
        </p:nvSpPr>
        <p:spPr>
          <a:xfrm>
            <a:off x="311700" y="983925"/>
            <a:ext cx="8627100" cy="3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8959A8"/>
                </a:solidFill>
              </a:rPr>
              <a:t>var</a:t>
            </a:r>
            <a:r>
              <a:rPr lang="en" sz="1200">
                <a:solidFill>
                  <a:srgbClr val="FFFFFF"/>
                </a:solidFill>
              </a:rPr>
              <a:t> pageBody = document.getElementsByTagName(</a:t>
            </a:r>
            <a:r>
              <a:rPr lang="en" sz="1200">
                <a:solidFill>
                  <a:srgbClr val="718C00"/>
                </a:solidFill>
              </a:rPr>
              <a:t>'body'</a:t>
            </a:r>
            <a:r>
              <a:rPr lang="en" sz="1200">
                <a:solidFill>
                  <a:srgbClr val="FFFFFF"/>
                </a:solidFill>
              </a:rPr>
              <a:t>)[</a:t>
            </a:r>
            <a:r>
              <a:rPr lang="en" sz="1200">
                <a:solidFill>
                  <a:srgbClr val="F5871F"/>
                </a:solidFill>
              </a:rPr>
              <a:t>0</a:t>
            </a:r>
            <a:r>
              <a:rPr lang="en" sz="1200">
                <a:solidFill>
                  <a:srgbClr val="FFFFFF"/>
                </a:solidFill>
              </a:rPr>
              <a:t>];</a:t>
            </a:r>
            <a:br>
              <a:rPr lang="en" sz="1200">
                <a:solidFill>
                  <a:srgbClr val="FFFFFF"/>
                </a:solidFill>
              </a:rPr>
            </a:b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8E908C"/>
                </a:solidFill>
              </a:rPr>
              <a:t>// create our image tag with attributes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8959A8"/>
                </a:solidFill>
              </a:rPr>
              <a:t>var</a:t>
            </a:r>
            <a:r>
              <a:rPr lang="en" sz="1200">
                <a:solidFill>
                  <a:srgbClr val="FFFFFF"/>
                </a:solidFill>
              </a:rPr>
              <a:t> newImg = document.createElement(</a:t>
            </a:r>
            <a:r>
              <a:rPr lang="en" sz="1200">
                <a:solidFill>
                  <a:srgbClr val="718C00"/>
                </a:solidFill>
              </a:rPr>
              <a:t>'img'</a:t>
            </a:r>
            <a:r>
              <a:rPr lang="en" sz="1200">
                <a:solidFill>
                  <a:srgbClr val="FFFFFF"/>
                </a:solidFill>
              </a:rPr>
              <a:t>);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newImg.src = </a:t>
            </a:r>
            <a:r>
              <a:rPr lang="en" sz="1200">
                <a:solidFill>
                  <a:srgbClr val="718C00"/>
                </a:solidFill>
              </a:rPr>
              <a:t>'http://placekitten.com/g/500/200'</a:t>
            </a:r>
            <a:r>
              <a:rPr lang="en" sz="1200">
                <a:solidFill>
                  <a:srgbClr val="FFFFFF"/>
                </a:solidFill>
              </a:rPr>
              <a:t>;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newImg.style.border = </a:t>
            </a:r>
            <a:r>
              <a:rPr lang="en" sz="1200">
                <a:solidFill>
                  <a:srgbClr val="718C00"/>
                </a:solidFill>
              </a:rPr>
              <a:t>'1px solid black'</a:t>
            </a:r>
            <a:r>
              <a:rPr lang="en" sz="1200">
                <a:solidFill>
                  <a:srgbClr val="FFFFFF"/>
                </a:solidFill>
              </a:rPr>
              <a:t>;</a:t>
            </a:r>
            <a:br>
              <a:rPr lang="en" sz="1200">
                <a:solidFill>
                  <a:srgbClr val="FFFFFF"/>
                </a:solidFill>
              </a:rPr>
            </a:b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8E908C"/>
                </a:solidFill>
              </a:rPr>
              <a:t>// add our image to the body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pageBody.appendChild(newImg);</a:t>
            </a:r>
            <a:br>
              <a:rPr lang="en" sz="1200">
                <a:solidFill>
                  <a:srgbClr val="FFFFFF"/>
                </a:solidFill>
              </a:rPr>
            </a:b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8E908C"/>
                </a:solidFill>
              </a:rPr>
              <a:t>// create a paragraph tag with content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8959A8"/>
                </a:solidFill>
              </a:rPr>
              <a:t>var</a:t>
            </a:r>
            <a:r>
              <a:rPr lang="en" sz="1200">
                <a:solidFill>
                  <a:srgbClr val="FFFFFF"/>
                </a:solidFill>
              </a:rPr>
              <a:t> newParagraph  = document.createElement(</a:t>
            </a:r>
            <a:r>
              <a:rPr lang="en" sz="1200">
                <a:solidFill>
                  <a:srgbClr val="718C00"/>
                </a:solidFill>
              </a:rPr>
              <a:t>'p'</a:t>
            </a:r>
            <a:r>
              <a:rPr lang="en" sz="1200">
                <a:solidFill>
                  <a:srgbClr val="FFFFFF"/>
                </a:solidFill>
              </a:rPr>
              <a:t>);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8959A8"/>
                </a:solidFill>
              </a:rPr>
              <a:t>var</a:t>
            </a:r>
            <a:r>
              <a:rPr lang="en" sz="1200">
                <a:solidFill>
                  <a:srgbClr val="FFFFFF"/>
                </a:solidFill>
              </a:rPr>
              <a:t> paragraphText = document.createTextNode(</a:t>
            </a:r>
            <a:r>
              <a:rPr lang="en" sz="1200">
                <a:solidFill>
                  <a:srgbClr val="718C00"/>
                </a:solidFill>
              </a:rPr>
              <a:t>'Squee!'</a:t>
            </a:r>
            <a:r>
              <a:rPr lang="en" sz="1200">
                <a:solidFill>
                  <a:srgbClr val="FFFFFF"/>
                </a:solidFill>
              </a:rPr>
              <a:t>);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newParagraph.appendChild(paragraphText);</a:t>
            </a:r>
            <a:br>
              <a:rPr lang="en" sz="1200">
                <a:solidFill>
                  <a:srgbClr val="FFFFFF"/>
                </a:solidFill>
              </a:rPr>
            </a:b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8E908C"/>
                </a:solidFill>
              </a:rPr>
              <a:t>// add our new paragraph to the body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pageBody.appendChild(newParagraph);</a:t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3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  <p:sp>
        <p:nvSpPr>
          <p:cNvPr id="312" name="Google Shape;312;p54"/>
          <p:cNvSpPr txBox="1"/>
          <p:nvPr>
            <p:ph idx="1" type="body"/>
          </p:nvPr>
        </p:nvSpPr>
        <p:spPr>
          <a:xfrm>
            <a:off x="311700" y="1190850"/>
            <a:ext cx="8315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</a:rPr>
              <a:t>An </a:t>
            </a:r>
            <a:r>
              <a:rPr b="1" lang="en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event</a:t>
            </a:r>
            <a:r>
              <a:rPr lang="en">
                <a:solidFill>
                  <a:srgbClr val="53555C"/>
                </a:solidFill>
              </a:rPr>
              <a:t> is an object that is sent when actions take place on your webpage, most often when a user interacts with your webpage.</a:t>
            </a:r>
            <a:endParaRPr>
              <a:solidFill>
                <a:srgbClr val="53555C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55C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</a:rPr>
              <a:t>For example, JavaScript creates an event when a user clicks an element.</a:t>
            </a:r>
            <a:endParaRPr>
              <a:solidFill>
                <a:srgbClr val="53555C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4"/>
          <p:cNvSpPr txBox="1"/>
          <p:nvPr>
            <p:ph idx="2" type="body"/>
          </p:nvPr>
        </p:nvSpPr>
        <p:spPr>
          <a:xfrm>
            <a:off x="311700" y="3060325"/>
            <a:ext cx="86271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element.addEventListener(</a:t>
            </a:r>
            <a:r>
              <a:rPr lang="en">
                <a:solidFill>
                  <a:srgbClr val="718C00"/>
                </a:solidFill>
              </a:rPr>
              <a:t>'click'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 </a:t>
            </a:r>
            <a:r>
              <a:rPr lang="en">
                <a:solidFill>
                  <a:srgbClr val="8959A8"/>
                </a:solidFill>
              </a:rPr>
              <a:t>function</a:t>
            </a:r>
            <a:r>
              <a:rPr lang="en">
                <a:solidFill>
                  <a:srgbClr val="F5871F"/>
                </a:solidFill>
              </a:rPr>
              <a:t>(event)</a:t>
            </a:r>
            <a:r>
              <a:rPr lang="en">
                <a:solidFill>
                  <a:srgbClr val="8959A8"/>
                </a:solidFill>
              </a:rPr>
              <a:t> {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</a:t>
            </a:r>
            <a:r>
              <a:rPr lang="en">
                <a:solidFill>
                  <a:srgbClr val="8E908C"/>
                </a:solidFill>
              </a:rPr>
              <a:t>// code to be executed when user clicks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});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Events</a:t>
            </a:r>
            <a:endParaRPr/>
          </a:p>
        </p:txBody>
      </p:sp>
      <p:sp>
        <p:nvSpPr>
          <p:cNvPr id="319" name="Google Shape;319;p55"/>
          <p:cNvSpPr txBox="1"/>
          <p:nvPr>
            <p:ph idx="1" type="body"/>
          </p:nvPr>
        </p:nvSpPr>
        <p:spPr>
          <a:xfrm>
            <a:off x="311700" y="1152475"/>
            <a:ext cx="8520600" cy="31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</a:rPr>
              <a:t>There are a </a:t>
            </a:r>
            <a:r>
              <a:rPr b="1" lang="en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variety of events</a:t>
            </a:r>
            <a:r>
              <a:rPr lang="en">
                <a:solidFill>
                  <a:srgbClr val="53555C"/>
                </a:solidFill>
              </a:rPr>
              <a:t>. Some of the more common events are:</a:t>
            </a:r>
            <a:endParaRPr>
              <a:solidFill>
                <a:srgbClr val="53555C"/>
              </a:solidFill>
            </a:endParaRPr>
          </a:p>
          <a:p>
            <a:pPr indent="-342900" lvl="0" marL="596900" rtl="0" algn="l">
              <a:spcBef>
                <a:spcPts val="800"/>
              </a:spcBef>
              <a:spcAft>
                <a:spcPts val="0"/>
              </a:spcAft>
              <a:buClr>
                <a:srgbClr val="53555C"/>
              </a:buClr>
              <a:buSzPts val="1800"/>
              <a:buFont typeface="Arial"/>
              <a:buChar char="●"/>
            </a:pPr>
            <a:r>
              <a:rPr b="1" lang="en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</a:t>
            </a:r>
            <a:r>
              <a:rPr b="1" lang="en">
                <a:solidFill>
                  <a:srgbClr val="53555C"/>
                </a:solidFill>
              </a:rPr>
              <a:t>:</a:t>
            </a:r>
            <a:r>
              <a:rPr lang="en">
                <a:solidFill>
                  <a:srgbClr val="53555C"/>
                </a:solidFill>
              </a:rPr>
              <a:t> Occurs when the user clicks on an element</a:t>
            </a:r>
            <a:endParaRPr>
              <a:solidFill>
                <a:srgbClr val="53555C"/>
              </a:solidFill>
            </a:endParaRPr>
          </a:p>
          <a:p>
            <a:pPr indent="-342900" lvl="0" marL="596900" rtl="0" algn="l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1800"/>
              <a:buFont typeface="Arial"/>
              <a:buChar char="●"/>
            </a:pPr>
            <a:r>
              <a:rPr b="1" lang="en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mouseover</a:t>
            </a:r>
            <a:r>
              <a:rPr b="1" lang="en">
                <a:solidFill>
                  <a:srgbClr val="53555C"/>
                </a:solidFill>
              </a:rPr>
              <a:t>:</a:t>
            </a:r>
            <a:r>
              <a:rPr lang="en">
                <a:solidFill>
                  <a:srgbClr val="53555C"/>
                </a:solidFill>
              </a:rPr>
              <a:t> Occurs when the pointer is moved onto an element</a:t>
            </a:r>
            <a:endParaRPr>
              <a:solidFill>
                <a:srgbClr val="53555C"/>
              </a:solidFill>
            </a:endParaRPr>
          </a:p>
          <a:p>
            <a:pPr indent="-342900" lvl="0" marL="596900" rtl="0" algn="l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1800"/>
              <a:buFont typeface="Arial"/>
              <a:buChar char="●"/>
            </a:pPr>
            <a:r>
              <a:rPr b="1" lang="en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mouseout</a:t>
            </a:r>
            <a:r>
              <a:rPr b="1" lang="en">
                <a:solidFill>
                  <a:srgbClr val="53555C"/>
                </a:solidFill>
              </a:rPr>
              <a:t>:</a:t>
            </a:r>
            <a:r>
              <a:rPr lang="en">
                <a:solidFill>
                  <a:srgbClr val="53555C"/>
                </a:solidFill>
              </a:rPr>
              <a:t> Occurs when the pointer is moved off an element</a:t>
            </a:r>
            <a:endParaRPr>
              <a:solidFill>
                <a:srgbClr val="53555C"/>
              </a:solidFill>
            </a:endParaRPr>
          </a:p>
          <a:p>
            <a:pPr indent="-342900" lvl="0" marL="596900" rtl="0" algn="l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1800"/>
              <a:buFont typeface="Arial"/>
              <a:buChar char="●"/>
            </a:pPr>
            <a:r>
              <a:rPr b="1" lang="en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keyup</a:t>
            </a:r>
            <a:r>
              <a:rPr b="1" lang="en">
                <a:solidFill>
                  <a:srgbClr val="53555C"/>
                </a:solidFill>
              </a:rPr>
              <a:t>:</a:t>
            </a:r>
            <a:r>
              <a:rPr lang="en">
                <a:solidFill>
                  <a:srgbClr val="53555C"/>
                </a:solidFill>
              </a:rPr>
              <a:t> Occurs when the user releases a key</a:t>
            </a:r>
            <a:endParaRPr>
              <a:solidFill>
                <a:srgbClr val="53555C"/>
              </a:solidFill>
            </a:endParaRPr>
          </a:p>
          <a:p>
            <a:pPr indent="-342900" lvl="0" marL="596900" rtl="0" algn="l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1800"/>
              <a:buFont typeface="Arial"/>
              <a:buChar char="●"/>
            </a:pPr>
            <a:r>
              <a:rPr b="1" lang="en" u="sng">
                <a:solidFill>
                  <a:schemeClr val="dk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load</a:t>
            </a:r>
            <a:r>
              <a:rPr b="1" lang="en">
                <a:solidFill>
                  <a:srgbClr val="53555C"/>
                </a:solidFill>
              </a:rPr>
              <a:t>:</a:t>
            </a:r>
            <a:r>
              <a:rPr lang="en">
                <a:solidFill>
                  <a:srgbClr val="53555C"/>
                </a:solidFill>
              </a:rPr>
              <a:t> Occurs when a document has been loaded</a:t>
            </a:r>
            <a:endParaRPr>
              <a:solidFill>
                <a:srgbClr val="53555C"/>
              </a:solidFill>
            </a:endParaRPr>
          </a:p>
          <a:p>
            <a:pPr indent="-342900" lvl="0" marL="596900" rtl="0" algn="l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1800"/>
              <a:buFont typeface="Arial"/>
              <a:buChar char="●"/>
            </a:pPr>
            <a:r>
              <a:rPr b="1" lang="en" u="sng">
                <a:solidFill>
                  <a:schemeClr val="dk1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focus</a:t>
            </a:r>
            <a:r>
              <a:rPr b="1" lang="en">
                <a:solidFill>
                  <a:srgbClr val="53555C"/>
                </a:solidFill>
              </a:rPr>
              <a:t>:</a:t>
            </a:r>
            <a:r>
              <a:rPr lang="en">
                <a:solidFill>
                  <a:srgbClr val="53555C"/>
                </a:solidFill>
              </a:rPr>
              <a:t> Occurs when an element gets focus</a:t>
            </a:r>
            <a:endParaRPr>
              <a:solidFill>
                <a:srgbClr val="53555C"/>
              </a:solidFill>
            </a:endParaRPr>
          </a:p>
          <a:p>
            <a:pPr indent="-342900" lvl="0" marL="596900" rtl="0" algn="l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1800"/>
              <a:buFont typeface="Arial"/>
              <a:buChar char="●"/>
            </a:pPr>
            <a:r>
              <a:rPr b="1" lang="en" u="sng">
                <a:solidFill>
                  <a:schemeClr val="dk1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blur</a:t>
            </a:r>
            <a:r>
              <a:rPr b="1" lang="en">
                <a:solidFill>
                  <a:srgbClr val="53555C"/>
                </a:solidFill>
              </a:rPr>
              <a:t>:</a:t>
            </a:r>
            <a:r>
              <a:rPr lang="en">
                <a:solidFill>
                  <a:srgbClr val="53555C"/>
                </a:solidFill>
              </a:rPr>
              <a:t> Occurs when an element loses focus</a:t>
            </a:r>
            <a:endParaRPr>
              <a:solidFill>
                <a:srgbClr val="5355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Functions from JavaScript</a:t>
            </a:r>
            <a:endParaRPr/>
          </a:p>
        </p:txBody>
      </p:sp>
      <p:sp>
        <p:nvSpPr>
          <p:cNvPr id="325" name="Google Shape;325;p56"/>
          <p:cNvSpPr txBox="1"/>
          <p:nvPr>
            <p:ph idx="1" type="body"/>
          </p:nvPr>
        </p:nvSpPr>
        <p:spPr>
          <a:xfrm>
            <a:off x="352400" y="1017725"/>
            <a:ext cx="83157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We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 can call a function 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from the addEventListener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6"/>
          <p:cNvSpPr txBox="1"/>
          <p:nvPr>
            <p:ph idx="2" type="body"/>
          </p:nvPr>
        </p:nvSpPr>
        <p:spPr>
          <a:xfrm>
            <a:off x="333500" y="1438625"/>
            <a:ext cx="8353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</a:rPr>
              <a:t>&lt;button id=</a:t>
            </a:r>
            <a:r>
              <a:rPr lang="en">
                <a:solidFill>
                  <a:srgbClr val="718C00"/>
                </a:solidFill>
              </a:rPr>
              <a:t>"myBtn"</a:t>
            </a:r>
            <a:r>
              <a:rPr lang="en">
                <a:solidFill>
                  <a:srgbClr val="C82829"/>
                </a:solidFill>
              </a:rPr>
              <a:t>&gt;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Click Me!</a:t>
            </a:r>
            <a:r>
              <a:rPr lang="en">
                <a:solidFill>
                  <a:srgbClr val="C82829"/>
                </a:solidFill>
              </a:rPr>
              <a:t>&lt;/button&gt;</a:t>
            </a:r>
            <a:endParaRPr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C82829"/>
              </a:solidFill>
              <a:highlight>
                <a:srgbClr val="333333"/>
              </a:highlight>
            </a:endParaRPr>
          </a:p>
        </p:txBody>
      </p:sp>
      <p:sp>
        <p:nvSpPr>
          <p:cNvPr id="327" name="Google Shape;327;p56"/>
          <p:cNvSpPr txBox="1"/>
          <p:nvPr>
            <p:ph idx="1" type="body"/>
          </p:nvPr>
        </p:nvSpPr>
        <p:spPr>
          <a:xfrm>
            <a:off x="352400" y="3167150"/>
            <a:ext cx="86271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53555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...OR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8" name="Google Shape;328;p56"/>
          <p:cNvSpPr txBox="1"/>
          <p:nvPr>
            <p:ph idx="2" type="body"/>
          </p:nvPr>
        </p:nvSpPr>
        <p:spPr>
          <a:xfrm>
            <a:off x="311700" y="3426750"/>
            <a:ext cx="8448600" cy="17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959A8"/>
                </a:solidFill>
                <a:highlight>
                  <a:srgbClr val="333333"/>
                </a:highlight>
              </a:rPr>
              <a:t>var</a:t>
            </a: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</a:rPr>
              <a:t> button = document.getElementById(</a:t>
            </a:r>
            <a:r>
              <a:rPr lang="en" sz="1200">
                <a:solidFill>
                  <a:srgbClr val="718C00"/>
                </a:solidFill>
                <a:highlight>
                  <a:srgbClr val="333333"/>
                </a:highlight>
              </a:rPr>
              <a:t>"myBtn"</a:t>
            </a: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</a:rPr>
              <a:t>);</a:t>
            </a:r>
            <a:br>
              <a:rPr lang="en" sz="1200">
                <a:solidFill>
                  <a:srgbClr val="FFFFFF"/>
                </a:solidFill>
                <a:highlight>
                  <a:srgbClr val="333333"/>
                </a:highlight>
              </a:rPr>
            </a:br>
            <a:br>
              <a:rPr lang="en" sz="1200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 sz="1200">
                <a:solidFill>
                  <a:srgbClr val="8959A8"/>
                </a:solidFill>
                <a:highlight>
                  <a:srgbClr val="333333"/>
                </a:highlight>
              </a:rPr>
              <a:t>var</a:t>
            </a: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</a:rPr>
              <a:t> sayHi = </a:t>
            </a:r>
            <a:r>
              <a:rPr lang="en" sz="1200">
                <a:solidFill>
                  <a:srgbClr val="8959A8"/>
                </a:solidFill>
                <a:highlight>
                  <a:srgbClr val="333333"/>
                </a:highlight>
              </a:rPr>
              <a:t>function </a:t>
            </a:r>
            <a:r>
              <a:rPr lang="en" sz="1200">
                <a:solidFill>
                  <a:srgbClr val="F5871F"/>
                </a:solidFill>
                <a:highlight>
                  <a:srgbClr val="333333"/>
                </a:highlight>
              </a:rPr>
              <a:t>(event)</a:t>
            </a:r>
            <a:r>
              <a:rPr lang="en" sz="1200">
                <a:solidFill>
                  <a:srgbClr val="8959A8"/>
                </a:solidFill>
                <a:highlight>
                  <a:srgbClr val="333333"/>
                </a:highlight>
              </a:rPr>
              <a:t> {</a:t>
            </a:r>
            <a:br>
              <a:rPr lang="en" sz="1200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</a:rPr>
              <a:t>  alert(</a:t>
            </a:r>
            <a:r>
              <a:rPr lang="en" sz="1200">
                <a:solidFill>
                  <a:srgbClr val="718C00"/>
                </a:solidFill>
                <a:highlight>
                  <a:srgbClr val="333333"/>
                </a:highlight>
              </a:rPr>
              <a:t>"Hi!"</a:t>
            </a: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</a:rPr>
              <a:t>);</a:t>
            </a:r>
            <a:br>
              <a:rPr lang="en" sz="1200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</a:rPr>
              <a:t>};</a:t>
            </a:r>
            <a:br>
              <a:rPr lang="en" sz="1200">
                <a:solidFill>
                  <a:srgbClr val="FFFFFF"/>
                </a:solidFill>
                <a:highlight>
                  <a:srgbClr val="333333"/>
                </a:highlight>
              </a:rPr>
            </a:br>
            <a:br>
              <a:rPr lang="en" sz="1200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</a:rPr>
              <a:t>button.addEventListener(</a:t>
            </a:r>
            <a:r>
              <a:rPr lang="en" sz="1200">
                <a:solidFill>
                  <a:srgbClr val="718C00"/>
                </a:solidFill>
                <a:highlight>
                  <a:srgbClr val="333333"/>
                </a:highlight>
              </a:rPr>
              <a:t>"click"</a:t>
            </a: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</a:rPr>
              <a:t>, sayHi);</a:t>
            </a:r>
            <a:endParaRPr sz="1200"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200">
              <a:solidFill>
                <a:srgbClr val="8959A8"/>
              </a:solidFill>
            </a:endParaRPr>
          </a:p>
        </p:txBody>
      </p:sp>
      <p:sp>
        <p:nvSpPr>
          <p:cNvPr id="329" name="Google Shape;329;p56"/>
          <p:cNvSpPr txBox="1"/>
          <p:nvPr>
            <p:ph idx="2" type="body"/>
          </p:nvPr>
        </p:nvSpPr>
        <p:spPr>
          <a:xfrm>
            <a:off x="333500" y="1901575"/>
            <a:ext cx="8353500" cy="13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959A8"/>
                </a:solidFill>
                <a:highlight>
                  <a:srgbClr val="333333"/>
                </a:highlight>
              </a:rPr>
              <a:t>var</a:t>
            </a: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</a:rPr>
              <a:t> button = document.getElementById(</a:t>
            </a:r>
            <a:r>
              <a:rPr lang="en" sz="1200">
                <a:solidFill>
                  <a:srgbClr val="718C00"/>
                </a:solidFill>
                <a:highlight>
                  <a:srgbClr val="333333"/>
                </a:highlight>
              </a:rPr>
              <a:t>"myBtn"</a:t>
            </a: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</a:rPr>
              <a:t>);</a:t>
            </a:r>
            <a:br>
              <a:rPr lang="en" sz="1200">
                <a:solidFill>
                  <a:srgbClr val="FFFFFF"/>
                </a:solidFill>
                <a:highlight>
                  <a:srgbClr val="333333"/>
                </a:highlight>
              </a:rPr>
            </a:br>
            <a:br>
              <a:rPr lang="en" sz="1200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</a:rPr>
              <a:t>button.addEventListener(</a:t>
            </a:r>
            <a:r>
              <a:rPr lang="en" sz="1200">
                <a:solidFill>
                  <a:srgbClr val="718C00"/>
                </a:solidFill>
                <a:highlight>
                  <a:srgbClr val="333333"/>
                </a:highlight>
              </a:rPr>
              <a:t>"click"</a:t>
            </a: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</a:rPr>
              <a:t>, </a:t>
            </a:r>
            <a:r>
              <a:rPr lang="en" sz="1200">
                <a:solidFill>
                  <a:srgbClr val="8959A8"/>
                </a:solidFill>
                <a:highlight>
                  <a:srgbClr val="333333"/>
                </a:highlight>
              </a:rPr>
              <a:t>function </a:t>
            </a:r>
            <a:r>
              <a:rPr lang="en" sz="1200">
                <a:solidFill>
                  <a:srgbClr val="F5871F"/>
                </a:solidFill>
                <a:highlight>
                  <a:srgbClr val="333333"/>
                </a:highlight>
              </a:rPr>
              <a:t>(event)</a:t>
            </a:r>
            <a:r>
              <a:rPr lang="en" sz="1200">
                <a:solidFill>
                  <a:srgbClr val="8959A8"/>
                </a:solidFill>
                <a:highlight>
                  <a:srgbClr val="333333"/>
                </a:highlight>
              </a:rPr>
              <a:t> {</a:t>
            </a:r>
            <a:br>
              <a:rPr lang="en" sz="1200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</a:rPr>
              <a:t>  alert(</a:t>
            </a:r>
            <a:r>
              <a:rPr lang="en" sz="1200">
                <a:solidFill>
                  <a:srgbClr val="718C00"/>
                </a:solidFill>
                <a:highlight>
                  <a:srgbClr val="333333"/>
                </a:highlight>
              </a:rPr>
              <a:t>"Hi!"</a:t>
            </a: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</a:rPr>
              <a:t>);</a:t>
            </a:r>
            <a:br>
              <a:rPr lang="en" sz="1200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</a:rPr>
              <a:t>});</a:t>
            </a:r>
            <a:endParaRPr sz="1200"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200">
              <a:solidFill>
                <a:srgbClr val="8959A8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7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3.6.3</a:t>
            </a:r>
            <a:endParaRPr/>
          </a:p>
        </p:txBody>
      </p:sp>
      <p:sp>
        <p:nvSpPr>
          <p:cNvPr id="335" name="Google Shape;335;p57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Make an alert pop up from a </a:t>
            </a:r>
            <a:r>
              <a:rPr lang="en">
                <a:highlight>
                  <a:srgbClr val="333333"/>
                </a:highlight>
              </a:rPr>
              <a:t>mouseover</a:t>
            </a:r>
            <a:r>
              <a:rPr lang="en"/>
              <a:t> event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Preventing Defaults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Preventing Defaults</a:t>
            </a:r>
            <a:endParaRPr/>
          </a:p>
        </p:txBody>
      </p:sp>
      <p:sp>
        <p:nvSpPr>
          <p:cNvPr id="347" name="Google Shape;347;p59"/>
          <p:cNvSpPr txBox="1"/>
          <p:nvPr>
            <p:ph idx="1" type="body"/>
          </p:nvPr>
        </p:nvSpPr>
        <p:spPr>
          <a:xfrm>
            <a:off x="122150" y="1017725"/>
            <a:ext cx="88824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</a:rPr>
              <a:t>Elements like links and checkboxes have default behaviors determined by the browser. However, the </a:t>
            </a: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</a:rPr>
              <a:t>event</a:t>
            </a:r>
            <a:r>
              <a:rPr lang="en">
                <a:solidFill>
                  <a:srgbClr val="53555C"/>
                </a:solidFill>
              </a:rPr>
              <a:t> object has a built-in method to </a:t>
            </a:r>
            <a:r>
              <a:rPr lang="en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prevent the default behavior</a:t>
            </a:r>
            <a:endParaRPr u="sng">
              <a:solidFill>
                <a:schemeClr val="dk1"/>
              </a:solidFill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05B62"/>
              </a:solidFill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55C"/>
              </a:solidFill>
              <a:highlight>
                <a:srgbClr val="FFFFFF"/>
              </a:highlight>
              <a:uFill>
                <a:noFill/>
              </a:uFill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  <a:hlinkClick r:id="rId7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9"/>
          <p:cNvSpPr txBox="1"/>
          <p:nvPr>
            <p:ph idx="2" type="body"/>
          </p:nvPr>
        </p:nvSpPr>
        <p:spPr>
          <a:xfrm>
            <a:off x="395250" y="2157825"/>
            <a:ext cx="83535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</a:rPr>
              <a:t>&lt;a id=</a:t>
            </a:r>
            <a:r>
              <a:rPr lang="en">
                <a:solidFill>
                  <a:srgbClr val="718C00"/>
                </a:solidFill>
              </a:rPr>
              <a:t>"myLink"</a:t>
            </a:r>
            <a:r>
              <a:rPr lang="en">
                <a:solidFill>
                  <a:srgbClr val="C82829"/>
                </a:solidFill>
              </a:rPr>
              <a:t> href=</a:t>
            </a:r>
            <a:r>
              <a:rPr lang="en">
                <a:solidFill>
                  <a:srgbClr val="718C00"/>
                </a:solidFill>
              </a:rPr>
              <a:t>"https://leedswebdev.org"</a:t>
            </a:r>
            <a:r>
              <a:rPr lang="en">
                <a:solidFill>
                  <a:srgbClr val="C82829"/>
                </a:solidFill>
              </a:rPr>
              <a:t>&gt;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Leeds Web Dev Meet-up</a:t>
            </a:r>
            <a:r>
              <a:rPr lang="en">
                <a:solidFill>
                  <a:srgbClr val="C82829"/>
                </a:solidFill>
              </a:rPr>
              <a:t>&lt;/a&gt;</a:t>
            </a:r>
            <a:endParaRPr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C82829"/>
              </a:solidFill>
              <a:highlight>
                <a:srgbClr val="333333"/>
              </a:highlight>
            </a:endParaRPr>
          </a:p>
        </p:txBody>
      </p:sp>
      <p:sp>
        <p:nvSpPr>
          <p:cNvPr id="349" name="Google Shape;349;p59"/>
          <p:cNvSpPr txBox="1"/>
          <p:nvPr>
            <p:ph idx="1" type="body"/>
          </p:nvPr>
        </p:nvSpPr>
        <p:spPr>
          <a:xfrm>
            <a:off x="311700" y="2571750"/>
            <a:ext cx="8627100" cy="10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...and here’s the code to prevent the click going to the href</a:t>
            </a:r>
            <a:endParaRPr/>
          </a:p>
        </p:txBody>
      </p:sp>
      <p:sp>
        <p:nvSpPr>
          <p:cNvPr id="350" name="Google Shape;350;p59"/>
          <p:cNvSpPr txBox="1"/>
          <p:nvPr>
            <p:ph idx="2" type="body"/>
          </p:nvPr>
        </p:nvSpPr>
        <p:spPr>
          <a:xfrm>
            <a:off x="311700" y="2965525"/>
            <a:ext cx="8627100" cy="16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>
                <a:solidFill>
                  <a:srgbClr val="8959A8"/>
                </a:solidFill>
              </a:rPr>
              <a:t>var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link = document.getElementById(</a:t>
            </a:r>
            <a:r>
              <a:rPr lang="en">
                <a:solidFill>
                  <a:srgbClr val="718C00"/>
                </a:solidFill>
              </a:rPr>
              <a:t>"myLink"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);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link.addEventListener(</a:t>
            </a:r>
            <a:r>
              <a:rPr lang="en">
                <a:solidFill>
                  <a:srgbClr val="718C00"/>
                </a:solidFill>
              </a:rPr>
              <a:t>"click"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 </a:t>
            </a:r>
            <a:r>
              <a:rPr lang="en">
                <a:solidFill>
                  <a:srgbClr val="8959A8"/>
                </a:solidFill>
              </a:rPr>
              <a:t>function</a:t>
            </a:r>
            <a:r>
              <a:rPr lang="en">
                <a:solidFill>
                  <a:srgbClr val="F5871F"/>
                </a:solidFill>
              </a:rPr>
              <a:t>(event)</a:t>
            </a:r>
            <a:r>
              <a:rPr lang="en">
                <a:solidFill>
                  <a:srgbClr val="8959A8"/>
                </a:solidFill>
              </a:rPr>
              <a:t> {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event.preventDefault();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});</a:t>
            </a:r>
            <a:endParaRPr>
              <a:solidFill>
                <a:srgbClr val="8959A8"/>
              </a:solidFill>
            </a:endParaRPr>
          </a:p>
        </p:txBody>
      </p:sp>
      <p:sp>
        <p:nvSpPr>
          <p:cNvPr id="351" name="Google Shape;351;p59"/>
          <p:cNvSpPr txBox="1"/>
          <p:nvPr>
            <p:ph idx="1" type="body"/>
          </p:nvPr>
        </p:nvSpPr>
        <p:spPr>
          <a:xfrm>
            <a:off x="371300" y="1781163"/>
            <a:ext cx="83157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3555C"/>
                </a:solidFill>
              </a:rPr>
              <a:t>Here’s an anchor link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Target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Target</a:t>
            </a:r>
            <a:endParaRPr/>
          </a:p>
        </p:txBody>
      </p:sp>
      <p:sp>
        <p:nvSpPr>
          <p:cNvPr id="362" name="Google Shape;362;p61"/>
          <p:cNvSpPr txBox="1"/>
          <p:nvPr>
            <p:ph idx="1" type="body"/>
          </p:nvPr>
        </p:nvSpPr>
        <p:spPr>
          <a:xfrm>
            <a:off x="122150" y="1017725"/>
            <a:ext cx="8882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The event's </a:t>
            </a:r>
            <a:r>
              <a:rPr b="1" lang="en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currentTarget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 references the element the event listener was attached to.</a:t>
            </a:r>
            <a:endParaRPr u="sng">
              <a:solidFill>
                <a:schemeClr val="dk1"/>
              </a:solidFill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05B62"/>
              </a:solidFill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55C"/>
              </a:solidFill>
              <a:highlight>
                <a:srgbClr val="FFFFFF"/>
              </a:highlight>
              <a:uFill>
                <a:noFill/>
              </a:uFill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  <a:hlinkClick r:id="rId7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61"/>
          <p:cNvSpPr txBox="1"/>
          <p:nvPr>
            <p:ph idx="2" type="body"/>
          </p:nvPr>
        </p:nvSpPr>
        <p:spPr>
          <a:xfrm>
            <a:off x="311700" y="1833750"/>
            <a:ext cx="84369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C82829"/>
                </a:solidFill>
                <a:latin typeface="Courier New"/>
                <a:ea typeface="Courier New"/>
                <a:cs typeface="Courier New"/>
                <a:sym typeface="Courier New"/>
              </a:rPr>
              <a:t>&lt;button id=</a:t>
            </a:r>
            <a:r>
              <a:rPr b="1" lang="en" sz="1250">
                <a:solidFill>
                  <a:srgbClr val="718C00"/>
                </a:solidFill>
                <a:latin typeface="Courier New"/>
                <a:ea typeface="Courier New"/>
                <a:cs typeface="Courier New"/>
                <a:sym typeface="Courier New"/>
              </a:rPr>
              <a:t>"myBtn"</a:t>
            </a:r>
            <a:r>
              <a:rPr b="1" lang="en" sz="1250">
                <a:solidFill>
                  <a:srgbClr val="C8282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25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Click IT!</a:t>
            </a:r>
            <a:r>
              <a:rPr b="1" lang="en" sz="1250">
                <a:solidFill>
                  <a:srgbClr val="C82829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C82829"/>
              </a:solidFill>
              <a:highlight>
                <a:srgbClr val="333333"/>
              </a:highlight>
            </a:endParaRPr>
          </a:p>
        </p:txBody>
      </p:sp>
      <p:sp>
        <p:nvSpPr>
          <p:cNvPr id="364" name="Google Shape;364;p61"/>
          <p:cNvSpPr txBox="1"/>
          <p:nvPr>
            <p:ph idx="1" type="body"/>
          </p:nvPr>
        </p:nvSpPr>
        <p:spPr>
          <a:xfrm>
            <a:off x="311700" y="2191650"/>
            <a:ext cx="86271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...and here’s the code to add styles to the clicked button</a:t>
            </a:r>
            <a:endParaRPr/>
          </a:p>
        </p:txBody>
      </p:sp>
      <p:sp>
        <p:nvSpPr>
          <p:cNvPr id="365" name="Google Shape;365;p61"/>
          <p:cNvSpPr txBox="1"/>
          <p:nvPr>
            <p:ph idx="2" type="body"/>
          </p:nvPr>
        </p:nvSpPr>
        <p:spPr>
          <a:xfrm>
            <a:off x="311700" y="2544600"/>
            <a:ext cx="86271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myButton = document.getElementById(</a:t>
            </a:r>
            <a:r>
              <a:rPr lang="en">
                <a:solidFill>
                  <a:srgbClr val="718C00"/>
                </a:solidFill>
              </a:rPr>
              <a:t>"myBtn"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);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myButton.addEventListener(</a:t>
            </a:r>
            <a:r>
              <a:rPr lang="en">
                <a:solidFill>
                  <a:srgbClr val="718C00"/>
                </a:solidFill>
              </a:rPr>
              <a:t>"click"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 </a:t>
            </a:r>
            <a:r>
              <a:rPr lang="en">
                <a:solidFill>
                  <a:srgbClr val="8959A8"/>
                </a:solidFill>
              </a:rPr>
              <a:t>function</a:t>
            </a:r>
            <a:r>
              <a:rPr lang="en">
                <a:solidFill>
                  <a:srgbClr val="F5871F"/>
                </a:solidFill>
              </a:rPr>
              <a:t>(event)</a:t>
            </a:r>
            <a:r>
              <a:rPr lang="en">
                <a:solidFill>
                  <a:srgbClr val="8959A8"/>
                </a:solidFill>
              </a:rPr>
              <a:t> {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btn = event.currentTarget;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btn.style.backgroundColor = </a:t>
            </a:r>
            <a:r>
              <a:rPr lang="en">
                <a:solidFill>
                  <a:srgbClr val="718C00"/>
                </a:solidFill>
              </a:rPr>
              <a:t>'red'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btn.innerHTML = </a:t>
            </a:r>
            <a:r>
              <a:rPr lang="en">
                <a:solidFill>
                  <a:srgbClr val="718C00"/>
                </a:solidFill>
              </a:rPr>
              <a:t>'Clicked!'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};</a:t>
            </a:r>
            <a:endParaRPr>
              <a:solidFill>
                <a:srgbClr val="8959A8"/>
              </a:solidFill>
            </a:endParaRPr>
          </a:p>
        </p:txBody>
      </p:sp>
      <p:sp>
        <p:nvSpPr>
          <p:cNvPr id="366" name="Google Shape;366;p61"/>
          <p:cNvSpPr txBox="1"/>
          <p:nvPr>
            <p:ph idx="1" type="body"/>
          </p:nvPr>
        </p:nvSpPr>
        <p:spPr>
          <a:xfrm>
            <a:off x="311700" y="1441975"/>
            <a:ext cx="83991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3555C"/>
                </a:solidFill>
              </a:rPr>
              <a:t>Here’s some button HTML</a:t>
            </a:r>
            <a:endParaRPr/>
          </a:p>
        </p:txBody>
      </p:sp>
      <p:sp>
        <p:nvSpPr>
          <p:cNvPr id="367" name="Google Shape;367;p61"/>
          <p:cNvSpPr txBox="1"/>
          <p:nvPr>
            <p:ph idx="1" type="body"/>
          </p:nvPr>
        </p:nvSpPr>
        <p:spPr>
          <a:xfrm>
            <a:off x="311700" y="4702498"/>
            <a:ext cx="83157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You may also see code that references the keyword </a:t>
            </a:r>
            <a:r>
              <a:rPr b="1" lang="en" u="sng">
                <a:solidFill>
                  <a:schemeClr val="dk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as the "target".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2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3.6.4</a:t>
            </a:r>
            <a:endParaRPr/>
          </a:p>
        </p:txBody>
      </p:sp>
      <p:sp>
        <p:nvSpPr>
          <p:cNvPr id="373" name="Google Shape;373;p62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6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code to target a link to LeedsWebDev.org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Instead of following </a:t>
            </a:r>
            <a:r>
              <a:rPr lang="en"/>
              <a:t>the</a:t>
            </a:r>
            <a:r>
              <a:rPr lang="en"/>
              <a:t> link, when a user clicks have an alert message pop up.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3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</a:t>
            </a:r>
            <a:endParaRPr/>
          </a:p>
        </p:txBody>
      </p:sp>
      <p:sp>
        <p:nvSpPr>
          <p:cNvPr id="385" name="Google Shape;385;p64"/>
          <p:cNvSpPr txBox="1"/>
          <p:nvPr>
            <p:ph idx="1" type="body"/>
          </p:nvPr>
        </p:nvSpPr>
        <p:spPr>
          <a:xfrm>
            <a:off x="311700" y="1190850"/>
            <a:ext cx="8315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can collect info from our users to use in our code - most commonly this is done through HTML forms</a:t>
            </a:r>
            <a:endParaRPr/>
          </a:p>
        </p:txBody>
      </p:sp>
      <p:sp>
        <p:nvSpPr>
          <p:cNvPr id="386" name="Google Shape;386;p64"/>
          <p:cNvSpPr txBox="1"/>
          <p:nvPr>
            <p:ph idx="2" type="body"/>
          </p:nvPr>
        </p:nvSpPr>
        <p:spPr>
          <a:xfrm>
            <a:off x="311700" y="2086075"/>
            <a:ext cx="8627100" cy="24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82829"/>
                </a:solidFill>
              </a:rPr>
              <a:t>&lt;form id=</a:t>
            </a:r>
            <a:r>
              <a:rPr lang="en">
                <a:solidFill>
                  <a:srgbClr val="718C00"/>
                </a:solidFill>
              </a:rPr>
              <a:t>"userForm"</a:t>
            </a:r>
            <a:r>
              <a:rPr lang="en">
                <a:solidFill>
                  <a:srgbClr val="C82829"/>
                </a:solidFill>
              </a:rPr>
              <a:t>&gt;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</a:t>
            </a:r>
            <a:r>
              <a:rPr lang="en">
                <a:solidFill>
                  <a:srgbClr val="C82829"/>
                </a:solidFill>
              </a:rPr>
              <a:t>&lt;label for=</a:t>
            </a:r>
            <a:r>
              <a:rPr lang="en">
                <a:solidFill>
                  <a:srgbClr val="718C00"/>
                </a:solidFill>
              </a:rPr>
              <a:t>"name"</a:t>
            </a:r>
            <a:r>
              <a:rPr lang="en">
                <a:solidFill>
                  <a:srgbClr val="C82829"/>
                </a:solidFill>
              </a:rPr>
              <a:t>&gt;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First Name:</a:t>
            </a:r>
            <a:r>
              <a:rPr lang="en">
                <a:solidFill>
                  <a:srgbClr val="C82829"/>
                </a:solidFill>
              </a:rPr>
              <a:t>&lt;/label&gt;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</a:t>
            </a:r>
            <a:r>
              <a:rPr lang="en">
                <a:solidFill>
                  <a:srgbClr val="C82829"/>
                </a:solidFill>
              </a:rPr>
              <a:t>&lt;input type=</a:t>
            </a:r>
            <a:r>
              <a:rPr lang="en">
                <a:solidFill>
                  <a:srgbClr val="718C00"/>
                </a:solidFill>
              </a:rPr>
              <a:t>"text"</a:t>
            </a:r>
            <a:r>
              <a:rPr lang="en">
                <a:solidFill>
                  <a:srgbClr val="C82829"/>
                </a:solidFill>
              </a:rPr>
              <a:t> id=</a:t>
            </a:r>
            <a:r>
              <a:rPr lang="en">
                <a:solidFill>
                  <a:srgbClr val="718C00"/>
                </a:solidFill>
              </a:rPr>
              <a:t>"firstName"</a:t>
            </a:r>
            <a:r>
              <a:rPr lang="en">
                <a:solidFill>
                  <a:srgbClr val="C82829"/>
                </a:solidFill>
              </a:rPr>
              <a:t>/&gt;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</a:t>
            </a:r>
            <a:r>
              <a:rPr lang="en">
                <a:solidFill>
                  <a:srgbClr val="C82829"/>
                </a:solidFill>
              </a:rPr>
              <a:t>&lt;input type=</a:t>
            </a:r>
            <a:r>
              <a:rPr lang="en">
                <a:solidFill>
                  <a:srgbClr val="718C00"/>
                </a:solidFill>
              </a:rPr>
              <a:t>"radio"</a:t>
            </a:r>
            <a:r>
              <a:rPr lang="en">
                <a:solidFill>
                  <a:srgbClr val="C82829"/>
                </a:solidFill>
              </a:rPr>
              <a:t> name=</a:t>
            </a:r>
            <a:r>
              <a:rPr lang="en">
                <a:solidFill>
                  <a:srgbClr val="718C00"/>
                </a:solidFill>
              </a:rPr>
              <a:t>"married"</a:t>
            </a:r>
            <a:r>
              <a:rPr lang="en">
                <a:solidFill>
                  <a:srgbClr val="C82829"/>
                </a:solidFill>
              </a:rPr>
              <a:t> value=</a:t>
            </a:r>
            <a:r>
              <a:rPr lang="en">
                <a:solidFill>
                  <a:srgbClr val="718C00"/>
                </a:solidFill>
              </a:rPr>
              <a:t>"Yes"</a:t>
            </a:r>
            <a:r>
              <a:rPr lang="en">
                <a:solidFill>
                  <a:srgbClr val="C82829"/>
                </a:solidFill>
              </a:rPr>
              <a:t> checked /&gt;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Yes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</a:t>
            </a:r>
            <a:r>
              <a:rPr lang="en">
                <a:solidFill>
                  <a:srgbClr val="C82829"/>
                </a:solidFill>
              </a:rPr>
              <a:t>&lt;input type=</a:t>
            </a:r>
            <a:r>
              <a:rPr lang="en">
                <a:solidFill>
                  <a:srgbClr val="718C00"/>
                </a:solidFill>
              </a:rPr>
              <a:t>"radio"</a:t>
            </a:r>
            <a:r>
              <a:rPr lang="en">
                <a:solidFill>
                  <a:srgbClr val="C82829"/>
                </a:solidFill>
              </a:rPr>
              <a:t> name=</a:t>
            </a:r>
            <a:r>
              <a:rPr lang="en">
                <a:solidFill>
                  <a:srgbClr val="718C00"/>
                </a:solidFill>
              </a:rPr>
              <a:t>"married"</a:t>
            </a:r>
            <a:r>
              <a:rPr lang="en">
                <a:solidFill>
                  <a:srgbClr val="C82829"/>
                </a:solidFill>
              </a:rPr>
              <a:t> value=</a:t>
            </a:r>
            <a:r>
              <a:rPr lang="en">
                <a:solidFill>
                  <a:srgbClr val="718C00"/>
                </a:solidFill>
              </a:rPr>
              <a:t>"No"</a:t>
            </a:r>
            <a:r>
              <a:rPr lang="en">
                <a:solidFill>
                  <a:srgbClr val="C82829"/>
                </a:solidFill>
              </a:rPr>
              <a:t> /&gt;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No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</a:t>
            </a:r>
            <a:r>
              <a:rPr lang="en">
                <a:solidFill>
                  <a:srgbClr val="C82829"/>
                </a:solidFill>
              </a:rPr>
              <a:t>&lt;input type=</a:t>
            </a:r>
            <a:r>
              <a:rPr lang="en">
                <a:solidFill>
                  <a:srgbClr val="718C00"/>
                </a:solidFill>
              </a:rPr>
              <a:t>"submit"</a:t>
            </a:r>
            <a:r>
              <a:rPr lang="en">
                <a:solidFill>
                  <a:srgbClr val="C82829"/>
                </a:solidFill>
              </a:rPr>
              <a:t> id=</a:t>
            </a:r>
            <a:r>
              <a:rPr lang="en">
                <a:solidFill>
                  <a:srgbClr val="718C00"/>
                </a:solidFill>
              </a:rPr>
              <a:t>"submitBtn"</a:t>
            </a:r>
            <a:r>
              <a:rPr lang="en">
                <a:solidFill>
                  <a:srgbClr val="C82829"/>
                </a:solidFill>
              </a:rPr>
              <a:t> value=</a:t>
            </a:r>
            <a:r>
              <a:rPr lang="en">
                <a:solidFill>
                  <a:srgbClr val="718C00"/>
                </a:solidFill>
              </a:rPr>
              <a:t>"Submit"</a:t>
            </a:r>
            <a:r>
              <a:rPr lang="en">
                <a:solidFill>
                  <a:srgbClr val="C82829"/>
                </a:solidFill>
              </a:rPr>
              <a:t> /&gt;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C82829"/>
                </a:solidFill>
              </a:rPr>
              <a:t>&lt;/form&gt;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Retrieving</a:t>
            </a:r>
            <a:r>
              <a:rPr lang="en"/>
              <a:t> </a:t>
            </a:r>
            <a:r>
              <a:rPr lang="en"/>
              <a:t>Form Data</a:t>
            </a:r>
            <a:endParaRPr/>
          </a:p>
        </p:txBody>
      </p:sp>
      <p:sp>
        <p:nvSpPr>
          <p:cNvPr id="392" name="Google Shape;392;p65"/>
          <p:cNvSpPr txBox="1"/>
          <p:nvPr>
            <p:ph idx="1" type="body"/>
          </p:nvPr>
        </p:nvSpPr>
        <p:spPr>
          <a:xfrm>
            <a:off x="311700" y="1190850"/>
            <a:ext cx="8315700" cy="4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We retrieve the values of form elements using the </a:t>
            </a: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</a:rPr>
              <a:t>value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 method.</a:t>
            </a:r>
            <a:endParaRPr/>
          </a:p>
        </p:txBody>
      </p:sp>
      <p:sp>
        <p:nvSpPr>
          <p:cNvPr id="393" name="Google Shape;393;p65"/>
          <p:cNvSpPr txBox="1"/>
          <p:nvPr>
            <p:ph idx="2" type="body"/>
          </p:nvPr>
        </p:nvSpPr>
        <p:spPr>
          <a:xfrm>
            <a:off x="311700" y="1682825"/>
            <a:ext cx="8627100" cy="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8959A8"/>
                </a:solidFill>
              </a:rPr>
              <a:t>var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name = document.getElementById(</a:t>
            </a:r>
            <a:r>
              <a:rPr lang="en">
                <a:solidFill>
                  <a:srgbClr val="718C00"/>
                </a:solidFill>
              </a:rPr>
              <a:t>'firstName'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).value;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console.log(name);</a:t>
            </a:r>
            <a:endParaRPr/>
          </a:p>
        </p:txBody>
      </p:sp>
      <p:sp>
        <p:nvSpPr>
          <p:cNvPr id="394" name="Google Shape;394;p65"/>
          <p:cNvSpPr txBox="1"/>
          <p:nvPr>
            <p:ph idx="1" type="body"/>
          </p:nvPr>
        </p:nvSpPr>
        <p:spPr>
          <a:xfrm>
            <a:off x="311700" y="2652875"/>
            <a:ext cx="83157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You can retrieve the value of a form at any time. Even when an event like 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blur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 is triggered (when a form element loses focus).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website</a:t>
            </a:r>
            <a:endParaRPr/>
          </a:p>
        </p:txBody>
      </p:sp>
      <p:sp>
        <p:nvSpPr>
          <p:cNvPr id="129" name="Google Shape;129;p30"/>
          <p:cNvSpPr txBox="1"/>
          <p:nvPr/>
        </p:nvSpPr>
        <p:spPr>
          <a:xfrm>
            <a:off x="479650" y="1561425"/>
            <a:ext cx="8082600" cy="23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Your Content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Plus HTML for structure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Plus CSS for presentation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Equals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YOUR WEBSITE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We use HTML and CSS to give form and style to the content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 Buttons</a:t>
            </a:r>
            <a:endParaRPr/>
          </a:p>
        </p:txBody>
      </p:sp>
      <p:sp>
        <p:nvSpPr>
          <p:cNvPr id="400" name="Google Shape;400;p66"/>
          <p:cNvSpPr txBox="1"/>
          <p:nvPr>
            <p:ph idx="1" type="body"/>
          </p:nvPr>
        </p:nvSpPr>
        <p:spPr>
          <a:xfrm>
            <a:off x="311700" y="1190850"/>
            <a:ext cx="8315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Radio buttons usually do not have IDs, so you will need to use a </a:t>
            </a: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</a:rPr>
              <a:t>for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 loop to get the value on each radio:</a:t>
            </a:r>
            <a:endParaRPr/>
          </a:p>
        </p:txBody>
      </p:sp>
      <p:sp>
        <p:nvSpPr>
          <p:cNvPr id="401" name="Google Shape;401;p66"/>
          <p:cNvSpPr txBox="1"/>
          <p:nvPr>
            <p:ph idx="2" type="body"/>
          </p:nvPr>
        </p:nvSpPr>
        <p:spPr>
          <a:xfrm>
            <a:off x="311700" y="2086075"/>
            <a:ext cx="8627100" cy="28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8959A8"/>
                </a:solidFill>
              </a:rPr>
              <a:t>var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radios = document.getElementsByName(</a:t>
            </a:r>
            <a:r>
              <a:rPr lang="en">
                <a:solidFill>
                  <a:srgbClr val="718C00"/>
                </a:solidFill>
              </a:rPr>
              <a:t>'married'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);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8959A8"/>
                </a:solidFill>
              </a:rPr>
              <a:t>var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length = radios.length;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8959A8"/>
                </a:solidFill>
              </a:rPr>
              <a:t>for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(</a:t>
            </a:r>
            <a:r>
              <a:rPr lang="en">
                <a:solidFill>
                  <a:srgbClr val="8959A8"/>
                </a:solidFill>
              </a:rPr>
              <a:t>var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i = </a:t>
            </a:r>
            <a:r>
              <a:rPr lang="en">
                <a:solidFill>
                  <a:srgbClr val="F5871F"/>
                </a:solidFill>
              </a:rPr>
              <a:t>0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; i &lt; length; i++) {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</a:t>
            </a:r>
            <a:r>
              <a:rPr lang="en">
                <a:solidFill>
                  <a:srgbClr val="8959A8"/>
                </a:solidFill>
              </a:rPr>
              <a:t>if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(radios[i].checked) {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  </a:t>
            </a:r>
            <a:r>
              <a:rPr lang="en">
                <a:solidFill>
                  <a:srgbClr val="8959A8"/>
                </a:solidFill>
              </a:rPr>
              <a:t>var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radioButtonValue = radios[i].value;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  </a:t>
            </a:r>
            <a:r>
              <a:rPr lang="en">
                <a:solidFill>
                  <a:srgbClr val="8E908C"/>
                </a:solidFill>
              </a:rPr>
              <a:t>// only one radio can be checked, so stop now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  </a:t>
            </a:r>
            <a:r>
              <a:rPr lang="en">
                <a:solidFill>
                  <a:srgbClr val="8959A8"/>
                </a:solidFill>
              </a:rPr>
              <a:t>break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}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</a:t>
            </a:r>
            <a:r>
              <a:rPr lang="en"/>
              <a:t> Buttons</a:t>
            </a:r>
            <a:endParaRPr/>
          </a:p>
        </p:txBody>
      </p:sp>
      <p:sp>
        <p:nvSpPr>
          <p:cNvPr id="407" name="Google Shape;407;p67"/>
          <p:cNvSpPr txBox="1"/>
          <p:nvPr>
            <p:ph idx="1" type="body"/>
          </p:nvPr>
        </p:nvSpPr>
        <p:spPr>
          <a:xfrm>
            <a:off x="311700" y="1190850"/>
            <a:ext cx="8315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</a:rPr>
              <a:t>If you are going to retrieve form values with the submit button, be sure to prevent the default action!</a:t>
            </a:r>
            <a:endParaRPr>
              <a:solidFill>
                <a:srgbClr val="53555C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5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53555C"/>
              </a:solidFill>
              <a:highlight>
                <a:srgbClr val="FFFFFF"/>
              </a:highlight>
            </a:endParaRPr>
          </a:p>
        </p:txBody>
      </p:sp>
      <p:sp>
        <p:nvSpPr>
          <p:cNvPr id="408" name="Google Shape;408;p67"/>
          <p:cNvSpPr txBox="1"/>
          <p:nvPr>
            <p:ph idx="2" type="body"/>
          </p:nvPr>
        </p:nvSpPr>
        <p:spPr>
          <a:xfrm>
            <a:off x="311700" y="2086075"/>
            <a:ext cx="8627100" cy="28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8959A8"/>
                </a:solidFill>
              </a:rPr>
              <a:t>var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submitButton = document.getElementById(</a:t>
            </a:r>
            <a:r>
              <a:rPr lang="en">
                <a:solidFill>
                  <a:srgbClr val="718C00"/>
                </a:solidFill>
              </a:rPr>
              <a:t>'submitBtn'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);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submitButton.addEventListener(</a:t>
            </a:r>
            <a:r>
              <a:rPr lang="en">
                <a:solidFill>
                  <a:srgbClr val="718C00"/>
                </a:solidFill>
              </a:rPr>
              <a:t>"click"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 </a:t>
            </a:r>
            <a:r>
              <a:rPr lang="en">
                <a:solidFill>
                  <a:srgbClr val="8959A8"/>
                </a:solidFill>
              </a:rPr>
              <a:t>function</a:t>
            </a:r>
            <a:r>
              <a:rPr lang="en">
                <a:solidFill>
                  <a:srgbClr val="F5871F"/>
                </a:solidFill>
              </a:rPr>
              <a:t>(event)</a:t>
            </a:r>
            <a:r>
              <a:rPr lang="en">
                <a:solidFill>
                  <a:srgbClr val="8959A8"/>
                </a:solidFill>
              </a:rPr>
              <a:t> {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event.preventDefault();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</a:t>
            </a:r>
            <a:r>
              <a:rPr lang="en">
                <a:solidFill>
                  <a:srgbClr val="8959A8"/>
                </a:solidFill>
              </a:rPr>
              <a:t>var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name = document.getElementById(</a:t>
            </a:r>
            <a:r>
              <a:rPr lang="en">
                <a:solidFill>
                  <a:srgbClr val="718C00"/>
                </a:solidFill>
              </a:rPr>
              <a:t>'firstName'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).value;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console.log(name);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})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8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3.6.5</a:t>
            </a:r>
            <a:endParaRPr/>
          </a:p>
        </p:txBody>
      </p:sp>
      <p:sp>
        <p:nvSpPr>
          <p:cNvPr id="414" name="Google Shape;414;p68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reate an HTML Form</a:t>
            </a:r>
            <a:endParaRPr/>
          </a:p>
        </p:txBody>
      </p:sp>
      <p:sp>
        <p:nvSpPr>
          <p:cNvPr id="415" name="Google Shape;415;p6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50">
                <a:solidFill>
                  <a:srgbClr val="FFFFFF"/>
                </a:solidFill>
              </a:rPr>
              <a:t>Collect a value from the input box on the page. Use it inside a function of some kind. For example, collect a number and multiply it by five or collect a name and display a greeting.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9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DID IT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135" name="Google Shape;135;p3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STRUCTURE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141" name="Google Shape;141;p3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Style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IDs and Classes</a:t>
            </a:r>
            <a:endParaRPr/>
          </a:p>
        </p:txBody>
      </p:sp>
      <p:sp>
        <p:nvSpPr>
          <p:cNvPr id="147" name="Google Shape;147;p33"/>
          <p:cNvSpPr txBox="1"/>
          <p:nvPr>
            <p:ph idx="1" type="body"/>
          </p:nvPr>
        </p:nvSpPr>
        <p:spPr>
          <a:xfrm>
            <a:off x="311700" y="1152475"/>
            <a:ext cx="3999900" cy="3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ID</a:t>
            </a:r>
            <a:r>
              <a:rPr lang="en" sz="2400">
                <a:solidFill>
                  <a:srgbClr val="53555C"/>
                </a:solidFill>
              </a:rPr>
              <a:t> </a:t>
            </a:r>
            <a:endParaRPr sz="2400">
              <a:solidFill>
                <a:srgbClr val="53555C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434343"/>
                </a:highlight>
              </a:rPr>
              <a:t>#prefix</a:t>
            </a:r>
            <a:r>
              <a:rPr lang="en" sz="2400">
                <a:solidFill>
                  <a:srgbClr val="53555C"/>
                </a:solidFill>
              </a:rPr>
              <a:t> in CSS</a:t>
            </a:r>
            <a:endParaRPr sz="2400">
              <a:solidFill>
                <a:srgbClr val="53555C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3555C"/>
                </a:solidFill>
              </a:rPr>
              <a:t>Should only apply to one element on a webpage, i.e., you might have an id of </a:t>
            </a:r>
            <a:r>
              <a:rPr b="1" lang="en" sz="1800">
                <a:solidFill>
                  <a:srgbClr val="FFFFFF"/>
                </a:solidFill>
                <a:highlight>
                  <a:srgbClr val="333333"/>
                </a:highlight>
              </a:rPr>
              <a:t>banner</a:t>
            </a:r>
            <a:r>
              <a:rPr lang="en" sz="1800">
                <a:solidFill>
                  <a:srgbClr val="53555C"/>
                </a:solidFill>
              </a:rPr>
              <a:t> on your webpage's banner.</a:t>
            </a:r>
            <a:endParaRPr sz="1800">
              <a:solidFill>
                <a:srgbClr val="53555C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3"/>
          <p:cNvSpPr txBox="1"/>
          <p:nvPr>
            <p:ph idx="2" type="body"/>
          </p:nvPr>
        </p:nvSpPr>
        <p:spPr>
          <a:xfrm>
            <a:off x="4832400" y="1152475"/>
            <a:ext cx="3999900" cy="3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chemeClr val="dk1"/>
                </a:solidFill>
              </a:rPr>
              <a:t>Class</a:t>
            </a:r>
            <a:r>
              <a:rPr b="1" lang="en" sz="2250">
                <a:solidFill>
                  <a:srgbClr val="53555C"/>
                </a:solidFill>
              </a:rPr>
              <a:t> </a:t>
            </a:r>
            <a:endParaRPr b="1" sz="2250">
              <a:solidFill>
                <a:srgbClr val="53555C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FFFFFF"/>
                </a:solidFill>
                <a:highlight>
                  <a:srgbClr val="333333"/>
                </a:highlight>
              </a:rPr>
              <a:t>.prefix</a:t>
            </a:r>
            <a:r>
              <a:rPr lang="en" sz="2250">
                <a:solidFill>
                  <a:srgbClr val="53555C"/>
                </a:solidFill>
              </a:rPr>
              <a:t> in CSS</a:t>
            </a:r>
            <a:endParaRPr sz="2250">
              <a:solidFill>
                <a:srgbClr val="53555C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3555C"/>
                </a:solidFill>
              </a:rPr>
              <a:t>Lots of elements can have the same class, i.e., There can be many elements with a </a:t>
            </a:r>
            <a:r>
              <a:rPr b="1" lang="en" sz="1800">
                <a:solidFill>
                  <a:srgbClr val="FFFFFF"/>
                </a:solidFill>
                <a:highlight>
                  <a:srgbClr val="333333"/>
                </a:highlight>
              </a:rPr>
              <a:t>warning</a:t>
            </a:r>
            <a:r>
              <a:rPr lang="en" sz="1800">
                <a:solidFill>
                  <a:srgbClr val="53555C"/>
                </a:solidFill>
              </a:rPr>
              <a:t> class on one webpage.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Nesting</a:t>
            </a:r>
            <a:endParaRPr/>
          </a:p>
        </p:txBody>
      </p:sp>
      <p:sp>
        <p:nvSpPr>
          <p:cNvPr id="154" name="Google Shape;15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elements of the page next inside one another - a span might be inside a link, that is inside a paragraph, that is inside a div, inside a section, inside the body, inside the html.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Body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Paragraph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Link</a:t>
            </a:r>
            <a:endParaRPr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Span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Paragraph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Footer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DOM Tree</a:t>
            </a:r>
            <a:endParaRPr/>
          </a:p>
        </p:txBody>
      </p:sp>
      <p:sp>
        <p:nvSpPr>
          <p:cNvPr id="160" name="Google Shape;160;p35"/>
          <p:cNvSpPr txBox="1"/>
          <p:nvPr>
            <p:ph idx="2" type="body"/>
          </p:nvPr>
        </p:nvSpPr>
        <p:spPr>
          <a:xfrm>
            <a:off x="324600" y="1051775"/>
            <a:ext cx="8639400" cy="4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82829"/>
                </a:solidFill>
              </a:rPr>
              <a:t>&lt;!DOCTYPE html&gt;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C82829"/>
                </a:solidFill>
              </a:rPr>
              <a:t>&lt;html&gt;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</a:t>
            </a:r>
            <a:r>
              <a:rPr lang="en">
                <a:solidFill>
                  <a:srgbClr val="C82829"/>
                </a:solidFill>
              </a:rPr>
              <a:t>&lt;head&gt;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  </a:t>
            </a:r>
            <a:r>
              <a:rPr lang="en">
                <a:solidFill>
                  <a:srgbClr val="C82829"/>
                </a:solidFill>
              </a:rPr>
              <a:t>&lt;title&gt;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Test Page</a:t>
            </a:r>
            <a:r>
              <a:rPr lang="en">
                <a:solidFill>
                  <a:srgbClr val="C82829"/>
                </a:solidFill>
              </a:rPr>
              <a:t>&lt;/title&gt;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  </a:t>
            </a:r>
            <a:r>
              <a:rPr lang="en">
                <a:solidFill>
                  <a:srgbClr val="C82829"/>
                </a:solidFill>
              </a:rPr>
              <a:t>&lt;style&gt;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    </a:t>
            </a:r>
            <a:r>
              <a:rPr lang="en">
                <a:solidFill>
                  <a:srgbClr val="C82829"/>
                </a:solidFill>
              </a:rPr>
              <a:t>h1</a:t>
            </a:r>
            <a:r>
              <a:rPr lang="en">
                <a:solidFill>
                  <a:srgbClr val="FFFFFF"/>
                </a:solidFill>
              </a:rPr>
              <a:t> {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      </a:t>
            </a:r>
            <a:r>
              <a:rPr lang="en">
                <a:solidFill>
                  <a:srgbClr val="EAB700"/>
                </a:solidFill>
              </a:rPr>
              <a:t>color</a:t>
            </a:r>
            <a:r>
              <a:rPr lang="en">
                <a:solidFill>
                  <a:srgbClr val="FFFFFF"/>
                </a:solidFill>
              </a:rPr>
              <a:t>:</a:t>
            </a:r>
            <a:r>
              <a:rPr lang="en">
                <a:solidFill>
                  <a:srgbClr val="718C00"/>
                </a:solidFill>
              </a:rPr>
              <a:t> red</a:t>
            </a:r>
            <a:r>
              <a:rPr lang="en">
                <a:solidFill>
                  <a:srgbClr val="FFFFFF"/>
                </a:solidFill>
              </a:rPr>
              <a:t>;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    }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  </a:t>
            </a:r>
            <a:r>
              <a:rPr lang="en">
                <a:solidFill>
                  <a:srgbClr val="C82829"/>
                </a:solidFill>
              </a:rPr>
              <a:t>&lt;/style&gt;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</a:t>
            </a:r>
            <a:r>
              <a:rPr lang="en">
                <a:solidFill>
                  <a:srgbClr val="C82829"/>
                </a:solidFill>
              </a:rPr>
              <a:t>&lt;/head&gt;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</a:t>
            </a:r>
            <a:r>
              <a:rPr lang="en">
                <a:solidFill>
                  <a:srgbClr val="C82829"/>
                </a:solidFill>
              </a:rPr>
              <a:t>&lt;body&gt;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  </a:t>
            </a:r>
            <a:r>
              <a:rPr lang="en">
                <a:solidFill>
                  <a:srgbClr val="C82829"/>
                </a:solidFill>
              </a:rPr>
              <a:t>&lt;h1&gt;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My Page</a:t>
            </a:r>
            <a:r>
              <a:rPr lang="en">
                <a:solidFill>
                  <a:srgbClr val="C82829"/>
                </a:solidFill>
              </a:rPr>
              <a:t>&lt;/h1&gt;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  </a:t>
            </a:r>
            <a:r>
              <a:rPr lang="en">
                <a:solidFill>
                  <a:srgbClr val="C82829"/>
                </a:solidFill>
              </a:rPr>
              <a:t>&lt;p&gt;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Hello World!</a:t>
            </a:r>
            <a:r>
              <a:rPr lang="en">
                <a:solidFill>
                  <a:srgbClr val="C82829"/>
                </a:solidFill>
              </a:rPr>
              <a:t>&lt;/p&gt;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  </a:t>
            </a:r>
            <a:r>
              <a:rPr lang="en">
                <a:solidFill>
                  <a:srgbClr val="C82829"/>
                </a:solidFill>
              </a:rPr>
              <a:t>&lt;img src=</a:t>
            </a:r>
            <a:r>
              <a:rPr lang="en">
                <a:solidFill>
                  <a:srgbClr val="718C00"/>
                </a:solidFill>
              </a:rPr>
              <a:t>"/img/cakes.jpg"</a:t>
            </a:r>
            <a:r>
              <a:rPr lang="en">
                <a:solidFill>
                  <a:srgbClr val="C82829"/>
                </a:solidFill>
              </a:rPr>
              <a:t> alt=</a:t>
            </a:r>
            <a:r>
              <a:rPr lang="en">
                <a:solidFill>
                  <a:srgbClr val="718C00"/>
                </a:solidFill>
              </a:rPr>
              <a:t>"cakes on a plate"</a:t>
            </a:r>
            <a:r>
              <a:rPr lang="en">
                <a:solidFill>
                  <a:srgbClr val="C82829"/>
                </a:solidFill>
              </a:rPr>
              <a:t>/&gt;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</a:t>
            </a:r>
            <a:r>
              <a:rPr lang="en">
                <a:solidFill>
                  <a:srgbClr val="C82829"/>
                </a:solidFill>
              </a:rPr>
              <a:t>&lt;/body&gt;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C82829"/>
                </a:solidFill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E4B80B360C5B4B9916BA06BEDE610D" ma:contentTypeVersion="6" ma:contentTypeDescription="Create a new document." ma:contentTypeScope="" ma:versionID="3077ffb9676d47a5a962457d88ed4f34">
  <xsd:schema xmlns:xsd="http://www.w3.org/2001/XMLSchema" xmlns:xs="http://www.w3.org/2001/XMLSchema" xmlns:p="http://schemas.microsoft.com/office/2006/metadata/properties" xmlns:ns2="27bb9539-dfb3-40e8-9474-a751d962fafa" targetNamespace="http://schemas.microsoft.com/office/2006/metadata/properties" ma:root="true" ma:fieldsID="a72e0e5196ffda39c2430609d75c351a" ns2:_="">
    <xsd:import namespace="27bb9539-dfb3-40e8-9474-a751d962fa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bb9539-dfb3-40e8-9474-a751d962fa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9884FE-ED46-4040-88DA-6F21849FE9FF}"/>
</file>

<file path=customXml/itemProps2.xml><?xml version="1.0" encoding="utf-8"?>
<ds:datastoreItem xmlns:ds="http://schemas.openxmlformats.org/officeDocument/2006/customXml" ds:itemID="{8DFB220D-A144-4FF9-A7CB-D56192FB9780}"/>
</file>

<file path=customXml/itemProps3.xml><?xml version="1.0" encoding="utf-8"?>
<ds:datastoreItem xmlns:ds="http://schemas.openxmlformats.org/officeDocument/2006/customXml" ds:itemID="{48063789-3C4C-4C6F-AED9-5490E424F367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0x01010038E4B80B360C5B4B9916BA06BEDE610D</vt:lpwstr>
  </property>
</Properties>
</file>