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
      <p:font typeface="Poppins"/>
      <p:regular r:id="rId46"/>
      <p:bold r:id="rId47"/>
      <p:italic r:id="rId48"/>
      <p:boldItalic r:id="rId49"/>
    </p:embeddedFont>
    <p:embeddedFont>
      <p:font typeface="Alfa Slab One"/>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ProximaNova-regular.fntdata"/><Relationship Id="rId47" Type="http://schemas.openxmlformats.org/officeDocument/2006/relationships/font" Target="fonts/Poppins-bold.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AlfaSlabOne-regular.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ProximaNova-boldItalic.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3.xml"/><Relationship Id="rId5" Type="http://schemas.openxmlformats.org/officeDocument/2006/relationships/notesMaster" Target="notesMasters/notesMaster1.xml"/><Relationship Id="rId44" Type="http://schemas.openxmlformats.org/officeDocument/2006/relationships/font" Target="fonts/ProximaNova-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52" Type="http://schemas.openxmlformats.org/officeDocument/2006/relationships/customXml" Target="../customXml/item2.xml"/><Relationship Id="rId43" Type="http://schemas.openxmlformats.org/officeDocument/2006/relationships/font" Target="fonts/ProximaNova-bold.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italic.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font" Target="fonts/Poppins-regular.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font" Target="fonts/Poppins-boldItalic.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omdalling.com/blog/software-design/fizzbuzz-in-too-much-detai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PwGA4Lm8zu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3967da5c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3967da5c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6b99e19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b99e19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6b99e190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6b99e190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6b99e19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6b99e19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6b99e190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6b99e190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6b99e190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b99e190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6b99e190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b99e190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6b99e190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6b99e190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6b99e190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6b99e190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6b99e190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b99e190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6b99e190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6b99e190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cf6bc43d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cf6bc43d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6b99e190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6b99e190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6b99e190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6b99e190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6b99e19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6b99e19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part is just a suggestion to make your pseudocode more clear and easier to read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6b99e19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b99e190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Poppins"/>
              <a:buAutoNum type="arabicPeriod"/>
            </a:pPr>
            <a:r>
              <a:rPr lang="en" sz="1000">
                <a:latin typeface="Poppins"/>
                <a:ea typeface="Poppins"/>
                <a:cs typeface="Poppins"/>
                <a:sym typeface="Poppins"/>
              </a:rPr>
              <a:t>CAPITALISE key commands - (IF number &gt;100 THEN do this)</a:t>
            </a:r>
            <a:br>
              <a:rPr lang="en" sz="1000">
                <a:latin typeface="Poppins"/>
                <a:ea typeface="Poppins"/>
                <a:cs typeface="Poppins"/>
                <a:sym typeface="Poppins"/>
              </a:rPr>
            </a:br>
            <a:r>
              <a:rPr lang="en" sz="1000">
                <a:latin typeface="Poppins"/>
                <a:ea typeface="Poppins"/>
                <a:cs typeface="Poppins"/>
                <a:sym typeface="Poppins"/>
              </a:rPr>
              <a:t>This makes it easy to spot logic </a:t>
            </a:r>
            <a:endParaRPr sz="1000">
              <a:latin typeface="Poppins"/>
              <a:ea typeface="Poppins"/>
              <a:cs typeface="Poppins"/>
              <a:sym typeface="Poppins"/>
            </a:endParaRPr>
          </a:p>
          <a:p>
            <a:pPr indent="-292100" lvl="0" marL="457200" rtl="0" algn="l">
              <a:lnSpc>
                <a:spcPct val="115000"/>
              </a:lnSpc>
              <a:spcBef>
                <a:spcPts val="0"/>
              </a:spcBef>
              <a:spcAft>
                <a:spcPts val="0"/>
              </a:spcAft>
              <a:buClr>
                <a:srgbClr val="000000"/>
              </a:buClr>
              <a:buSzPts val="1000"/>
              <a:buFont typeface="Poppins"/>
              <a:buAutoNum type="arabicPeriod"/>
            </a:pPr>
            <a:r>
              <a:rPr lang="en" sz="1000">
                <a:latin typeface="Poppins"/>
                <a:ea typeface="Poppins"/>
                <a:cs typeface="Poppins"/>
                <a:sym typeface="Poppins"/>
              </a:rPr>
              <a:t>Write one statement per line</a:t>
            </a:r>
            <a:br>
              <a:rPr lang="en" sz="1000">
                <a:latin typeface="Poppins"/>
                <a:ea typeface="Poppins"/>
                <a:cs typeface="Poppins"/>
                <a:sym typeface="Poppins"/>
              </a:rPr>
            </a:br>
            <a:r>
              <a:rPr lang="en" sz="1000">
                <a:latin typeface="Poppins"/>
                <a:ea typeface="Poppins"/>
                <a:cs typeface="Poppins"/>
                <a:sym typeface="Poppins"/>
              </a:rPr>
              <a:t>Grouping things</a:t>
            </a:r>
            <a:endParaRPr sz="1000">
              <a:latin typeface="Poppins"/>
              <a:ea typeface="Poppins"/>
              <a:cs typeface="Poppins"/>
              <a:sym typeface="Poppins"/>
            </a:endParaRPr>
          </a:p>
          <a:p>
            <a:pPr indent="-292100" lvl="0" marL="457200" rtl="0" algn="l">
              <a:lnSpc>
                <a:spcPct val="115000"/>
              </a:lnSpc>
              <a:spcBef>
                <a:spcPts val="0"/>
              </a:spcBef>
              <a:spcAft>
                <a:spcPts val="0"/>
              </a:spcAft>
              <a:buClr>
                <a:srgbClr val="000000"/>
              </a:buClr>
              <a:buSzPts val="1000"/>
              <a:buFont typeface="Poppins"/>
              <a:buAutoNum type="arabicPeriod"/>
            </a:pPr>
            <a:r>
              <a:rPr lang="en" sz="1000">
                <a:latin typeface="Poppins"/>
                <a:ea typeface="Poppins"/>
                <a:cs typeface="Poppins"/>
                <a:sym typeface="Poppins"/>
              </a:rPr>
              <a:t>Use indentation and spacing</a:t>
            </a:r>
            <a:br>
              <a:rPr lang="en" sz="1000">
                <a:latin typeface="Poppins"/>
                <a:ea typeface="Poppins"/>
                <a:cs typeface="Poppins"/>
                <a:sym typeface="Poppins"/>
              </a:rPr>
            </a:br>
            <a:r>
              <a:rPr lang="en" sz="1000">
                <a:latin typeface="Poppins"/>
                <a:ea typeface="Poppins"/>
                <a:cs typeface="Poppins"/>
                <a:sym typeface="Poppins"/>
              </a:rPr>
              <a:t>So we can see control flow</a:t>
            </a:r>
            <a:endParaRPr sz="1000">
              <a:latin typeface="Poppins"/>
              <a:ea typeface="Poppins"/>
              <a:cs typeface="Poppins"/>
              <a:sym typeface="Poppins"/>
            </a:endParaRPr>
          </a:p>
          <a:p>
            <a:pPr indent="-292100" lvl="0" marL="457200" rtl="0" algn="l">
              <a:lnSpc>
                <a:spcPct val="115000"/>
              </a:lnSpc>
              <a:spcBef>
                <a:spcPts val="0"/>
              </a:spcBef>
              <a:spcAft>
                <a:spcPts val="0"/>
              </a:spcAft>
              <a:buClr>
                <a:srgbClr val="000000"/>
              </a:buClr>
              <a:buSzPts val="1000"/>
              <a:buFont typeface="Poppins"/>
              <a:buAutoNum type="arabicPeriod"/>
            </a:pPr>
            <a:r>
              <a:rPr lang="en" sz="1000">
                <a:latin typeface="Poppins"/>
                <a:ea typeface="Poppins"/>
                <a:cs typeface="Poppins"/>
                <a:sym typeface="Poppins"/>
              </a:rPr>
              <a:t>Be specific</a:t>
            </a:r>
            <a:br>
              <a:rPr lang="en" sz="1000">
                <a:latin typeface="Poppins"/>
                <a:ea typeface="Poppins"/>
                <a:cs typeface="Poppins"/>
                <a:sym typeface="Poppins"/>
              </a:rPr>
            </a:br>
            <a:r>
              <a:rPr lang="en" sz="1000">
                <a:latin typeface="Poppins"/>
                <a:ea typeface="Poppins"/>
                <a:cs typeface="Poppins"/>
                <a:sym typeface="Poppins"/>
              </a:rPr>
              <a:t>And describe everything</a:t>
            </a:r>
            <a:endParaRPr sz="1000">
              <a:latin typeface="Poppins"/>
              <a:ea typeface="Poppins"/>
              <a:cs typeface="Poppins"/>
              <a:sym typeface="Poppins"/>
            </a:endParaRPr>
          </a:p>
          <a:p>
            <a:pPr indent="-292100" lvl="0" marL="457200" rtl="0" algn="l">
              <a:lnSpc>
                <a:spcPct val="115000"/>
              </a:lnSpc>
              <a:spcBef>
                <a:spcPts val="0"/>
              </a:spcBef>
              <a:spcAft>
                <a:spcPts val="0"/>
              </a:spcAft>
              <a:buClr>
                <a:schemeClr val="dk2"/>
              </a:buClr>
              <a:buSzPts val="1000"/>
              <a:buFont typeface="Poppins"/>
              <a:buAutoNum type="arabicPeriod"/>
            </a:pPr>
            <a:r>
              <a:rPr lang="en" sz="1000">
                <a:latin typeface="Poppins"/>
                <a:ea typeface="Poppins"/>
                <a:cs typeface="Poppins"/>
                <a:sym typeface="Poppins"/>
              </a:rPr>
              <a:t>Keep it simple</a:t>
            </a:r>
            <a:br>
              <a:rPr lang="en" sz="1000">
                <a:latin typeface="Poppins"/>
                <a:ea typeface="Poppins"/>
                <a:cs typeface="Poppins"/>
                <a:sym typeface="Poppins"/>
              </a:rPr>
            </a:br>
            <a:r>
              <a:rPr lang="en" sz="1000">
                <a:latin typeface="Poppins"/>
                <a:ea typeface="Poppins"/>
                <a:cs typeface="Poppins"/>
                <a:sym typeface="Poppins"/>
              </a:rPr>
              <a:t>So even your Nan could understand it :D</a:t>
            </a:r>
            <a:endParaRPr sz="1000">
              <a:latin typeface="Poppins"/>
              <a:ea typeface="Poppins"/>
              <a:cs typeface="Poppins"/>
              <a:sym typeface="Poppi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6b99e190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b99e190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classic programming problem - it has many many </a:t>
            </a:r>
            <a:r>
              <a:rPr lang="en"/>
              <a:t>solutions in every language you can think of using every framework and design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t>
            </a:r>
            <a:r>
              <a:rPr lang="en"/>
              <a:t>joke implementations too. Good article by Tom Dalling</a:t>
            </a:r>
            <a:endParaRPr/>
          </a:p>
          <a:p>
            <a:pPr indent="0" lvl="0" marL="0" rtl="0" algn="l">
              <a:spcBef>
                <a:spcPts val="0"/>
              </a:spcBef>
              <a:spcAft>
                <a:spcPts val="0"/>
              </a:spcAft>
              <a:buNone/>
            </a:pPr>
            <a:r>
              <a:rPr lang="en" u="sng">
                <a:solidFill>
                  <a:schemeClr val="hlink"/>
                </a:solidFill>
                <a:hlinkClick r:id="rId2"/>
              </a:rPr>
              <a:t>https://www.tomdalling.com/blog/software-design/fizzbuzz-in-too-much-detail/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6b99e190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6b99e190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6b99e190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6b99e190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6b99e190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6b99e190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6b99e190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6b99e190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 the example set here of using comments to outline the pseudocode and filling in with real code</a:t>
            </a:r>
            <a:endParaRPr/>
          </a:p>
          <a:p>
            <a:pPr indent="0" lvl="0" marL="0" rtl="0" algn="l">
              <a:spcBef>
                <a:spcPts val="0"/>
              </a:spcBef>
              <a:spcAft>
                <a:spcPts val="0"/>
              </a:spcAft>
              <a:buNone/>
            </a:pPr>
            <a:r>
              <a:rPr lang="en" u="sng">
                <a:solidFill>
                  <a:schemeClr val="hlink"/>
                </a:solidFill>
                <a:hlinkClick r:id="rId2"/>
              </a:rPr>
              <a:t>https://www.youtube.com/watch?v=PwGA4Lm8zuE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6b99e190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6b99e190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6b99e18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6b99e18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6b99e190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6b99e190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6b99e190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6b99e190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6b99e190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6b99e190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6b99e190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6b99e190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6b99e190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6b99e190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6b99e19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6b99e19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6b99e19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6b99e19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6b99e19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b99e19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6b99e19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b99e19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6b99e19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6b99e19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6b99e19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6b99e19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6b99e19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b99e19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6b99e19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6b99e19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oppins"/>
              <a:buNone/>
              <a:defRPr sz="2400">
                <a:latin typeface="Poppins"/>
                <a:ea typeface="Poppins"/>
                <a:cs typeface="Poppins"/>
                <a:sym typeface="Poppins"/>
              </a:defRPr>
            </a:lvl1pPr>
            <a:lvl2pPr lvl="1" algn="ctr">
              <a:lnSpc>
                <a:spcPct val="100000"/>
              </a:lnSpc>
              <a:spcBef>
                <a:spcPts val="0"/>
              </a:spcBef>
              <a:spcAft>
                <a:spcPts val="0"/>
              </a:spcAft>
              <a:buSzPts val="2400"/>
              <a:buFont typeface="Poppins"/>
              <a:buNone/>
              <a:defRPr sz="2400">
                <a:latin typeface="Poppins"/>
                <a:ea typeface="Poppins"/>
                <a:cs typeface="Poppins"/>
                <a:sym typeface="Poppins"/>
              </a:defRPr>
            </a:lvl2pPr>
            <a:lvl3pPr lvl="2" algn="ctr">
              <a:lnSpc>
                <a:spcPct val="100000"/>
              </a:lnSpc>
              <a:spcBef>
                <a:spcPts val="0"/>
              </a:spcBef>
              <a:spcAft>
                <a:spcPts val="0"/>
              </a:spcAft>
              <a:buSzPts val="2400"/>
              <a:buFont typeface="Poppins"/>
              <a:buNone/>
              <a:defRPr sz="2400">
                <a:latin typeface="Poppins"/>
                <a:ea typeface="Poppins"/>
                <a:cs typeface="Poppins"/>
                <a:sym typeface="Poppins"/>
              </a:defRPr>
            </a:lvl3pPr>
            <a:lvl4pPr lvl="3" algn="ctr">
              <a:lnSpc>
                <a:spcPct val="100000"/>
              </a:lnSpc>
              <a:spcBef>
                <a:spcPts val="0"/>
              </a:spcBef>
              <a:spcAft>
                <a:spcPts val="0"/>
              </a:spcAft>
              <a:buSzPts val="2400"/>
              <a:buFont typeface="Poppins"/>
              <a:buNone/>
              <a:defRPr sz="2400">
                <a:latin typeface="Poppins"/>
                <a:ea typeface="Poppins"/>
                <a:cs typeface="Poppins"/>
                <a:sym typeface="Poppins"/>
              </a:defRPr>
            </a:lvl4pPr>
            <a:lvl5pPr lvl="4" algn="ctr">
              <a:lnSpc>
                <a:spcPct val="100000"/>
              </a:lnSpc>
              <a:spcBef>
                <a:spcPts val="0"/>
              </a:spcBef>
              <a:spcAft>
                <a:spcPts val="0"/>
              </a:spcAft>
              <a:buSzPts val="2400"/>
              <a:buFont typeface="Poppins"/>
              <a:buNone/>
              <a:defRPr sz="2400">
                <a:latin typeface="Poppins"/>
                <a:ea typeface="Poppins"/>
                <a:cs typeface="Poppins"/>
                <a:sym typeface="Poppins"/>
              </a:defRPr>
            </a:lvl5pPr>
            <a:lvl6pPr lvl="5" algn="ctr">
              <a:lnSpc>
                <a:spcPct val="100000"/>
              </a:lnSpc>
              <a:spcBef>
                <a:spcPts val="0"/>
              </a:spcBef>
              <a:spcAft>
                <a:spcPts val="0"/>
              </a:spcAft>
              <a:buSzPts val="2400"/>
              <a:buFont typeface="Poppins"/>
              <a:buNone/>
              <a:defRPr sz="2400">
                <a:latin typeface="Poppins"/>
                <a:ea typeface="Poppins"/>
                <a:cs typeface="Poppins"/>
                <a:sym typeface="Poppins"/>
              </a:defRPr>
            </a:lvl6pPr>
            <a:lvl7pPr lvl="6" algn="ctr">
              <a:lnSpc>
                <a:spcPct val="100000"/>
              </a:lnSpc>
              <a:spcBef>
                <a:spcPts val="0"/>
              </a:spcBef>
              <a:spcAft>
                <a:spcPts val="0"/>
              </a:spcAft>
              <a:buSzPts val="2400"/>
              <a:buFont typeface="Poppins"/>
              <a:buNone/>
              <a:defRPr sz="2400">
                <a:latin typeface="Poppins"/>
                <a:ea typeface="Poppins"/>
                <a:cs typeface="Poppins"/>
                <a:sym typeface="Poppins"/>
              </a:defRPr>
            </a:lvl7pPr>
            <a:lvl8pPr lvl="7" algn="ctr">
              <a:lnSpc>
                <a:spcPct val="100000"/>
              </a:lnSpc>
              <a:spcBef>
                <a:spcPts val="0"/>
              </a:spcBef>
              <a:spcAft>
                <a:spcPts val="0"/>
              </a:spcAft>
              <a:buSzPts val="2400"/>
              <a:buFont typeface="Poppins"/>
              <a:buNone/>
              <a:defRPr sz="2400">
                <a:latin typeface="Poppins"/>
                <a:ea typeface="Poppins"/>
                <a:cs typeface="Poppins"/>
                <a:sym typeface="Poppins"/>
              </a:defRPr>
            </a:lvl8pPr>
            <a:lvl9pPr lvl="8" algn="ctr">
              <a:lnSpc>
                <a:spcPct val="100000"/>
              </a:lnSpc>
              <a:spcBef>
                <a:spcPts val="0"/>
              </a:spcBef>
              <a:spcAft>
                <a:spcPts val="0"/>
              </a:spcAft>
              <a:buSzPts val="2400"/>
              <a:buFont typeface="Poppins"/>
              <a:buNone/>
              <a:defRPr sz="2400">
                <a:latin typeface="Poppins"/>
                <a:ea typeface="Poppins"/>
                <a:cs typeface="Poppins"/>
                <a:sym typeface="Poppins"/>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indent="-317500" lvl="1" marL="914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indent="-317500" lvl="2" marL="1371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indent="-317500" lvl="3" marL="18288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indent="-317500" lvl="4" marL="22860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indent="-317500" lvl="5" marL="27432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indent="-317500" lvl="6" marL="3200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indent="-317500" lvl="7" marL="3657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indent="-317500" lvl="8" marL="41148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youtube.com/watch?v=PwGA4Lm8zuE" TargetMode="External"/><Relationship Id="rId4" Type="http://schemas.openxmlformats.org/officeDocument/2006/relationships/hyperlink" Target="https://www.youtube.com/watch?v=DWagJOWXYgs" TargetMode="External"/><Relationship Id="rId5" Type="http://schemas.openxmlformats.org/officeDocument/2006/relationships/hyperlink" Target="https://www.youtube.com/watch?v=preyTbKXDoQ" TargetMode="External"/><Relationship Id="rId6" Type="http://schemas.openxmlformats.org/officeDocument/2006/relationships/hyperlink" Target="https://www.tomdalling.com/blog/software-design/fizzbuzz-in-too-much-detail/" TargetMode="External"/><Relationship Id="rId7" Type="http://schemas.openxmlformats.org/officeDocument/2006/relationships/hyperlink" Target="https://www.hackerrank.com/challenges/fizzbuzz/proble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Pseudocode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Pseudocode?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is a simpler version of programming code - in plain English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is:</a:t>
            </a:r>
            <a:endParaRPr/>
          </a:p>
        </p:txBody>
      </p:sp>
      <p:sp>
        <p:nvSpPr>
          <p:cNvPr id="114" name="Google Shape;11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Agnostic</a:t>
            </a:r>
            <a:endParaRPr/>
          </a:p>
          <a:p>
            <a:pPr indent="0" lvl="0" marL="0" rtl="0" algn="l">
              <a:spcBef>
                <a:spcPts val="1600"/>
              </a:spcBef>
              <a:spcAft>
                <a:spcPts val="0"/>
              </a:spcAft>
              <a:buNone/>
            </a:pPr>
            <a:r>
              <a:rPr lang="en"/>
              <a:t>A learning and </a:t>
            </a:r>
            <a:r>
              <a:rPr lang="en"/>
              <a:t>reasoning</a:t>
            </a:r>
            <a:r>
              <a:rPr lang="en"/>
              <a:t> tool (not an actual program)</a:t>
            </a:r>
            <a:endParaRPr/>
          </a:p>
          <a:p>
            <a:pPr indent="0" lvl="0" marL="0" rtl="0" algn="l">
              <a:spcBef>
                <a:spcPts val="1600"/>
              </a:spcBef>
              <a:spcAft>
                <a:spcPts val="1600"/>
              </a:spcAft>
              <a:buNone/>
            </a:pPr>
            <a:r>
              <a:rPr lang="en"/>
              <a:t>Used to help developers understand a problem and draft code </a:t>
            </a:r>
            <a:r>
              <a:rPr lang="en"/>
              <a:t>solutions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 we use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Pseudocode?</a:t>
            </a:r>
            <a:endParaRPr/>
          </a:p>
        </p:txBody>
      </p:sp>
      <p:sp>
        <p:nvSpPr>
          <p:cNvPr id="125" name="Google Shape;12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helps us concentrate on solving the problem without getting bogged down in specifics e.g.</a:t>
            </a:r>
            <a:endParaRPr/>
          </a:p>
          <a:p>
            <a:pPr indent="-342900" lvl="0" marL="457200" rtl="0" algn="l">
              <a:spcBef>
                <a:spcPts val="1600"/>
              </a:spcBef>
              <a:spcAft>
                <a:spcPts val="0"/>
              </a:spcAft>
              <a:buSzPts val="1800"/>
              <a:buChar char="●"/>
            </a:pPr>
            <a:r>
              <a:rPr lang="en"/>
              <a:t>Syntax </a:t>
            </a:r>
            <a:endParaRPr/>
          </a:p>
          <a:p>
            <a:pPr indent="-342900" lvl="0" marL="457200" rtl="0" algn="l">
              <a:spcBef>
                <a:spcPts val="0"/>
              </a:spcBef>
              <a:spcAft>
                <a:spcPts val="0"/>
              </a:spcAft>
              <a:buSzPts val="1800"/>
              <a:buChar char="●"/>
            </a:pPr>
            <a:r>
              <a:rPr lang="en"/>
              <a:t>Standards</a:t>
            </a:r>
            <a:endParaRPr/>
          </a:p>
          <a:p>
            <a:pPr indent="-342900" lvl="0" marL="457200" rtl="0" algn="l">
              <a:spcBef>
                <a:spcPts val="0"/>
              </a:spcBef>
              <a:spcAft>
                <a:spcPts val="0"/>
              </a:spcAft>
              <a:buSzPts val="1800"/>
              <a:buChar char="●"/>
            </a:pPr>
            <a:r>
              <a:rPr lang="en"/>
              <a:t>Language</a:t>
            </a:r>
            <a:endParaRPr/>
          </a:p>
          <a:p>
            <a:pPr indent="-342900" lvl="0" marL="457200" rtl="0" algn="l">
              <a:spcBef>
                <a:spcPts val="0"/>
              </a:spcBef>
              <a:spcAft>
                <a:spcPts val="0"/>
              </a:spcAft>
              <a:buSzPts val="1800"/>
              <a:buChar char="●"/>
            </a:pPr>
            <a:r>
              <a:rPr lang="en"/>
              <a:t>Framework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Breaking problems down with logic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36" name="Google Shape;13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a:t>
            </a:r>
            <a:r>
              <a:rPr lang="en"/>
              <a:t>the</a:t>
            </a:r>
            <a:r>
              <a:rPr lang="en"/>
              <a:t> problem</a:t>
            </a:r>
            <a:endParaRPr/>
          </a:p>
          <a:p>
            <a:pPr indent="0" lvl="0" marL="0" rtl="0" algn="l">
              <a:spcBef>
                <a:spcPts val="1600"/>
              </a:spcBef>
              <a:spcAft>
                <a:spcPts val="0"/>
              </a:spcAft>
              <a:buNone/>
            </a:pPr>
            <a:r>
              <a:rPr lang="en"/>
              <a:t>Communication and discussion</a:t>
            </a:r>
            <a:endParaRPr/>
          </a:p>
          <a:p>
            <a:pPr indent="0" lvl="0" marL="0" rtl="0" algn="l">
              <a:spcBef>
                <a:spcPts val="1600"/>
              </a:spcBef>
              <a:spcAft>
                <a:spcPts val="0"/>
              </a:spcAft>
              <a:buNone/>
            </a:pPr>
            <a:r>
              <a:rPr lang="en"/>
              <a:t>Anticipate problems/issues/questions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It’s not going to do any harm, even if you can see </a:t>
            </a:r>
            <a:r>
              <a:rPr lang="en"/>
              <a:t>the</a:t>
            </a:r>
            <a:r>
              <a:rPr lang="en"/>
              <a:t> </a:t>
            </a:r>
            <a:r>
              <a:rPr lang="en"/>
              <a:t>algorithmic</a:t>
            </a:r>
            <a:r>
              <a:rPr lang="en"/>
              <a:t> </a:t>
            </a:r>
            <a:r>
              <a:rPr lang="en"/>
              <a:t>solution</a:t>
            </a:r>
            <a:r>
              <a:rPr lang="en"/>
              <a:t> in your head straight up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do we use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Developers use pseudocode to:</a:t>
            </a:r>
            <a:endParaRPr/>
          </a:p>
        </p:txBody>
      </p:sp>
      <p:sp>
        <p:nvSpPr>
          <p:cNvPr id="147" name="Google Shape;14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 break problems down</a:t>
            </a:r>
            <a:endParaRPr/>
          </a:p>
          <a:p>
            <a:pPr indent="-342900" lvl="0" marL="457200" rtl="0" algn="l">
              <a:spcBef>
                <a:spcPts val="0"/>
              </a:spcBef>
              <a:spcAft>
                <a:spcPts val="0"/>
              </a:spcAft>
              <a:buSzPts val="1800"/>
              <a:buChar char="●"/>
            </a:pPr>
            <a:r>
              <a:rPr lang="en"/>
              <a:t>Prototype </a:t>
            </a:r>
            <a:r>
              <a:rPr lang="en"/>
              <a:t>solutions</a:t>
            </a:r>
            <a:endParaRPr/>
          </a:p>
          <a:p>
            <a:pPr indent="-342900" lvl="0" marL="457200" rtl="0" algn="l">
              <a:spcBef>
                <a:spcPts val="0"/>
              </a:spcBef>
              <a:spcAft>
                <a:spcPts val="0"/>
              </a:spcAft>
              <a:buSzPts val="1800"/>
              <a:buChar char="●"/>
            </a:pPr>
            <a:r>
              <a:rPr lang="en"/>
              <a:t>Talk about options</a:t>
            </a:r>
            <a:endParaRPr/>
          </a:p>
          <a:p>
            <a:pPr indent="-342900" lvl="0" marL="457200" rtl="0" algn="l">
              <a:spcBef>
                <a:spcPts val="0"/>
              </a:spcBef>
              <a:spcAft>
                <a:spcPts val="0"/>
              </a:spcAft>
              <a:buSzPts val="1800"/>
              <a:buChar char="●"/>
            </a:pPr>
            <a:r>
              <a:rPr lang="en"/>
              <a:t>Confirm/challenge assumptions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All of these are good for projects - they save time and help us work more efficiently</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Interviews FTW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Recap</a:t>
            </a:r>
            <a:endParaRPr/>
          </a:p>
          <a:p>
            <a:pPr indent="-342900" lvl="0" marL="457200" rtl="0" algn="l">
              <a:spcBef>
                <a:spcPts val="0"/>
              </a:spcBef>
              <a:spcAft>
                <a:spcPts val="0"/>
              </a:spcAft>
              <a:buSzPts val="1800"/>
              <a:buAutoNum type="arabicPeriod"/>
            </a:pPr>
            <a:r>
              <a:rPr lang="en"/>
              <a:t>What is Pseudocode?</a:t>
            </a:r>
            <a:endParaRPr/>
          </a:p>
          <a:p>
            <a:pPr indent="-342900" lvl="0" marL="457200" rtl="0" algn="l">
              <a:spcBef>
                <a:spcPts val="0"/>
              </a:spcBef>
              <a:spcAft>
                <a:spcPts val="0"/>
              </a:spcAft>
              <a:buSzPts val="1800"/>
              <a:buAutoNum type="arabicPeriod"/>
            </a:pPr>
            <a:r>
              <a:rPr lang="en"/>
              <a:t>Why do we use it?</a:t>
            </a:r>
            <a:endParaRPr/>
          </a:p>
          <a:p>
            <a:pPr indent="-342900" lvl="0" marL="457200" rtl="0" algn="l">
              <a:spcBef>
                <a:spcPts val="0"/>
              </a:spcBef>
              <a:spcAft>
                <a:spcPts val="0"/>
              </a:spcAft>
              <a:buSzPts val="1800"/>
              <a:buAutoNum type="arabicPeriod"/>
            </a:pPr>
            <a:r>
              <a:rPr lang="en"/>
              <a:t>When do we use it?</a:t>
            </a:r>
            <a:endParaRPr/>
          </a:p>
          <a:p>
            <a:pPr indent="-342900" lvl="0" marL="457200" rtl="0" algn="l">
              <a:spcBef>
                <a:spcPts val="0"/>
              </a:spcBef>
              <a:spcAft>
                <a:spcPts val="0"/>
              </a:spcAft>
              <a:buSzPts val="1800"/>
              <a:buAutoNum type="arabicPeriod"/>
            </a:pPr>
            <a:r>
              <a:rPr lang="en"/>
              <a:t>How do we write it?</a:t>
            </a:r>
            <a:endParaRPr/>
          </a:p>
          <a:p>
            <a:pPr indent="-342900" lvl="0" marL="457200" rtl="0" algn="l">
              <a:spcBef>
                <a:spcPts val="0"/>
              </a:spcBef>
              <a:spcAft>
                <a:spcPts val="0"/>
              </a:spcAft>
              <a:buSzPts val="1800"/>
              <a:buAutoNum type="arabicPeriod"/>
            </a:pPr>
            <a:r>
              <a:rPr lang="en"/>
              <a:t>Example</a:t>
            </a:r>
            <a:endParaRPr/>
          </a:p>
          <a:p>
            <a:pPr indent="-342900" lvl="0" marL="457200" rtl="0" algn="l">
              <a:spcBef>
                <a:spcPts val="0"/>
              </a:spcBef>
              <a:spcAft>
                <a:spcPts val="0"/>
              </a:spcAft>
              <a:buSzPts val="1800"/>
              <a:buAutoNum type="arabicPeriod"/>
            </a:pPr>
            <a:r>
              <a:rPr lang="en"/>
              <a:t>Practical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Interviews and tests</a:t>
            </a:r>
            <a:endParaRPr/>
          </a:p>
        </p:txBody>
      </p:sp>
      <p:sp>
        <p:nvSpPr>
          <p:cNvPr id="158" name="Google Shape;15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is good for interviews because you can prove logic and problem solving even if you do not know the preferred syntax/standards/languages/frameworks being used…</a:t>
            </a:r>
            <a:endParaRPr/>
          </a:p>
          <a:p>
            <a:pPr indent="0" lvl="0" marL="0" rtl="0" algn="l">
              <a:spcBef>
                <a:spcPts val="1600"/>
              </a:spcBef>
              <a:spcAft>
                <a:spcPts val="0"/>
              </a:spcAft>
              <a:buNone/>
            </a:pPr>
            <a:r>
              <a:rPr lang="en"/>
              <a:t>It can also be a f</a:t>
            </a:r>
            <a:r>
              <a:rPr lang="en"/>
              <a:t>all back position on a code test if you run out of time - if you have pseudocode you will be able to deliver something even if your code has a bug and you can’t get to the required solution.</a:t>
            </a:r>
            <a:endParaRPr/>
          </a:p>
          <a:p>
            <a:pPr indent="0" lvl="0" marL="0" rtl="0" algn="l">
              <a:spcBef>
                <a:spcPts val="1600"/>
              </a:spcBef>
              <a:spcAft>
                <a:spcPts val="0"/>
              </a:spcAft>
              <a:buNone/>
            </a:pPr>
            <a:r>
              <a:rPr lang="en"/>
              <a:t>It will also show planning and help you to focus under stress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Write Pseudocode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490250" y="526350"/>
            <a:ext cx="8062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is no syntax</a:t>
            </a:r>
            <a:endParaRPr/>
          </a:p>
          <a:p>
            <a:pPr indent="0" lvl="0" marL="0" rtl="0" algn="l">
              <a:spcBef>
                <a:spcPts val="0"/>
              </a:spcBef>
              <a:spcAft>
                <a:spcPts val="0"/>
              </a:spcAft>
              <a:buNone/>
            </a:pPr>
            <a:r>
              <a:t/>
            </a:r>
            <a:endParaRPr/>
          </a:p>
          <a:p>
            <a:pPr indent="0" lvl="0" marL="0" rtl="0" algn="r">
              <a:spcBef>
                <a:spcPts val="0"/>
              </a:spcBef>
              <a:spcAft>
                <a:spcPts val="0"/>
              </a:spcAft>
              <a:buNone/>
            </a:pPr>
            <a:r>
              <a:rPr lang="en" sz="2600"/>
              <a:t>...but you might want to set some rules</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Write Pseudocode</a:t>
            </a:r>
            <a:endParaRPr/>
          </a:p>
        </p:txBody>
      </p:sp>
      <p:sp>
        <p:nvSpPr>
          <p:cNvPr id="174" name="Google Shape;17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CAPITALISE key commands - (IF number &gt;100 THEN do this)</a:t>
            </a:r>
            <a:endParaRPr/>
          </a:p>
          <a:p>
            <a:pPr indent="-342900" lvl="0" marL="457200" rtl="0" algn="l">
              <a:spcBef>
                <a:spcPts val="0"/>
              </a:spcBef>
              <a:spcAft>
                <a:spcPts val="0"/>
              </a:spcAft>
              <a:buSzPts val="1800"/>
              <a:buAutoNum type="arabicPeriod"/>
            </a:pPr>
            <a:r>
              <a:rPr lang="en"/>
              <a:t>Write one statement per line</a:t>
            </a:r>
            <a:endParaRPr/>
          </a:p>
          <a:p>
            <a:pPr indent="-342900" lvl="0" marL="457200" rtl="0" algn="l">
              <a:spcBef>
                <a:spcPts val="0"/>
              </a:spcBef>
              <a:spcAft>
                <a:spcPts val="0"/>
              </a:spcAft>
              <a:buSzPts val="1800"/>
              <a:buAutoNum type="arabicPeriod"/>
            </a:pPr>
            <a:r>
              <a:rPr lang="en"/>
              <a:t>Use indentation and spacing</a:t>
            </a:r>
            <a:endParaRPr/>
          </a:p>
          <a:p>
            <a:pPr indent="-342900" lvl="0" marL="457200" rtl="0" algn="l">
              <a:spcBef>
                <a:spcPts val="0"/>
              </a:spcBef>
              <a:spcAft>
                <a:spcPts val="0"/>
              </a:spcAft>
              <a:buSzPts val="1800"/>
              <a:buAutoNum type="arabicPeriod"/>
            </a:pPr>
            <a:r>
              <a:rPr lang="en"/>
              <a:t>Be specific</a:t>
            </a:r>
            <a:endParaRPr/>
          </a:p>
          <a:p>
            <a:pPr indent="-342900" lvl="0" marL="457200" rtl="0" algn="l">
              <a:spcBef>
                <a:spcPts val="0"/>
              </a:spcBef>
              <a:spcAft>
                <a:spcPts val="0"/>
              </a:spcAft>
              <a:buSzPts val="1800"/>
              <a:buAutoNum type="arabicPeriod"/>
            </a:pPr>
            <a:r>
              <a:rPr lang="en"/>
              <a:t>Keep it simple - non techy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FIZZ BUZZ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490250" y="526350"/>
            <a:ext cx="7941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oppins"/>
                <a:ea typeface="Poppins"/>
                <a:cs typeface="Poppins"/>
                <a:sym typeface="Poppins"/>
              </a:rPr>
              <a:t>Write a program that prints the numbers from 1 to 100. But for multiples of three print "Fizz" instead of the number and for the multiples of five print "Buzz". For numbers which are multiples of both three and five print "FizzBuzz".</a:t>
            </a:r>
            <a:endParaRPr sz="3000">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simplify that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Fizz Buzz</a:t>
            </a:r>
            <a:endParaRPr/>
          </a:p>
        </p:txBody>
      </p:sp>
      <p:sp>
        <p:nvSpPr>
          <p:cNvPr id="195" name="Google Shape;19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prints each number from 1-20 on a new line</a:t>
            </a:r>
            <a:endParaRPr/>
          </a:p>
          <a:p>
            <a:pPr indent="0" lvl="0" marL="0" rtl="0" algn="l">
              <a:spcBef>
                <a:spcPts val="1600"/>
              </a:spcBef>
              <a:spcAft>
                <a:spcPts val="0"/>
              </a:spcAft>
              <a:buNone/>
            </a:pPr>
            <a:r>
              <a:rPr lang="en"/>
              <a:t>For each multiple of 3, print “FIZZ” instead of the number</a:t>
            </a:r>
            <a:endParaRPr/>
          </a:p>
          <a:p>
            <a:pPr indent="0" lvl="0" marL="0" rtl="0" algn="l">
              <a:spcBef>
                <a:spcPts val="1600"/>
              </a:spcBef>
              <a:spcAft>
                <a:spcPts val="0"/>
              </a:spcAft>
              <a:buNone/>
            </a:pPr>
            <a:r>
              <a:rPr lang="en"/>
              <a:t>For each multiple of 5, print “BUZZ” instead of the number</a:t>
            </a:r>
            <a:endParaRPr/>
          </a:p>
          <a:p>
            <a:pPr indent="0" lvl="0" marL="0" rtl="0" algn="l">
              <a:spcBef>
                <a:spcPts val="1600"/>
              </a:spcBef>
              <a:spcAft>
                <a:spcPts val="0"/>
              </a:spcAft>
              <a:buNone/>
            </a:pPr>
            <a:r>
              <a:rPr lang="en"/>
              <a:t>For numbers that are multiples of both 3 and 5 print “FIZZBUZZ” instead of the number</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Assisted Demo</a:t>
            </a:r>
            <a:endParaRPr/>
          </a:p>
          <a:p>
            <a:pPr indent="0" lvl="0" marL="0" rtl="0" algn="ctr">
              <a:spcBef>
                <a:spcPts val="0"/>
              </a:spcBef>
              <a:spcAft>
                <a:spcPts val="0"/>
              </a:spcAft>
              <a:buNone/>
            </a:pPr>
            <a:r>
              <a:rPr lang="en"/>
              <a:t>Task 4.3.1</a:t>
            </a:r>
            <a:endParaRPr/>
          </a:p>
        </p:txBody>
      </p:sp>
      <p:sp>
        <p:nvSpPr>
          <p:cNvPr id="201" name="Google Shape;201;p40"/>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Help your facilitator draw up the pseudocode to solve FizzBuzz</a:t>
            </a:r>
            <a:endParaRPr/>
          </a:p>
        </p:txBody>
      </p:sp>
      <p:sp>
        <p:nvSpPr>
          <p:cNvPr id="202" name="Google Shape;202;p4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Student/Instructor : </a:t>
            </a:r>
            <a:r>
              <a:rPr lang="en"/>
              <a:t>Follow the example creating your own pseudocode and real code solution</a:t>
            </a:r>
            <a:endParaRPr/>
          </a:p>
          <a:p>
            <a:pPr indent="0" lvl="0" marL="0" rtl="0" algn="l">
              <a:spcBef>
                <a:spcPts val="1600"/>
              </a:spcBef>
              <a:spcAft>
                <a:spcPts val="1600"/>
              </a:spcAft>
              <a:buNone/>
            </a:pPr>
            <a:r>
              <a:rPr lang="en"/>
              <a:t>Inside your LTU-Reboot Digital Coding repo create a document called Task-4.2.1.html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Turn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4.2.2</a:t>
            </a:r>
            <a:endParaRPr/>
          </a:p>
        </p:txBody>
      </p:sp>
      <p:sp>
        <p:nvSpPr>
          <p:cNvPr id="213" name="Google Shape;213;p42"/>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Pseudocode </a:t>
            </a:r>
            <a:r>
              <a:rPr lang="en"/>
              <a:t>solution</a:t>
            </a:r>
            <a:endParaRPr/>
          </a:p>
        </p:txBody>
      </p:sp>
      <p:sp>
        <p:nvSpPr>
          <p:cNvPr id="214" name="Google Shape;214;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Produce a pseudocode response to one or more of </a:t>
            </a:r>
            <a:r>
              <a:rPr lang="en"/>
              <a:t>the</a:t>
            </a:r>
            <a:r>
              <a:rPr lang="en"/>
              <a:t> </a:t>
            </a:r>
            <a:r>
              <a:rPr lang="en"/>
              <a:t>following</a:t>
            </a:r>
            <a:r>
              <a:rPr lang="en"/>
              <a:t> challenges.</a:t>
            </a:r>
            <a:endParaRPr/>
          </a:p>
          <a:p>
            <a:pPr indent="0" lvl="0" marL="0" rtl="0" algn="l">
              <a:spcBef>
                <a:spcPts val="1600"/>
              </a:spcBef>
              <a:spcAft>
                <a:spcPts val="0"/>
              </a:spcAft>
              <a:buNone/>
            </a:pPr>
            <a:r>
              <a:rPr lang="en"/>
              <a:t>Be prepared to talk about your work</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Reading List</a:t>
            </a:r>
            <a:endParaRPr/>
          </a:p>
        </p:txBody>
      </p:sp>
      <p:sp>
        <p:nvSpPr>
          <p:cNvPr id="220" name="Google Shape;22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track of which books you read and which books you want to read!</a:t>
            </a:r>
            <a:endParaRPr/>
          </a:p>
          <a:p>
            <a:pPr indent="0" lvl="0" marL="0" rtl="0" algn="l">
              <a:spcBef>
                <a:spcPts val="1600"/>
              </a:spcBef>
              <a:spcAft>
                <a:spcPts val="0"/>
              </a:spcAft>
              <a:buNone/>
            </a:pPr>
            <a:r>
              <a:rPr lang="en"/>
              <a:t>Create an array of objects, where each object describes a book and has properties for the title (a string), author (a string), and already read (a boolean indicating if you read it yet).</a:t>
            </a:r>
            <a:endParaRPr/>
          </a:p>
          <a:p>
            <a:pPr indent="0" lvl="0" marL="0" rtl="0" algn="l">
              <a:spcBef>
                <a:spcPts val="1600"/>
              </a:spcBef>
              <a:spcAft>
                <a:spcPts val="0"/>
              </a:spcAft>
              <a:buNone/>
            </a:pPr>
            <a:r>
              <a:rPr lang="en"/>
              <a:t>Iterate through the array of books. For each book, log the book title and book author like so: “The Hobbit by J.R.R. Tolkien”.</a:t>
            </a:r>
            <a:endParaRPr/>
          </a:p>
          <a:p>
            <a:pPr indent="0" lvl="0" marL="0" rtl="0" algn="l">
              <a:spcBef>
                <a:spcPts val="1600"/>
              </a:spcBef>
              <a:spcAft>
                <a:spcPts val="0"/>
              </a:spcAft>
              <a:buNone/>
            </a:pPr>
            <a:r>
              <a:rPr lang="en"/>
              <a:t>Now use an if/else statement to change the output depending on whether you read it yet or not. If you read it, log a string like ‘You already read “The Hobbit” by J.R.R. Tolkien’, and if not, log a string like ‘You still need to read “The Lord of the Rings” by J.R.R. Tolkien.’</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Recipe</a:t>
            </a:r>
            <a:endParaRPr/>
          </a:p>
        </p:txBody>
      </p:sp>
      <p:sp>
        <p:nvSpPr>
          <p:cNvPr id="226" name="Google Shape;22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object to hold information on your favourite recipes. It should have properties for:</a:t>
            </a:r>
            <a:endParaRPr/>
          </a:p>
          <a:p>
            <a:pPr indent="-342900" lvl="0" marL="457200" rtl="0" algn="l">
              <a:spcBef>
                <a:spcPts val="1600"/>
              </a:spcBef>
              <a:spcAft>
                <a:spcPts val="0"/>
              </a:spcAft>
              <a:buSzPts val="1800"/>
              <a:buChar char="●"/>
            </a:pPr>
            <a:r>
              <a:rPr lang="en"/>
              <a:t>recipeTitle (a string)</a:t>
            </a:r>
            <a:endParaRPr/>
          </a:p>
          <a:p>
            <a:pPr indent="-342900" lvl="0" marL="457200" rtl="0" algn="l">
              <a:spcBef>
                <a:spcPts val="0"/>
              </a:spcBef>
              <a:spcAft>
                <a:spcPts val="0"/>
              </a:spcAft>
              <a:buSzPts val="1800"/>
              <a:buChar char="●"/>
            </a:pPr>
            <a:r>
              <a:rPr lang="en"/>
              <a:t>servings (a number)</a:t>
            </a:r>
            <a:endParaRPr/>
          </a:p>
          <a:p>
            <a:pPr indent="-342900" lvl="0" marL="457200" rtl="0" algn="l">
              <a:spcBef>
                <a:spcPts val="0"/>
              </a:spcBef>
              <a:spcAft>
                <a:spcPts val="0"/>
              </a:spcAft>
              <a:buSzPts val="1800"/>
              <a:buChar char="●"/>
            </a:pPr>
            <a:r>
              <a:rPr lang="en"/>
              <a:t>ingredients (an array of strings)</a:t>
            </a:r>
            <a:endParaRPr/>
          </a:p>
          <a:p>
            <a:pPr indent="-342900" lvl="0" marL="457200" rtl="0" algn="l">
              <a:spcBef>
                <a:spcPts val="0"/>
              </a:spcBef>
              <a:spcAft>
                <a:spcPts val="0"/>
              </a:spcAft>
              <a:buSzPts val="1800"/>
              <a:buChar char="●"/>
            </a:pPr>
            <a:r>
              <a:rPr lang="en"/>
              <a:t>directions (a string)</a:t>
            </a:r>
            <a:endParaRPr/>
          </a:p>
          <a:p>
            <a:pPr indent="0" lvl="0" marL="0" rtl="0" algn="l">
              <a:spcBef>
                <a:spcPts val="1600"/>
              </a:spcBef>
              <a:spcAft>
                <a:spcPts val="0"/>
              </a:spcAft>
              <a:buNone/>
            </a:pPr>
            <a:r>
              <a:rPr lang="en"/>
              <a:t>List all recipes</a:t>
            </a:r>
            <a:endParaRPr/>
          </a:p>
          <a:p>
            <a:pPr indent="0" lvl="0" marL="0" rtl="0" algn="l">
              <a:spcBef>
                <a:spcPts val="1600"/>
              </a:spcBef>
              <a:spcAft>
                <a:spcPts val="0"/>
              </a:spcAft>
              <a:buNone/>
            </a:pPr>
            <a:r>
              <a:rPr lang="en"/>
              <a:t>Create a loop to list all the ingredients.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FixStart</a:t>
            </a:r>
            <a:endParaRPr/>
          </a:p>
        </p:txBody>
      </p:sp>
      <p:sp>
        <p:nvSpPr>
          <p:cNvPr id="232" name="Google Shape;23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function called fixStart. It should take a single argument, a string, and return a version where all occurrences of its first character have been replaced with ‘*****’, except for the first character itself. You can assume that the string is at least one character long. For example: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fixStart('babble'): 'ba**le'</a:t>
            </a:r>
            <a:endParaRPr/>
          </a:p>
          <a:p>
            <a:pPr indent="0" lvl="0" marL="0" rtl="0" algn="l">
              <a:spcBef>
                <a:spcPts val="1600"/>
              </a:spcBef>
              <a:spcAft>
                <a:spcPts val="0"/>
              </a:spcAft>
              <a:buNone/>
            </a:pPr>
            <a:r>
              <a:rPr lang="en"/>
              <a:t>fixStart('turtle'): 'tur*le'</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see </a:t>
            </a:r>
            <a:r>
              <a:rPr lang="en"/>
              <a:t>your</a:t>
            </a:r>
            <a:r>
              <a:rPr lang="en"/>
              <a:t> Pseudocode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48" name="Google Shape;24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oppins"/>
              <a:buAutoNum type="arabicPeriod"/>
            </a:pPr>
            <a:r>
              <a:rPr lang="en" u="sng">
                <a:solidFill>
                  <a:srgbClr val="434343"/>
                </a:solidFill>
                <a:highlight>
                  <a:srgbClr val="FFFFFF"/>
                </a:highlight>
                <a:hlinkClick r:id="rId3">
                  <a:extLst>
                    <a:ext uri="{A12FA001-AC4F-418D-AE19-62706E023703}">
                      <ahyp:hlinkClr val="tx"/>
                    </a:ext>
                  </a:extLst>
                </a:hlinkClick>
              </a:rPr>
              <a:t>What is Pseudocode And How Do You Use It?</a:t>
            </a:r>
            <a:r>
              <a:rPr lang="en">
                <a:solidFill>
                  <a:srgbClr val="434343"/>
                </a:solidFill>
                <a:highlight>
                  <a:srgbClr val="FFFFFF"/>
                </a:highlight>
              </a:rPr>
              <a:t> Codecademy Video</a:t>
            </a:r>
            <a:endParaRPr>
              <a:solidFill>
                <a:srgbClr val="434343"/>
              </a:solidFill>
              <a:highlight>
                <a:srgbClr val="FFFFFF"/>
              </a:highlight>
            </a:endParaRPr>
          </a:p>
          <a:p>
            <a:pPr indent="-342900" lvl="0" marL="457200" rtl="0" algn="l">
              <a:spcBef>
                <a:spcPts val="0"/>
              </a:spcBef>
              <a:spcAft>
                <a:spcPts val="0"/>
              </a:spcAft>
              <a:buClr>
                <a:srgbClr val="434343"/>
              </a:buClr>
              <a:buSzPts val="1800"/>
              <a:buFont typeface="Poppins"/>
              <a:buAutoNum type="arabicPeriod"/>
            </a:pPr>
            <a:r>
              <a:rPr lang="en" u="sng">
                <a:solidFill>
                  <a:srgbClr val="434343"/>
                </a:solidFill>
                <a:highlight>
                  <a:srgbClr val="FFFFFF"/>
                </a:highlight>
                <a:hlinkClick r:id="rId4">
                  <a:extLst>
                    <a:ext uri="{A12FA001-AC4F-418D-AE19-62706E023703}">
                      <ahyp:hlinkClr val="tx"/>
                    </a:ext>
                  </a:extLst>
                </a:hlinkClick>
              </a:rPr>
              <a:t>Pseudocode Simple Example</a:t>
            </a:r>
            <a:endParaRPr>
              <a:solidFill>
                <a:srgbClr val="434343"/>
              </a:solidFill>
              <a:highlight>
                <a:srgbClr val="FFFFFF"/>
              </a:highlight>
            </a:endParaRPr>
          </a:p>
          <a:p>
            <a:pPr indent="-342900" lvl="0" marL="457200" rtl="0" algn="l">
              <a:spcBef>
                <a:spcPts val="0"/>
              </a:spcBef>
              <a:spcAft>
                <a:spcPts val="0"/>
              </a:spcAft>
              <a:buClr>
                <a:srgbClr val="434343"/>
              </a:buClr>
              <a:buSzPts val="1800"/>
              <a:buFont typeface="Poppins"/>
              <a:buAutoNum type="arabicPeriod"/>
            </a:pPr>
            <a:r>
              <a:rPr lang="en" u="sng">
                <a:solidFill>
                  <a:srgbClr val="434343"/>
                </a:solidFill>
                <a:highlight>
                  <a:srgbClr val="FFFFFF"/>
                </a:highlight>
                <a:hlinkClick r:id="rId5">
                  <a:extLst>
                    <a:ext uri="{A12FA001-AC4F-418D-AE19-62706E023703}">
                      <ahyp:hlinkClr val="tx"/>
                    </a:ext>
                  </a:extLst>
                </a:hlinkClick>
              </a:rPr>
              <a:t>How do I write Pseudocode?</a:t>
            </a:r>
            <a:endParaRPr>
              <a:solidFill>
                <a:srgbClr val="434343"/>
              </a:solidFill>
              <a:highlight>
                <a:srgbClr val="FFFFFF"/>
              </a:highlight>
            </a:endParaRPr>
          </a:p>
          <a:p>
            <a:pPr indent="-342900" lvl="0" marL="457200" rtl="0" algn="l">
              <a:lnSpc>
                <a:spcPct val="110000"/>
              </a:lnSpc>
              <a:spcBef>
                <a:spcPts val="0"/>
              </a:spcBef>
              <a:spcAft>
                <a:spcPts val="0"/>
              </a:spcAft>
              <a:buClr>
                <a:srgbClr val="434343"/>
              </a:buClr>
              <a:buSzPts val="1800"/>
              <a:buFont typeface="Poppins"/>
              <a:buAutoNum type="arabicPeriod"/>
            </a:pPr>
            <a:r>
              <a:rPr lang="en" u="sng">
                <a:solidFill>
                  <a:srgbClr val="434343"/>
                </a:solidFill>
                <a:highlight>
                  <a:srgbClr val="FFFFFF"/>
                </a:highlight>
                <a:hlinkClick r:id="rId6">
                  <a:extLst>
                    <a:ext uri="{A12FA001-AC4F-418D-AE19-62706E023703}">
                      <ahyp:hlinkClr val="tx"/>
                    </a:ext>
                  </a:extLst>
                </a:hlinkClick>
              </a:rPr>
              <a:t>FizzBuzz In Too Much Detail</a:t>
            </a:r>
            <a:endParaRPr u="sng">
              <a:solidFill>
                <a:srgbClr val="434343"/>
              </a:solidFill>
              <a:highlight>
                <a:srgbClr val="FFFFFF"/>
              </a:highlight>
            </a:endParaRPr>
          </a:p>
          <a:p>
            <a:pPr indent="-342900" lvl="0" marL="457200" rtl="0" algn="l">
              <a:spcBef>
                <a:spcPts val="0"/>
              </a:spcBef>
              <a:spcAft>
                <a:spcPts val="0"/>
              </a:spcAft>
              <a:buClr>
                <a:srgbClr val="434343"/>
              </a:buClr>
              <a:buSzPts val="1800"/>
              <a:buFont typeface="Poppins"/>
              <a:buAutoNum type="arabicPeriod"/>
            </a:pPr>
            <a:r>
              <a:rPr lang="en" u="sng">
                <a:solidFill>
                  <a:srgbClr val="434343"/>
                </a:solidFill>
                <a:highlight>
                  <a:srgbClr val="FFFFFF"/>
                </a:highlight>
                <a:hlinkClick r:id="rId7">
                  <a:extLst>
                    <a:ext uri="{A12FA001-AC4F-418D-AE19-62706E023703}">
                      <ahyp:hlinkClr val="tx"/>
                    </a:ext>
                  </a:extLst>
                </a:hlinkClick>
              </a:rPr>
              <a:t>FizzBuzz onhackerRank</a:t>
            </a:r>
            <a:endParaRPr>
              <a:solidFill>
                <a:srgbClr val="434343"/>
              </a:solidFill>
              <a:highlight>
                <a:srgbClr val="FFFFFF"/>
              </a:highlight>
            </a:endParaRPr>
          </a:p>
          <a:p>
            <a:pPr indent="0" lvl="0" marL="0" rtl="0" algn="l">
              <a:spcBef>
                <a:spcPts val="800"/>
              </a:spcBef>
              <a:spcAft>
                <a:spcPts val="1600"/>
              </a:spcAft>
              <a:buNone/>
            </a:pPr>
            <a:r>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 Flow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4B80B360C5B4B9916BA06BEDE610D" ma:contentTypeVersion="6" ma:contentTypeDescription="Create a new document." ma:contentTypeScope="" ma:versionID="3077ffb9676d47a5a962457d88ed4f34">
  <xsd:schema xmlns:xsd="http://www.w3.org/2001/XMLSchema" xmlns:xs="http://www.w3.org/2001/XMLSchema" xmlns:p="http://schemas.microsoft.com/office/2006/metadata/properties" xmlns:ns2="27bb9539-dfb3-40e8-9474-a751d962fafa" targetNamespace="http://schemas.microsoft.com/office/2006/metadata/properties" ma:root="true" ma:fieldsID="a72e0e5196ffda39c2430609d75c351a" ns2:_="">
    <xsd:import namespace="27bb9539-dfb3-40e8-9474-a751d962f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b9539-dfb3-40e8-9474-a751d962f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05D1E1-0096-48B6-9333-F35CA2EC6373}"/>
</file>

<file path=customXml/itemProps2.xml><?xml version="1.0" encoding="utf-8"?>
<ds:datastoreItem xmlns:ds="http://schemas.openxmlformats.org/officeDocument/2006/customXml" ds:itemID="{4B5AED89-0AF4-43F4-910D-104D5865D8E7}"/>
</file>

<file path=customXml/itemProps3.xml><?xml version="1.0" encoding="utf-8"?>
<ds:datastoreItem xmlns:ds="http://schemas.openxmlformats.org/officeDocument/2006/customXml" ds:itemID="{C5A7B017-D933-4AFF-AFE9-5ADD4B12F45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0x01010038E4B80B360C5B4B9916BA06BEDE610D</vt:lpwstr>
  </property>
</Properties>
</file>