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oxima Nova"/>
      <p:regular r:id="rId41"/>
      <p:bold r:id="rId42"/>
      <p:italic r:id="rId43"/>
      <p:boldItalic r:id="rId44"/>
    </p:embeddedFont>
    <p:embeddedFont>
      <p:font typeface="Poppins"/>
      <p:regular r:id="rId45"/>
      <p:bold r:id="rId46"/>
      <p:italic r:id="rId47"/>
      <p:boldItalic r:id="rId48"/>
    </p:embeddedFont>
    <p:embeddedFont>
      <p:font typeface="Alfa Slab One"/>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font" Target="fonts/ProximaNova-bold.fntdata"/><Relationship Id="rId47" Type="http://schemas.openxmlformats.org/officeDocument/2006/relationships/font" Target="fonts/Poppins-italic.fntdata"/><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customXml" Target="../customXml/item1.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font" Target="fonts/Poppins-regular.fntdata"/><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11" Type="http://schemas.openxmlformats.org/officeDocument/2006/relationships/slide" Target="slides/slide6.xml"/><Relationship Id="rId49" Type="http://schemas.openxmlformats.org/officeDocument/2006/relationships/font" Target="fonts/AlfaSlabOne-regular.fntdata"/><Relationship Id="rId5" Type="http://schemas.openxmlformats.org/officeDocument/2006/relationships/notesMaster" Target="notesMasters/notesMaster1.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 Id="rId44" Type="http://schemas.openxmlformats.org/officeDocument/2006/relationships/font" Target="fonts/ProximaNova-bold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52" Type="http://schemas.openxmlformats.org/officeDocument/2006/relationships/customXml" Target="../customXml/item3.xml"/><Relationship Id="rId43" Type="http://schemas.openxmlformats.org/officeDocument/2006/relationships/font" Target="fonts/ProximaNova-italic.fntdata"/><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boldItalic.fntdata"/><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customXml" Target="../customXml/item2.xml"/><Relationship Id="rId3" Type="http://schemas.openxmlformats.org/officeDocument/2006/relationships/presProps" Target="presProps.xml"/><Relationship Id="rId46" Type="http://schemas.openxmlformats.org/officeDocument/2006/relationships/font" Target="fonts/Poppins-bold.fntdata"/><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font" Target="fonts/ProximaNova-regular.fntdata"/><Relationship Id="rId20" Type="http://schemas.openxmlformats.org/officeDocument/2006/relationships/slide" Target="slides/slide15.xml"/><Relationship Id="rId1" Type="http://schemas.openxmlformats.org/officeDocument/2006/relationships/theme" Target="theme/theme2.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73967da5c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3967da5c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6b99e18d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6b99e18d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6b99e18d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6b99e18d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cf6bc43d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cf6bc43d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t>
            </a:r>
            <a:r>
              <a:rPr lang="en"/>
              <a:t>the</a:t>
            </a:r>
            <a:r>
              <a:rPr lang="en"/>
              <a:t> group to explain what these mean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6b99e18d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6b99e18d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cf6bc43d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cf6bc43d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6b99e18d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6b99e18d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6b99e18d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6b99e18d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6b99e18d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6b99e18d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6b99e18d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6b99e18d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6b99e18d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6b99e18d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cf6bc43d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cf6bc43d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6b99e18d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6b99e18d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6b99e18d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6b99e18d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6b99e18d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6b99e18d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6b99e18d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6b99e18d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6b99e18d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6b99e18d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6b99e18d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6b99e18d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see what the developer was thinking - how they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6b99e18d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6b99e18d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6b99e18d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6b99e18d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6b99e18d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6b99e18d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6b99e18df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6b99e18df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6b99e18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6b99e18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HTML stand for?</a:t>
            </a:r>
            <a:endParaRPr/>
          </a:p>
          <a:p>
            <a:pPr indent="0" lvl="0" marL="0" rtl="0" algn="l">
              <a:spcBef>
                <a:spcPts val="0"/>
              </a:spcBef>
              <a:spcAft>
                <a:spcPts val="0"/>
              </a:spcAft>
              <a:buNone/>
            </a:pPr>
            <a:r>
              <a:rPr lang="en"/>
              <a:t>What does it do?</a:t>
            </a:r>
            <a:endParaRPr/>
          </a:p>
          <a:p>
            <a:pPr indent="0" lvl="0" marL="0" rtl="0" algn="l">
              <a:spcBef>
                <a:spcPts val="0"/>
              </a:spcBef>
              <a:spcAft>
                <a:spcPts val="0"/>
              </a:spcAft>
              <a:buNone/>
            </a:pPr>
            <a:r>
              <a:rPr lang="en"/>
              <a:t>How do we add style to HTML?</a:t>
            </a:r>
            <a:endParaRPr/>
          </a:p>
          <a:p>
            <a:pPr indent="0" lvl="0" marL="0" rtl="0" algn="l">
              <a:spcBef>
                <a:spcPts val="0"/>
              </a:spcBef>
              <a:spcAft>
                <a:spcPts val="0"/>
              </a:spcAft>
              <a:buNone/>
            </a:pPr>
            <a:r>
              <a:rPr lang="en"/>
              <a:t>How far have we got through freeCodeCamp?</a:t>
            </a:r>
            <a:endParaRPr/>
          </a:p>
          <a:p>
            <a:pPr indent="0" lvl="0" marL="0" rtl="0" algn="l">
              <a:spcBef>
                <a:spcPts val="0"/>
              </a:spcBef>
              <a:spcAft>
                <a:spcPts val="0"/>
              </a:spcAft>
              <a:buNone/>
            </a:pPr>
            <a:r>
              <a:rPr lang="en"/>
              <a:t>What other learning platforms are people using?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6b99e18d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6b99e18d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6b99e18d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6b99e18d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6b99e18d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6b99e18d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6b99e18d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6b99e18d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6b99e18df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6b99e18df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6b99e18d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6b99e18d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6b99e18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6b99e18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6b99e18d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6b99e18d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6b99e18d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6b99e18d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6b99e18d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6b99e18d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6b99e18d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6b99e18d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6b99e18d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6b99e18d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oppins"/>
              <a:buNone/>
              <a:defRPr sz="2400">
                <a:latin typeface="Poppins"/>
                <a:ea typeface="Poppins"/>
                <a:cs typeface="Poppins"/>
                <a:sym typeface="Poppins"/>
              </a:defRPr>
            </a:lvl1pPr>
            <a:lvl2pPr lvl="1" algn="ctr">
              <a:lnSpc>
                <a:spcPct val="100000"/>
              </a:lnSpc>
              <a:spcBef>
                <a:spcPts val="0"/>
              </a:spcBef>
              <a:spcAft>
                <a:spcPts val="0"/>
              </a:spcAft>
              <a:buSzPts val="2400"/>
              <a:buFont typeface="Poppins"/>
              <a:buNone/>
              <a:defRPr sz="2400">
                <a:latin typeface="Poppins"/>
                <a:ea typeface="Poppins"/>
                <a:cs typeface="Poppins"/>
                <a:sym typeface="Poppins"/>
              </a:defRPr>
            </a:lvl2pPr>
            <a:lvl3pPr lvl="2" algn="ctr">
              <a:lnSpc>
                <a:spcPct val="100000"/>
              </a:lnSpc>
              <a:spcBef>
                <a:spcPts val="0"/>
              </a:spcBef>
              <a:spcAft>
                <a:spcPts val="0"/>
              </a:spcAft>
              <a:buSzPts val="2400"/>
              <a:buFont typeface="Poppins"/>
              <a:buNone/>
              <a:defRPr sz="2400">
                <a:latin typeface="Poppins"/>
                <a:ea typeface="Poppins"/>
                <a:cs typeface="Poppins"/>
                <a:sym typeface="Poppins"/>
              </a:defRPr>
            </a:lvl3pPr>
            <a:lvl4pPr lvl="3" algn="ctr">
              <a:lnSpc>
                <a:spcPct val="100000"/>
              </a:lnSpc>
              <a:spcBef>
                <a:spcPts val="0"/>
              </a:spcBef>
              <a:spcAft>
                <a:spcPts val="0"/>
              </a:spcAft>
              <a:buSzPts val="2400"/>
              <a:buFont typeface="Poppins"/>
              <a:buNone/>
              <a:defRPr sz="2400">
                <a:latin typeface="Poppins"/>
                <a:ea typeface="Poppins"/>
                <a:cs typeface="Poppins"/>
                <a:sym typeface="Poppins"/>
              </a:defRPr>
            </a:lvl4pPr>
            <a:lvl5pPr lvl="4" algn="ctr">
              <a:lnSpc>
                <a:spcPct val="100000"/>
              </a:lnSpc>
              <a:spcBef>
                <a:spcPts val="0"/>
              </a:spcBef>
              <a:spcAft>
                <a:spcPts val="0"/>
              </a:spcAft>
              <a:buSzPts val="2400"/>
              <a:buFont typeface="Poppins"/>
              <a:buNone/>
              <a:defRPr sz="2400">
                <a:latin typeface="Poppins"/>
                <a:ea typeface="Poppins"/>
                <a:cs typeface="Poppins"/>
                <a:sym typeface="Poppins"/>
              </a:defRPr>
            </a:lvl5pPr>
            <a:lvl6pPr lvl="5" algn="ctr">
              <a:lnSpc>
                <a:spcPct val="100000"/>
              </a:lnSpc>
              <a:spcBef>
                <a:spcPts val="0"/>
              </a:spcBef>
              <a:spcAft>
                <a:spcPts val="0"/>
              </a:spcAft>
              <a:buSzPts val="2400"/>
              <a:buFont typeface="Poppins"/>
              <a:buNone/>
              <a:defRPr sz="2400">
                <a:latin typeface="Poppins"/>
                <a:ea typeface="Poppins"/>
                <a:cs typeface="Poppins"/>
                <a:sym typeface="Poppins"/>
              </a:defRPr>
            </a:lvl6pPr>
            <a:lvl7pPr lvl="6" algn="ctr">
              <a:lnSpc>
                <a:spcPct val="100000"/>
              </a:lnSpc>
              <a:spcBef>
                <a:spcPts val="0"/>
              </a:spcBef>
              <a:spcAft>
                <a:spcPts val="0"/>
              </a:spcAft>
              <a:buSzPts val="2400"/>
              <a:buFont typeface="Poppins"/>
              <a:buNone/>
              <a:defRPr sz="2400">
                <a:latin typeface="Poppins"/>
                <a:ea typeface="Poppins"/>
                <a:cs typeface="Poppins"/>
                <a:sym typeface="Poppins"/>
              </a:defRPr>
            </a:lvl7pPr>
            <a:lvl8pPr lvl="7" algn="ctr">
              <a:lnSpc>
                <a:spcPct val="100000"/>
              </a:lnSpc>
              <a:spcBef>
                <a:spcPts val="0"/>
              </a:spcBef>
              <a:spcAft>
                <a:spcPts val="0"/>
              </a:spcAft>
              <a:buSzPts val="2400"/>
              <a:buFont typeface="Poppins"/>
              <a:buNone/>
              <a:defRPr sz="2400">
                <a:latin typeface="Poppins"/>
                <a:ea typeface="Poppins"/>
                <a:cs typeface="Poppins"/>
                <a:sym typeface="Poppins"/>
              </a:defRPr>
            </a:lvl8pPr>
            <a:lvl9pPr lvl="8" algn="ctr">
              <a:lnSpc>
                <a:spcPct val="100000"/>
              </a:lnSpc>
              <a:spcBef>
                <a:spcPts val="0"/>
              </a:spcBef>
              <a:spcAft>
                <a:spcPts val="0"/>
              </a:spcAft>
              <a:buSzPts val="2400"/>
              <a:buFont typeface="Poppins"/>
              <a:buNone/>
              <a:defRPr sz="2400">
                <a:latin typeface="Poppins"/>
                <a:ea typeface="Poppins"/>
                <a:cs typeface="Poppins"/>
                <a:sym typeface="Poppins"/>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indent="-317500" lvl="1" marL="9144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indent="-317500" lvl="2" marL="13716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indent="-317500" lvl="3" marL="18288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indent="-317500" lvl="4" marL="22860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indent="-317500" lvl="5" marL="27432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indent="-317500" lvl="6" marL="32004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indent="-317500" lvl="7" marL="36576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indent="-317500" lvl="8" marL="41148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thecodersguilduk/wda-feeding-britain/commits/master" TargetMode="Externa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hyperlink" Target="https://github.com/thecodersguilduk/wda-feeding-britai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hyperlink" Target="https://gitexercises.fracz.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atlassian.com/git/tutorials/making-a-pull-request" TargetMode="External"/><Relationship Id="rId4" Type="http://schemas.openxmlformats.org/officeDocument/2006/relationships/hyperlink" Target="https://www.atlassian.com/git/tutorials/making-a-pull-request" TargetMode="External"/><Relationship Id="rId5" Type="http://schemas.openxmlformats.org/officeDocument/2006/relationships/hyperlink" Target="https://www.atlassian.com/git/tutorials/comparing-workflows" TargetMode="External"/><Relationship Id="rId6" Type="http://schemas.openxmlformats.org/officeDocument/2006/relationships/hyperlink" Target="https://www.freecodecamp.org/news/writing-good-commit-messages-a-practical-guide/" TargetMode="External"/><Relationship Id="rId7" Type="http://schemas.openxmlformats.org/officeDocument/2006/relationships/hyperlink" Target="https://chris.beams.io/posts/git-commit/" TargetMode="External"/><Relationship Id="rId8" Type="http://schemas.openxmlformats.org/officeDocument/2006/relationships/hyperlink" Target="https://gitexercises.fracz.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Working With Git</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16" name="Google Shape;116;p22"/>
          <p:cNvSpPr txBox="1"/>
          <p:nvPr>
            <p:ph idx="1" type="body"/>
          </p:nvPr>
        </p:nvSpPr>
        <p:spPr>
          <a:xfrm>
            <a:off x="311700" y="11626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700">
                <a:solidFill>
                  <a:srgbClr val="53555C"/>
                </a:solidFill>
                <a:highlight>
                  <a:srgbClr val="FFFFFF"/>
                </a:highlight>
              </a:rPr>
              <a:t>What's a shortcut to staging all the changes you have?</a:t>
            </a:r>
            <a:endParaRPr sz="2700">
              <a:solidFill>
                <a:srgbClr val="53555C"/>
              </a:solidFill>
              <a:highlight>
                <a:srgbClr val="FFFFFF"/>
              </a:highlight>
            </a:endParaRPr>
          </a:p>
          <a:p>
            <a:pPr indent="-400050" lvl="0" marL="596900" rtl="0" algn="l">
              <a:spcBef>
                <a:spcPts val="800"/>
              </a:spcBef>
              <a:spcAft>
                <a:spcPts val="0"/>
              </a:spcAft>
              <a:buClr>
                <a:srgbClr val="434343"/>
              </a:buClr>
              <a:buSzPts val="2700"/>
              <a:buFont typeface="Poppins"/>
              <a:buAutoNum type="arabicPeriod"/>
            </a:pPr>
            <a:r>
              <a:rPr lang="en" sz="2700">
                <a:solidFill>
                  <a:srgbClr val="434343"/>
                </a:solidFill>
                <a:highlight>
                  <a:srgbClr val="FFFFFF"/>
                </a:highlight>
              </a:rPr>
              <a:t>git commit add .</a:t>
            </a:r>
            <a:endParaRPr sz="2700">
              <a:solidFill>
                <a:srgbClr val="434343"/>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lang="en" sz="2700">
                <a:solidFill>
                  <a:srgbClr val="434343"/>
                </a:solidFill>
                <a:highlight>
                  <a:srgbClr val="FFFFFF"/>
                </a:highlight>
              </a:rPr>
              <a:t>git commit .</a:t>
            </a:r>
            <a:endParaRPr sz="2700">
              <a:solidFill>
                <a:srgbClr val="434343"/>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lang="en" sz="2700">
                <a:solidFill>
                  <a:srgbClr val="434343"/>
                </a:solidFill>
                <a:highlight>
                  <a:srgbClr val="FFFFFF"/>
                </a:highlight>
              </a:rPr>
              <a:t>git add .</a:t>
            </a:r>
            <a:endParaRPr sz="2700">
              <a:solidFill>
                <a:srgbClr val="434343"/>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lang="en" sz="2700">
                <a:solidFill>
                  <a:srgbClr val="434343"/>
                </a:solidFill>
                <a:highlight>
                  <a:srgbClr val="FFFFFF"/>
                </a:highlight>
              </a:rPr>
              <a:t>git push -am "Message"</a:t>
            </a:r>
            <a:endParaRPr sz="2700">
              <a:solidFill>
                <a:srgbClr val="434343"/>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6390846" y="2137621"/>
            <a:ext cx="2441450" cy="2441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23" name="Google Shape;123;p23"/>
          <p:cNvSpPr txBox="1"/>
          <p:nvPr>
            <p:ph idx="1" type="body"/>
          </p:nvPr>
        </p:nvSpPr>
        <p:spPr>
          <a:xfrm>
            <a:off x="311700" y="11626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700">
                <a:solidFill>
                  <a:srgbClr val="53555C"/>
                </a:solidFill>
                <a:highlight>
                  <a:srgbClr val="FFFFFF"/>
                </a:highlight>
              </a:rPr>
              <a:t>What's a shortcut to staging all the changes you have?</a:t>
            </a:r>
            <a:endParaRPr sz="2700">
              <a:solidFill>
                <a:srgbClr val="53555C"/>
              </a:solidFill>
              <a:highlight>
                <a:srgbClr val="FFFFFF"/>
              </a:highlight>
            </a:endParaRPr>
          </a:p>
          <a:p>
            <a:pPr indent="-400050" lvl="0" marL="596900" rtl="0" algn="l">
              <a:spcBef>
                <a:spcPts val="800"/>
              </a:spcBef>
              <a:spcAft>
                <a:spcPts val="0"/>
              </a:spcAft>
              <a:buClr>
                <a:srgbClr val="999999"/>
              </a:buClr>
              <a:buSzPts val="2700"/>
              <a:buFont typeface="Poppins"/>
              <a:buAutoNum type="arabicPeriod"/>
            </a:pPr>
            <a:r>
              <a:rPr lang="en" sz="2700">
                <a:solidFill>
                  <a:srgbClr val="999999"/>
                </a:solidFill>
                <a:highlight>
                  <a:srgbClr val="FFFFFF"/>
                </a:highlight>
              </a:rPr>
              <a:t>git commit add .</a:t>
            </a:r>
            <a:endParaRPr sz="2700">
              <a:solidFill>
                <a:srgbClr val="999999"/>
              </a:solidFill>
              <a:highlight>
                <a:srgbClr val="FFFFFF"/>
              </a:highlight>
            </a:endParaRPr>
          </a:p>
          <a:p>
            <a:pPr indent="-400050" lvl="0" marL="596900" rtl="0" algn="l">
              <a:spcBef>
                <a:spcPts val="0"/>
              </a:spcBef>
              <a:spcAft>
                <a:spcPts val="0"/>
              </a:spcAft>
              <a:buClr>
                <a:srgbClr val="999999"/>
              </a:buClr>
              <a:buSzPts val="2700"/>
              <a:buFont typeface="Poppins"/>
              <a:buAutoNum type="arabicPeriod"/>
            </a:pPr>
            <a:r>
              <a:rPr lang="en" sz="2700">
                <a:solidFill>
                  <a:srgbClr val="999999"/>
                </a:solidFill>
                <a:highlight>
                  <a:srgbClr val="FFFFFF"/>
                </a:highlight>
              </a:rPr>
              <a:t>git commit .</a:t>
            </a:r>
            <a:endParaRPr sz="2700">
              <a:solidFill>
                <a:srgbClr val="999999"/>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b="1" lang="en" sz="2700">
                <a:solidFill>
                  <a:srgbClr val="434343"/>
                </a:solidFill>
                <a:highlight>
                  <a:srgbClr val="FFFFFF"/>
                </a:highlight>
              </a:rPr>
              <a:t>git add .</a:t>
            </a:r>
            <a:endParaRPr b="1" sz="2700">
              <a:solidFill>
                <a:srgbClr val="434343"/>
              </a:solidFill>
              <a:highlight>
                <a:srgbClr val="FFFFFF"/>
              </a:highlight>
            </a:endParaRPr>
          </a:p>
          <a:p>
            <a:pPr indent="-400050" lvl="0" marL="596900" rtl="0" algn="l">
              <a:spcBef>
                <a:spcPts val="0"/>
              </a:spcBef>
              <a:spcAft>
                <a:spcPts val="0"/>
              </a:spcAft>
              <a:buClr>
                <a:srgbClr val="999999"/>
              </a:buClr>
              <a:buSzPts val="2700"/>
              <a:buFont typeface="Poppins"/>
              <a:buAutoNum type="arabicPeriod"/>
            </a:pPr>
            <a:r>
              <a:rPr lang="en" sz="2700">
                <a:solidFill>
                  <a:srgbClr val="999999"/>
                </a:solidFill>
                <a:highlight>
                  <a:srgbClr val="FFFFFF"/>
                </a:highlight>
              </a:rPr>
              <a:t>git push -am "Message"</a:t>
            </a:r>
            <a:endParaRPr sz="2700">
              <a:solidFill>
                <a:srgbClr val="999999"/>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6390846" y="2137621"/>
            <a:ext cx="2441450" cy="244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 and Commit</a:t>
            </a:r>
            <a:endParaRPr/>
          </a:p>
        </p:txBody>
      </p:sp>
      <p:sp>
        <p:nvSpPr>
          <p:cNvPr id="130" name="Google Shape;130;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3"/>
                </a:solidFill>
                <a:latin typeface="Alfa Slab One"/>
                <a:ea typeface="Alfa Slab One"/>
                <a:cs typeface="Alfa Slab One"/>
                <a:sym typeface="Alfa Slab One"/>
              </a:rPr>
              <a:t>Branch</a:t>
            </a:r>
            <a:endParaRPr sz="3000">
              <a:solidFill>
                <a:schemeClr val="accent3"/>
              </a:solidFill>
              <a:latin typeface="Alfa Slab One"/>
              <a:ea typeface="Alfa Slab One"/>
              <a:cs typeface="Alfa Slab One"/>
              <a:sym typeface="Alfa Slab One"/>
            </a:endParaRPr>
          </a:p>
          <a:p>
            <a:pPr indent="0" lvl="0" marL="0" rtl="0" algn="l">
              <a:spcBef>
                <a:spcPts val="1600"/>
              </a:spcBef>
              <a:spcAft>
                <a:spcPts val="1600"/>
              </a:spcAft>
              <a:buNone/>
            </a:pPr>
            <a:r>
              <a:t/>
            </a:r>
            <a:endParaRPr/>
          </a:p>
        </p:txBody>
      </p:sp>
      <p:sp>
        <p:nvSpPr>
          <p:cNvPr id="131" name="Google Shape;131;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accent3"/>
                </a:solidFill>
                <a:latin typeface="Alfa Slab One"/>
                <a:ea typeface="Alfa Slab One"/>
                <a:cs typeface="Alfa Slab One"/>
                <a:sym typeface="Alfa Slab One"/>
              </a:rPr>
              <a:t>Commit</a:t>
            </a:r>
            <a:endParaRPr/>
          </a:p>
          <a:p>
            <a:pPr indent="0" lvl="0" marL="0" rtl="0" algn="l">
              <a:spcBef>
                <a:spcPts val="10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 and Commit</a:t>
            </a:r>
            <a:endParaRPr/>
          </a:p>
        </p:txBody>
      </p:sp>
      <p:sp>
        <p:nvSpPr>
          <p:cNvPr id="137" name="Google Shape;137;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3"/>
                </a:solidFill>
                <a:latin typeface="Alfa Slab One"/>
                <a:ea typeface="Alfa Slab One"/>
                <a:cs typeface="Alfa Slab One"/>
                <a:sym typeface="Alfa Slab One"/>
              </a:rPr>
              <a:t>Branch</a:t>
            </a:r>
            <a:endParaRPr sz="3000">
              <a:solidFill>
                <a:schemeClr val="accent3"/>
              </a:solidFill>
              <a:latin typeface="Alfa Slab One"/>
              <a:ea typeface="Alfa Slab One"/>
              <a:cs typeface="Alfa Slab One"/>
              <a:sym typeface="Alfa Slab One"/>
            </a:endParaRPr>
          </a:p>
          <a:p>
            <a:pPr indent="0" lvl="0" marL="0" rtl="0" algn="l">
              <a:spcBef>
                <a:spcPts val="1600"/>
              </a:spcBef>
              <a:spcAft>
                <a:spcPts val="0"/>
              </a:spcAft>
              <a:buNone/>
            </a:pPr>
            <a:r>
              <a:rPr lang="en"/>
              <a:t>When we start a new piece of work - a new feature or issue we’ll create a branch. </a:t>
            </a:r>
            <a:endParaRPr/>
          </a:p>
          <a:p>
            <a:pPr indent="0" lvl="0" marL="0" rtl="0" algn="l">
              <a:spcBef>
                <a:spcPts val="1600"/>
              </a:spcBef>
              <a:spcAft>
                <a:spcPts val="0"/>
              </a:spcAft>
              <a:buNone/>
            </a:pPr>
            <a:r>
              <a:rPr lang="en"/>
              <a:t>A branch indicates a specific point where we started doing that work</a:t>
            </a:r>
            <a:endParaRPr/>
          </a:p>
          <a:p>
            <a:pPr indent="0" lvl="0" marL="0" rtl="0" algn="l">
              <a:spcBef>
                <a:spcPts val="1600"/>
              </a:spcBef>
              <a:spcAft>
                <a:spcPts val="1600"/>
              </a:spcAft>
              <a:buNone/>
            </a:pPr>
            <a:r>
              <a:rPr lang="en"/>
              <a:t>When we have finished the work we can merge the branch back into the master code.</a:t>
            </a:r>
            <a:endParaRPr/>
          </a:p>
        </p:txBody>
      </p:sp>
      <p:sp>
        <p:nvSpPr>
          <p:cNvPr id="138" name="Google Shape;138;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accent3"/>
                </a:solidFill>
                <a:latin typeface="Alfa Slab One"/>
                <a:ea typeface="Alfa Slab One"/>
                <a:cs typeface="Alfa Slab One"/>
                <a:sym typeface="Alfa Slab One"/>
              </a:rPr>
              <a:t>Commit</a:t>
            </a:r>
            <a:endParaRPr/>
          </a:p>
          <a:p>
            <a:pPr indent="0" lvl="0" marL="0" rtl="0" algn="l">
              <a:spcBef>
                <a:spcPts val="1000"/>
              </a:spcBef>
              <a:spcAft>
                <a:spcPts val="0"/>
              </a:spcAft>
              <a:buNone/>
            </a:pPr>
            <a:r>
              <a:rPr lang="en"/>
              <a:t>Whenever we change something in the code we commit - this is like a ‘save game’ a point in history we can get back to if needs be - or that will help us find out when or where something went wrong.</a:t>
            </a:r>
            <a:endParaRPr/>
          </a:p>
          <a:p>
            <a:pPr indent="0" lvl="0" marL="0" rtl="0" algn="l">
              <a:spcBef>
                <a:spcPts val="1600"/>
              </a:spcBef>
              <a:spcAft>
                <a:spcPts val="1600"/>
              </a:spcAft>
              <a:buNone/>
            </a:pPr>
            <a:r>
              <a:rPr lang="en"/>
              <a:t>Commit as often as possible and always write a coherent accurate message to remind yourself and other devs what you did.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248900" y="76200"/>
            <a:ext cx="8646198" cy="499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.gitignore</a:t>
            </a:r>
            <a:endParaRPr/>
          </a:p>
        </p:txBody>
      </p:sp>
      <p:pic>
        <p:nvPicPr>
          <p:cNvPr id="149" name="Google Shape;149;p27"/>
          <p:cNvPicPr preferRelativeResize="0"/>
          <p:nvPr/>
        </p:nvPicPr>
        <p:blipFill>
          <a:blip r:embed="rId3">
            <a:alphaModFix/>
          </a:blip>
          <a:stretch>
            <a:fillRect/>
          </a:stretch>
        </p:blipFill>
        <p:spPr>
          <a:xfrm>
            <a:off x="152400" y="1636850"/>
            <a:ext cx="8839199" cy="27545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sort of files might we expect to be ignored - why?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Pull Request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Pull Request</a:t>
            </a:r>
            <a:endParaRPr/>
          </a:p>
        </p:txBody>
      </p:sp>
      <p:pic>
        <p:nvPicPr>
          <p:cNvPr id="165" name="Google Shape;165;p30"/>
          <p:cNvPicPr preferRelativeResize="0"/>
          <p:nvPr/>
        </p:nvPicPr>
        <p:blipFill>
          <a:blip r:embed="rId3">
            <a:alphaModFix/>
          </a:blip>
          <a:stretch>
            <a:fillRect/>
          </a:stretch>
        </p:blipFill>
        <p:spPr>
          <a:xfrm>
            <a:off x="925488" y="1017725"/>
            <a:ext cx="7293024" cy="4023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Workflows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Recap</a:t>
            </a:r>
            <a:endParaRPr/>
          </a:p>
          <a:p>
            <a:pPr indent="-342900" lvl="0" marL="457200" rtl="0" algn="l">
              <a:spcBef>
                <a:spcPts val="0"/>
              </a:spcBef>
              <a:spcAft>
                <a:spcPts val="0"/>
              </a:spcAft>
              <a:buSzPts val="1800"/>
              <a:buAutoNum type="arabicPeriod"/>
            </a:pPr>
            <a:r>
              <a:rPr lang="en"/>
              <a:t>Github example</a:t>
            </a:r>
            <a:endParaRPr/>
          </a:p>
          <a:p>
            <a:pPr indent="-342900" lvl="0" marL="457200" rtl="0" algn="l">
              <a:spcBef>
                <a:spcPts val="0"/>
              </a:spcBef>
              <a:spcAft>
                <a:spcPts val="0"/>
              </a:spcAft>
              <a:buSzPts val="1800"/>
              <a:buAutoNum type="arabicPeriod"/>
            </a:pPr>
            <a:r>
              <a:rPr lang="en"/>
              <a:t>Communicating</a:t>
            </a:r>
            <a:endParaRPr/>
          </a:p>
          <a:p>
            <a:pPr indent="-342900" lvl="0" marL="457200" rtl="0" algn="l">
              <a:spcBef>
                <a:spcPts val="0"/>
              </a:spcBef>
              <a:spcAft>
                <a:spcPts val="0"/>
              </a:spcAft>
              <a:buSzPts val="1800"/>
              <a:buAutoNum type="arabicPeriod"/>
            </a:pPr>
            <a:r>
              <a:rPr lang="en"/>
              <a:t>Workflows </a:t>
            </a:r>
            <a:endParaRPr/>
          </a:p>
          <a:p>
            <a:pPr indent="-342900" lvl="0" marL="457200" rtl="0" algn="l">
              <a:spcBef>
                <a:spcPts val="0"/>
              </a:spcBef>
              <a:spcAft>
                <a:spcPts val="0"/>
              </a:spcAft>
              <a:buSzPts val="1800"/>
              <a:buAutoNum type="arabicPeriod"/>
            </a:pPr>
            <a:r>
              <a:rPr lang="en"/>
              <a:t>Practical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t>
            </a:r>
            <a:endParaRPr/>
          </a:p>
        </p:txBody>
      </p:sp>
      <p:pic>
        <p:nvPicPr>
          <p:cNvPr id="176" name="Google Shape;176;p32"/>
          <p:cNvPicPr preferRelativeResize="0"/>
          <p:nvPr/>
        </p:nvPicPr>
        <p:blipFill>
          <a:blip r:embed="rId3">
            <a:alphaModFix/>
          </a:blip>
          <a:stretch>
            <a:fillRect/>
          </a:stretch>
        </p:blipFill>
        <p:spPr>
          <a:xfrm>
            <a:off x="757238" y="1140975"/>
            <a:ext cx="7629525" cy="3810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Branch</a:t>
            </a:r>
            <a:endParaRPr/>
          </a:p>
        </p:txBody>
      </p:sp>
      <p:pic>
        <p:nvPicPr>
          <p:cNvPr id="182" name="Google Shape;182;p33"/>
          <p:cNvPicPr preferRelativeResize="0"/>
          <p:nvPr/>
        </p:nvPicPr>
        <p:blipFill>
          <a:blip r:embed="rId3">
            <a:alphaModFix/>
          </a:blip>
          <a:stretch>
            <a:fillRect/>
          </a:stretch>
        </p:blipFill>
        <p:spPr>
          <a:xfrm>
            <a:off x="757238" y="1179850"/>
            <a:ext cx="7629525" cy="3810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Flow</a:t>
            </a:r>
            <a:endParaRPr/>
          </a:p>
        </p:txBody>
      </p:sp>
      <p:pic>
        <p:nvPicPr>
          <p:cNvPr id="188" name="Google Shape;188;p34"/>
          <p:cNvPicPr preferRelativeResize="0"/>
          <p:nvPr/>
        </p:nvPicPr>
        <p:blipFill>
          <a:blip r:embed="rId3">
            <a:alphaModFix/>
          </a:blip>
          <a:stretch>
            <a:fillRect/>
          </a:stretch>
        </p:blipFill>
        <p:spPr>
          <a:xfrm>
            <a:off x="152400" y="1170125"/>
            <a:ext cx="8839200" cy="312181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GitFlow</a:t>
            </a:r>
            <a:endParaRPr/>
          </a:p>
        </p:txBody>
      </p:sp>
      <p:pic>
        <p:nvPicPr>
          <p:cNvPr id="194" name="Google Shape;194;p35"/>
          <p:cNvPicPr preferRelativeResize="0"/>
          <p:nvPr/>
        </p:nvPicPr>
        <p:blipFill>
          <a:blip r:embed="rId3">
            <a:alphaModFix/>
          </a:blip>
          <a:stretch>
            <a:fillRect/>
          </a:stretch>
        </p:blipFill>
        <p:spPr>
          <a:xfrm>
            <a:off x="1781950" y="1098950"/>
            <a:ext cx="5580106" cy="38209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Commit</a:t>
            </a:r>
            <a:r>
              <a:rPr lang="en"/>
              <a:t> message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tell </a:t>
            </a:r>
            <a:r>
              <a:rPr lang="en"/>
              <a:t>the</a:t>
            </a:r>
            <a:r>
              <a:rPr lang="en"/>
              <a:t> story so far...</a:t>
            </a:r>
            <a:endParaRPr/>
          </a:p>
        </p:txBody>
      </p:sp>
      <p:sp>
        <p:nvSpPr>
          <p:cNvPr id="205" name="Google Shape;205;p37"/>
          <p:cNvSpPr txBox="1"/>
          <p:nvPr>
            <p:ph idx="1" type="body"/>
          </p:nvPr>
        </p:nvSpPr>
        <p:spPr>
          <a:xfrm>
            <a:off x="4078725" y="4727700"/>
            <a:ext cx="4638600" cy="41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3"/>
              </a:rPr>
              <a:t>https://github.com/thecodersguilduk/wda-feeding-britain/commits/master</a:t>
            </a:r>
            <a:endParaRPr/>
          </a:p>
        </p:txBody>
      </p:sp>
      <p:pic>
        <p:nvPicPr>
          <p:cNvPr id="206" name="Google Shape;206;p37"/>
          <p:cNvPicPr preferRelativeResize="0"/>
          <p:nvPr/>
        </p:nvPicPr>
        <p:blipFill>
          <a:blip r:embed="rId4">
            <a:alphaModFix/>
          </a:blip>
          <a:stretch>
            <a:fillRect/>
          </a:stretch>
        </p:blipFill>
        <p:spPr>
          <a:xfrm>
            <a:off x="1697738" y="1034300"/>
            <a:ext cx="5748525" cy="3693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Some </a:t>
            </a:r>
            <a:r>
              <a:rPr lang="en"/>
              <a:t>Guidance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a:t>
            </a:r>
            <a:endParaRPr/>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Write the summary line and description of what you have done in the imperative mood, that is as if you were commanding someone. Start the line with "Fix", "Add", "Change" instead of "Fixed", "Added", "Changed".</a:t>
            </a:r>
            <a:endParaRPr sz="2000"/>
          </a:p>
          <a:p>
            <a:pPr indent="-355600" lvl="0" marL="457200" rtl="0" algn="l">
              <a:spcBef>
                <a:spcPts val="0"/>
              </a:spcBef>
              <a:spcAft>
                <a:spcPts val="0"/>
              </a:spcAft>
              <a:buSzPts val="2000"/>
              <a:buAutoNum type="arabicPeriod"/>
            </a:pPr>
            <a:r>
              <a:rPr lang="en" sz="2000"/>
              <a:t>Always leave the second line blank.</a:t>
            </a:r>
            <a:endParaRPr sz="2000"/>
          </a:p>
          <a:p>
            <a:pPr indent="-355600" lvl="0" marL="457200" rtl="0" algn="l">
              <a:spcBef>
                <a:spcPts val="0"/>
              </a:spcBef>
              <a:spcAft>
                <a:spcPts val="0"/>
              </a:spcAft>
              <a:buSzPts val="2000"/>
              <a:buAutoNum type="arabicPeriod"/>
            </a:pPr>
            <a:r>
              <a:rPr lang="en" sz="2000"/>
              <a:t>Line break the commit message (to make the commit message readable without having to scroll horizontally in gitk).</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a:t>
            </a:r>
            <a:endParaRPr/>
          </a:p>
        </p:txBody>
      </p:sp>
      <p:sp>
        <p:nvSpPr>
          <p:cNvPr id="223" name="Google Shape;22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end the summary line with a period - it's a title and titles don't end with a period.</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a:t>
            </a:r>
            <a:endParaRPr/>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If it seems difficult to summarize what your commit does, it may be because it includes several logical changes or bug fixes.</a:t>
            </a:r>
            <a:endParaRPr sz="2400"/>
          </a:p>
          <a:p>
            <a:pPr indent="0" lvl="0" marL="0" rtl="0" algn="l">
              <a:spcBef>
                <a:spcPts val="1600"/>
              </a:spcBef>
              <a:spcAft>
                <a:spcPts val="1600"/>
              </a:spcAft>
              <a:buNone/>
            </a:pPr>
            <a:r>
              <a:rPr lang="en" sz="2400"/>
              <a:t>Better split up into several commits using git add -p.</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Recap:</a:t>
            </a:r>
            <a:endParaRPr/>
          </a:p>
          <a:p>
            <a:pPr indent="0" lvl="0" marL="0" rtl="0" algn="l">
              <a:spcBef>
                <a:spcPts val="0"/>
              </a:spcBef>
              <a:spcAft>
                <a:spcPts val="0"/>
              </a:spcAft>
              <a:buNone/>
            </a:pPr>
            <a:r>
              <a:rPr lang="en"/>
              <a:t>Quick Quiz</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2"/>
          <p:cNvPicPr preferRelativeResize="0"/>
          <p:nvPr/>
        </p:nvPicPr>
        <p:blipFill>
          <a:blip r:embed="rId3">
            <a:alphaModFix/>
          </a:blip>
          <a:stretch>
            <a:fillRect/>
          </a:stretch>
        </p:blipFill>
        <p:spPr>
          <a:xfrm>
            <a:off x="152400" y="1102238"/>
            <a:ext cx="8839200" cy="293903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Task</a:t>
            </a:r>
            <a:endParaRPr/>
          </a:p>
        </p:txBody>
      </p:sp>
      <p:sp>
        <p:nvSpPr>
          <p:cNvPr id="240" name="Google Shape;240;p43"/>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Build a page on GitHub</a:t>
            </a:r>
            <a:endParaRPr/>
          </a:p>
          <a:p>
            <a:pPr indent="0" lvl="0" marL="0" rtl="0" algn="ctr">
              <a:spcBef>
                <a:spcPts val="0"/>
              </a:spcBef>
              <a:spcAft>
                <a:spcPts val="0"/>
              </a:spcAft>
              <a:buNone/>
            </a:pPr>
            <a:r>
              <a:rPr lang="en"/>
              <a:t>Deploy to Netlify</a:t>
            </a:r>
            <a:endParaRPr/>
          </a:p>
        </p:txBody>
      </p:sp>
      <p:sp>
        <p:nvSpPr>
          <p:cNvPr id="241" name="Google Shape;241;p4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Create the page outlined in these </a:t>
            </a:r>
            <a:r>
              <a:rPr b="1" lang="en" u="sng">
                <a:solidFill>
                  <a:srgbClr val="FFFFFF"/>
                </a:solidFill>
                <a:hlinkClick r:id="rId3">
                  <a:extLst>
                    <a:ext uri="{A12FA001-AC4F-418D-AE19-62706E023703}">
                      <ahyp:hlinkClr val="tx"/>
                    </a:ext>
                  </a:extLst>
                </a:hlinkClick>
              </a:rPr>
              <a:t>source files</a:t>
            </a:r>
            <a:r>
              <a:rPr lang="en">
                <a:solidFill>
                  <a:srgbClr val="FFFFFF"/>
                </a:solidFill>
              </a:rPr>
              <a:t>. We are not looking for a finished page but let’s see if we can get the main HTML elements up there</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Flesh out the HTML in sections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Add logo to header</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Add Nav</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Add hero section</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did we do?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Takeaway</a:t>
            </a:r>
            <a:r>
              <a:rPr lang="en"/>
              <a:t> Tasks 4.3.1</a:t>
            </a:r>
            <a:endParaRPr/>
          </a:p>
        </p:txBody>
      </p:sp>
      <p:sp>
        <p:nvSpPr>
          <p:cNvPr id="252" name="Google Shape;252;p45"/>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 evidence of these to your blog</a:t>
            </a:r>
            <a:endParaRPr/>
          </a:p>
        </p:txBody>
      </p:sp>
      <p:sp>
        <p:nvSpPr>
          <p:cNvPr id="253" name="Google Shape;253;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Create</a:t>
            </a:r>
            <a:r>
              <a:rPr lang="en">
                <a:solidFill>
                  <a:srgbClr val="FFFFFF"/>
                </a:solidFill>
              </a:rPr>
              <a:t> a git Cheat sheet in HTML </a:t>
            </a:r>
            <a:endParaRPr>
              <a:solidFill>
                <a:srgbClr val="FFFFFF"/>
              </a:solidFill>
            </a:endParaRPr>
          </a:p>
          <a:p>
            <a:pPr indent="0" lvl="0" marL="0" rtl="0" algn="l">
              <a:spcBef>
                <a:spcPts val="1600"/>
              </a:spcBef>
              <a:spcAft>
                <a:spcPts val="0"/>
              </a:spcAft>
              <a:buNone/>
            </a:pPr>
            <a:r>
              <a:rPr lang="en">
                <a:solidFill>
                  <a:srgbClr val="FFFFFF"/>
                </a:solidFill>
              </a:rPr>
              <a:t>Complete</a:t>
            </a:r>
            <a:r>
              <a:rPr lang="en" u="sng">
                <a:solidFill>
                  <a:srgbClr val="FFFFFF"/>
                </a:solidFill>
                <a:hlinkClick r:id="rId3">
                  <a:extLst>
                    <a:ext uri="{A12FA001-AC4F-418D-AE19-62706E023703}">
                      <ahyp:hlinkClr val="tx"/>
                    </a:ext>
                  </a:extLst>
                </a:hlinkClick>
              </a:rPr>
              <a:t> Fracz Git Exercises</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59" name="Google Shape;25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66666"/>
                </a:solidFill>
              </a:rPr>
              <a:t>Atlassian - </a:t>
            </a:r>
            <a:r>
              <a:rPr lang="en" sz="2400" u="sng">
                <a:solidFill>
                  <a:srgbClr val="666666"/>
                </a:solidFill>
                <a:hlinkClick r:id="rId3">
                  <a:extLst>
                    <a:ext uri="{A12FA001-AC4F-418D-AE19-62706E023703}">
                      <ahyp:hlinkClr val="tx"/>
                    </a:ext>
                  </a:extLst>
                </a:hlinkClick>
              </a:rPr>
              <a:t>Pull Request Tutorial</a:t>
            </a:r>
            <a:r>
              <a:rPr lang="en" sz="2400" u="sng">
                <a:solidFill>
                  <a:srgbClr val="666666"/>
                </a:solidFill>
                <a:hlinkClick r:id="rId4">
                  <a:extLst>
                    <a:ext uri="{A12FA001-AC4F-418D-AE19-62706E023703}">
                      <ahyp:hlinkClr val="tx"/>
                    </a:ext>
                  </a:extLst>
                </a:hlinkClick>
              </a:rPr>
              <a:t> </a:t>
            </a:r>
            <a:endParaRPr sz="2400">
              <a:solidFill>
                <a:srgbClr val="666666"/>
              </a:solidFill>
            </a:endParaRPr>
          </a:p>
          <a:p>
            <a:pPr indent="0" lvl="0" marL="0" rtl="0" algn="l">
              <a:spcBef>
                <a:spcPts val="1600"/>
              </a:spcBef>
              <a:spcAft>
                <a:spcPts val="0"/>
              </a:spcAft>
              <a:buNone/>
            </a:pPr>
            <a:r>
              <a:rPr lang="en" sz="2400">
                <a:solidFill>
                  <a:srgbClr val="666666"/>
                </a:solidFill>
              </a:rPr>
              <a:t>Atlassian - </a:t>
            </a:r>
            <a:r>
              <a:rPr lang="en" sz="2400" u="sng">
                <a:solidFill>
                  <a:srgbClr val="666666"/>
                </a:solidFill>
                <a:hlinkClick r:id="rId5">
                  <a:extLst>
                    <a:ext uri="{A12FA001-AC4F-418D-AE19-62706E023703}">
                      <ahyp:hlinkClr val="tx"/>
                    </a:ext>
                  </a:extLst>
                </a:hlinkClick>
              </a:rPr>
              <a:t>Comparing Git Workflows</a:t>
            </a:r>
            <a:endParaRPr sz="2400">
              <a:solidFill>
                <a:srgbClr val="666666"/>
              </a:solidFill>
            </a:endParaRPr>
          </a:p>
          <a:p>
            <a:pPr indent="0" lvl="0" marL="0" rtl="0" algn="l">
              <a:spcBef>
                <a:spcPts val="1600"/>
              </a:spcBef>
              <a:spcAft>
                <a:spcPts val="0"/>
              </a:spcAft>
              <a:buNone/>
            </a:pPr>
            <a:r>
              <a:rPr lang="en" sz="2400">
                <a:solidFill>
                  <a:srgbClr val="666666"/>
                </a:solidFill>
              </a:rPr>
              <a:t>freeCodeCamp - </a:t>
            </a:r>
            <a:r>
              <a:rPr lang="en" sz="2400">
                <a:solidFill>
                  <a:srgbClr val="666666"/>
                </a:solidFill>
              </a:rPr>
              <a:t> </a:t>
            </a:r>
            <a:r>
              <a:rPr lang="en" sz="2400" u="sng">
                <a:solidFill>
                  <a:srgbClr val="666666"/>
                </a:solidFill>
                <a:hlinkClick r:id="rId6">
                  <a:extLst>
                    <a:ext uri="{A12FA001-AC4F-418D-AE19-62706E023703}">
                      <ahyp:hlinkClr val="tx"/>
                    </a:ext>
                  </a:extLst>
                </a:hlinkClick>
              </a:rPr>
              <a:t>Writing Good Commit Messages</a:t>
            </a:r>
            <a:endParaRPr sz="2400">
              <a:solidFill>
                <a:srgbClr val="666666"/>
              </a:solidFill>
            </a:endParaRPr>
          </a:p>
          <a:p>
            <a:pPr indent="0" lvl="0" marL="0" rtl="0" algn="l">
              <a:spcBef>
                <a:spcPts val="1600"/>
              </a:spcBef>
              <a:spcAft>
                <a:spcPts val="0"/>
              </a:spcAft>
              <a:buNone/>
            </a:pPr>
            <a:r>
              <a:rPr lang="en" sz="2400">
                <a:solidFill>
                  <a:srgbClr val="666666"/>
                </a:solidFill>
              </a:rPr>
              <a:t>Chris Beams - </a:t>
            </a:r>
            <a:r>
              <a:rPr lang="en" sz="2400" u="sng">
                <a:solidFill>
                  <a:srgbClr val="666666"/>
                </a:solidFill>
                <a:hlinkClick r:id="rId7">
                  <a:extLst>
                    <a:ext uri="{A12FA001-AC4F-418D-AE19-62706E023703}">
                      <ahyp:hlinkClr val="tx"/>
                    </a:ext>
                  </a:extLst>
                </a:hlinkClick>
              </a:rPr>
              <a:t>How to write a commit msg</a:t>
            </a:r>
            <a:endParaRPr sz="2400">
              <a:solidFill>
                <a:srgbClr val="666666"/>
              </a:solidFill>
            </a:endParaRPr>
          </a:p>
          <a:p>
            <a:pPr indent="0" lvl="0" marL="0" rtl="0" algn="l">
              <a:spcBef>
                <a:spcPts val="1600"/>
              </a:spcBef>
              <a:spcAft>
                <a:spcPts val="1600"/>
              </a:spcAft>
              <a:buNone/>
            </a:pPr>
            <a:r>
              <a:rPr lang="en" sz="2400" u="sng">
                <a:solidFill>
                  <a:srgbClr val="666666"/>
                </a:solidFill>
                <a:hlinkClick r:id="rId8">
                  <a:extLst>
                    <a:ext uri="{A12FA001-AC4F-418D-AE19-62706E023703}">
                      <ahyp:hlinkClr val="tx"/>
                    </a:ext>
                  </a:extLst>
                </a:hlinkClick>
              </a:rPr>
              <a:t>Fracz Git Exercises</a:t>
            </a:r>
            <a:endParaRPr sz="240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74" name="Google Shape;74;p16"/>
          <p:cNvSpPr txBox="1"/>
          <p:nvPr>
            <p:ph idx="1" type="body"/>
          </p:nvPr>
        </p:nvSpPr>
        <p:spPr>
          <a:xfrm>
            <a:off x="311700" y="11626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700">
                <a:solidFill>
                  <a:srgbClr val="53555C"/>
                </a:solidFill>
                <a:highlight>
                  <a:srgbClr val="FFFFFF"/>
                </a:highlight>
                <a:latin typeface="Arial"/>
                <a:ea typeface="Arial"/>
                <a:cs typeface="Arial"/>
                <a:sym typeface="Arial"/>
              </a:rPr>
              <a:t>What's the git command that downloads your repository from GitHub to your computer?</a:t>
            </a:r>
            <a:endParaRPr sz="2700">
              <a:solidFill>
                <a:srgbClr val="53555C"/>
              </a:solidFill>
              <a:highlight>
                <a:srgbClr val="FFFFFF"/>
              </a:highlight>
              <a:latin typeface="Arial"/>
              <a:ea typeface="Arial"/>
              <a:cs typeface="Arial"/>
              <a:sym typeface="Arial"/>
            </a:endParaRPr>
          </a:p>
          <a:p>
            <a:pPr indent="-400050" lvl="0" marL="596900" rtl="0" algn="l">
              <a:spcBef>
                <a:spcPts val="800"/>
              </a:spcBef>
              <a:spcAft>
                <a:spcPts val="0"/>
              </a:spcAft>
              <a:buClr>
                <a:srgbClr val="53555C"/>
              </a:buClr>
              <a:buSzPts val="2700"/>
              <a:buFont typeface="Arial"/>
              <a:buAutoNum type="arabicPeriod"/>
            </a:pPr>
            <a:r>
              <a:rPr lang="en" sz="2700">
                <a:solidFill>
                  <a:srgbClr val="53555C"/>
                </a:solidFill>
                <a:highlight>
                  <a:srgbClr val="FFFFFF"/>
                </a:highlight>
                <a:latin typeface="Arial"/>
                <a:ea typeface="Arial"/>
                <a:cs typeface="Arial"/>
                <a:sym typeface="Arial"/>
              </a:rPr>
              <a:t>git push</a:t>
            </a:r>
            <a:endParaRPr sz="2700">
              <a:solidFill>
                <a:srgbClr val="53555C"/>
              </a:solidFill>
              <a:highlight>
                <a:srgbClr val="FFFFFF"/>
              </a:highlight>
              <a:latin typeface="Arial"/>
              <a:ea typeface="Arial"/>
              <a:cs typeface="Arial"/>
              <a:sym typeface="Arial"/>
            </a:endParaRPr>
          </a:p>
          <a:p>
            <a:pPr indent="-400050" lvl="0" marL="596900" rtl="0" algn="l">
              <a:spcBef>
                <a:spcPts val="0"/>
              </a:spcBef>
              <a:spcAft>
                <a:spcPts val="0"/>
              </a:spcAft>
              <a:buClr>
                <a:srgbClr val="53555C"/>
              </a:buClr>
              <a:buSzPts val="2700"/>
              <a:buFont typeface="Arial"/>
              <a:buAutoNum type="arabicPeriod"/>
            </a:pPr>
            <a:r>
              <a:rPr lang="en" sz="2700">
                <a:solidFill>
                  <a:srgbClr val="53555C"/>
                </a:solidFill>
                <a:highlight>
                  <a:srgbClr val="FFFFFF"/>
                </a:highlight>
                <a:latin typeface="Arial"/>
                <a:ea typeface="Arial"/>
                <a:cs typeface="Arial"/>
                <a:sym typeface="Arial"/>
              </a:rPr>
              <a:t>git fork</a:t>
            </a:r>
            <a:endParaRPr sz="2700">
              <a:solidFill>
                <a:srgbClr val="53555C"/>
              </a:solidFill>
              <a:highlight>
                <a:srgbClr val="FFFFFF"/>
              </a:highlight>
              <a:latin typeface="Arial"/>
              <a:ea typeface="Arial"/>
              <a:cs typeface="Arial"/>
              <a:sym typeface="Arial"/>
            </a:endParaRPr>
          </a:p>
          <a:p>
            <a:pPr indent="-400050" lvl="0" marL="596900" rtl="0" algn="l">
              <a:spcBef>
                <a:spcPts val="0"/>
              </a:spcBef>
              <a:spcAft>
                <a:spcPts val="0"/>
              </a:spcAft>
              <a:buClr>
                <a:srgbClr val="53555C"/>
              </a:buClr>
              <a:buSzPts val="2700"/>
              <a:buFont typeface="Arial"/>
              <a:buAutoNum type="arabicPeriod"/>
            </a:pPr>
            <a:r>
              <a:rPr lang="en" sz="2700">
                <a:solidFill>
                  <a:srgbClr val="53555C"/>
                </a:solidFill>
                <a:highlight>
                  <a:srgbClr val="FFFFFF"/>
                </a:highlight>
                <a:latin typeface="Arial"/>
                <a:ea typeface="Arial"/>
                <a:cs typeface="Arial"/>
                <a:sym typeface="Arial"/>
              </a:rPr>
              <a:t>git clone</a:t>
            </a:r>
            <a:endParaRPr sz="2700">
              <a:solidFill>
                <a:srgbClr val="53555C"/>
              </a:solidFill>
              <a:highlight>
                <a:srgbClr val="FFFFFF"/>
              </a:highlight>
              <a:latin typeface="Arial"/>
              <a:ea typeface="Arial"/>
              <a:cs typeface="Arial"/>
              <a:sym typeface="Arial"/>
            </a:endParaRPr>
          </a:p>
          <a:p>
            <a:pPr indent="-400050" lvl="0" marL="596900" rtl="0" algn="l">
              <a:spcBef>
                <a:spcPts val="0"/>
              </a:spcBef>
              <a:spcAft>
                <a:spcPts val="0"/>
              </a:spcAft>
              <a:buClr>
                <a:srgbClr val="53555C"/>
              </a:buClr>
              <a:buSzPts val="2700"/>
              <a:buFont typeface="Arial"/>
              <a:buAutoNum type="arabicPeriod"/>
            </a:pPr>
            <a:r>
              <a:rPr lang="en" sz="2700">
                <a:solidFill>
                  <a:srgbClr val="53555C"/>
                </a:solidFill>
                <a:highlight>
                  <a:srgbClr val="FFFFFF"/>
                </a:highlight>
                <a:latin typeface="Arial"/>
                <a:ea typeface="Arial"/>
                <a:cs typeface="Arial"/>
                <a:sym typeface="Arial"/>
              </a:rPr>
              <a:t>git commit</a:t>
            </a:r>
            <a:endParaRPr sz="2700">
              <a:solidFill>
                <a:srgbClr val="53555C"/>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6390846" y="2137621"/>
            <a:ext cx="2441450" cy="244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81" name="Google Shape;81;p17"/>
          <p:cNvSpPr txBox="1"/>
          <p:nvPr>
            <p:ph idx="1" type="body"/>
          </p:nvPr>
        </p:nvSpPr>
        <p:spPr>
          <a:xfrm>
            <a:off x="311700" y="11626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700">
                <a:solidFill>
                  <a:srgbClr val="53555C"/>
                </a:solidFill>
                <a:highlight>
                  <a:srgbClr val="FFFFFF"/>
                </a:highlight>
              </a:rPr>
              <a:t>What's the git command that downloads your repository from GitHub to your computer?</a:t>
            </a:r>
            <a:endParaRPr sz="2700">
              <a:solidFill>
                <a:srgbClr val="53555C"/>
              </a:solidFill>
              <a:highlight>
                <a:srgbClr val="FFFFFF"/>
              </a:highlight>
            </a:endParaRPr>
          </a:p>
          <a:p>
            <a:pPr indent="-400050" lvl="0" marL="596900" rtl="0" algn="l">
              <a:spcBef>
                <a:spcPts val="800"/>
              </a:spcBef>
              <a:spcAft>
                <a:spcPts val="0"/>
              </a:spcAft>
              <a:buClr>
                <a:srgbClr val="999999"/>
              </a:buClr>
              <a:buSzPts val="2700"/>
              <a:buFont typeface="Poppins"/>
              <a:buAutoNum type="arabicPeriod"/>
            </a:pPr>
            <a:r>
              <a:rPr lang="en" sz="2700">
                <a:solidFill>
                  <a:srgbClr val="999999"/>
                </a:solidFill>
                <a:highlight>
                  <a:srgbClr val="FFFFFF"/>
                </a:highlight>
              </a:rPr>
              <a:t>git push</a:t>
            </a:r>
            <a:endParaRPr sz="2700">
              <a:solidFill>
                <a:srgbClr val="999999"/>
              </a:solidFill>
              <a:highlight>
                <a:srgbClr val="FFFFFF"/>
              </a:highlight>
            </a:endParaRPr>
          </a:p>
          <a:p>
            <a:pPr indent="-400050" lvl="0" marL="596900" rtl="0" algn="l">
              <a:spcBef>
                <a:spcPts val="0"/>
              </a:spcBef>
              <a:spcAft>
                <a:spcPts val="0"/>
              </a:spcAft>
              <a:buClr>
                <a:srgbClr val="999999"/>
              </a:buClr>
              <a:buSzPts val="2700"/>
              <a:buFont typeface="Poppins"/>
              <a:buAutoNum type="arabicPeriod"/>
            </a:pPr>
            <a:r>
              <a:rPr lang="en" sz="2700">
                <a:solidFill>
                  <a:srgbClr val="999999"/>
                </a:solidFill>
                <a:highlight>
                  <a:srgbClr val="FFFFFF"/>
                </a:highlight>
              </a:rPr>
              <a:t>git fork</a:t>
            </a:r>
            <a:endParaRPr sz="2700">
              <a:solidFill>
                <a:srgbClr val="999999"/>
              </a:solidFill>
              <a:highlight>
                <a:srgbClr val="FFFFFF"/>
              </a:highlight>
            </a:endParaRPr>
          </a:p>
          <a:p>
            <a:pPr indent="-400050" lvl="0" marL="596900" rtl="0" algn="l">
              <a:spcBef>
                <a:spcPts val="0"/>
              </a:spcBef>
              <a:spcAft>
                <a:spcPts val="0"/>
              </a:spcAft>
              <a:buClr>
                <a:srgbClr val="53555C"/>
              </a:buClr>
              <a:buSzPts val="2700"/>
              <a:buFont typeface="Poppins"/>
              <a:buAutoNum type="arabicPeriod"/>
            </a:pPr>
            <a:r>
              <a:rPr b="1" lang="en" sz="2700">
                <a:solidFill>
                  <a:srgbClr val="53555C"/>
                </a:solidFill>
                <a:highlight>
                  <a:srgbClr val="FFFFFF"/>
                </a:highlight>
              </a:rPr>
              <a:t>git clone </a:t>
            </a:r>
            <a:endParaRPr b="1" sz="2700">
              <a:solidFill>
                <a:srgbClr val="53555C"/>
              </a:solidFill>
              <a:highlight>
                <a:srgbClr val="FFFFFF"/>
              </a:highlight>
            </a:endParaRPr>
          </a:p>
          <a:p>
            <a:pPr indent="-400050" lvl="0" marL="596900" rtl="0" algn="l">
              <a:spcBef>
                <a:spcPts val="0"/>
              </a:spcBef>
              <a:spcAft>
                <a:spcPts val="0"/>
              </a:spcAft>
              <a:buClr>
                <a:srgbClr val="999999"/>
              </a:buClr>
              <a:buSzPts val="2700"/>
              <a:buFont typeface="Poppins"/>
              <a:buAutoNum type="arabicPeriod"/>
            </a:pPr>
            <a:r>
              <a:rPr lang="en" sz="2700">
                <a:solidFill>
                  <a:srgbClr val="999999"/>
                </a:solidFill>
                <a:highlight>
                  <a:srgbClr val="FFFFFF"/>
                </a:highlight>
              </a:rPr>
              <a:t>git commit</a:t>
            </a:r>
            <a:endParaRPr sz="2700">
              <a:solidFill>
                <a:srgbClr val="999999"/>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6390846" y="2137621"/>
            <a:ext cx="2441450" cy="244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88" name="Google Shape;88;p18"/>
          <p:cNvSpPr txBox="1"/>
          <p:nvPr>
            <p:ph idx="1" type="body"/>
          </p:nvPr>
        </p:nvSpPr>
        <p:spPr>
          <a:xfrm>
            <a:off x="311700" y="11626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700">
                <a:solidFill>
                  <a:srgbClr val="53555C"/>
                </a:solidFill>
                <a:highlight>
                  <a:srgbClr val="FFFFFF"/>
                </a:highlight>
              </a:rPr>
              <a:t>What's the git command that </a:t>
            </a:r>
            <a:r>
              <a:rPr lang="en" sz="2700">
                <a:solidFill>
                  <a:srgbClr val="53555C"/>
                </a:solidFill>
                <a:highlight>
                  <a:srgbClr val="FFFFFF"/>
                </a:highlight>
              </a:rPr>
              <a:t>uploads your changes and code back to GitHub?</a:t>
            </a:r>
            <a:endParaRPr sz="2700">
              <a:solidFill>
                <a:srgbClr val="53555C"/>
              </a:solidFill>
              <a:highlight>
                <a:srgbClr val="FFFFFF"/>
              </a:highlight>
            </a:endParaRPr>
          </a:p>
          <a:p>
            <a:pPr indent="-400050" lvl="0" marL="596900" rtl="0" algn="l">
              <a:spcBef>
                <a:spcPts val="800"/>
              </a:spcBef>
              <a:spcAft>
                <a:spcPts val="0"/>
              </a:spcAft>
              <a:buClr>
                <a:srgbClr val="434343"/>
              </a:buClr>
              <a:buSzPts val="2700"/>
              <a:buFont typeface="Poppins"/>
              <a:buAutoNum type="arabicPeriod"/>
            </a:pPr>
            <a:r>
              <a:rPr lang="en" sz="2700">
                <a:solidFill>
                  <a:srgbClr val="434343"/>
                </a:solidFill>
                <a:highlight>
                  <a:srgbClr val="FFFFFF"/>
                </a:highlight>
              </a:rPr>
              <a:t>git push</a:t>
            </a:r>
            <a:endParaRPr sz="2700">
              <a:solidFill>
                <a:srgbClr val="434343"/>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lang="en" sz="2700">
                <a:solidFill>
                  <a:srgbClr val="434343"/>
                </a:solidFill>
                <a:highlight>
                  <a:srgbClr val="FFFFFF"/>
                </a:highlight>
              </a:rPr>
              <a:t>git add</a:t>
            </a:r>
            <a:endParaRPr sz="2700">
              <a:solidFill>
                <a:srgbClr val="434343"/>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lang="en" sz="2700">
                <a:solidFill>
                  <a:srgbClr val="434343"/>
                </a:solidFill>
                <a:highlight>
                  <a:srgbClr val="FFFFFF"/>
                </a:highlight>
              </a:rPr>
              <a:t>git upload</a:t>
            </a:r>
            <a:endParaRPr sz="2700">
              <a:solidFill>
                <a:srgbClr val="434343"/>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lang="en" sz="2700">
                <a:solidFill>
                  <a:srgbClr val="434343"/>
                </a:solidFill>
                <a:highlight>
                  <a:srgbClr val="FFFFFF"/>
                </a:highlight>
              </a:rPr>
              <a:t>git status</a:t>
            </a:r>
            <a:endParaRPr sz="2700">
              <a:solidFill>
                <a:srgbClr val="434343"/>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6390846" y="2137621"/>
            <a:ext cx="2441450" cy="244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95" name="Google Shape;95;p19"/>
          <p:cNvSpPr txBox="1"/>
          <p:nvPr>
            <p:ph idx="1" type="body"/>
          </p:nvPr>
        </p:nvSpPr>
        <p:spPr>
          <a:xfrm>
            <a:off x="311700" y="11626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700">
                <a:solidFill>
                  <a:srgbClr val="53555C"/>
                </a:solidFill>
                <a:highlight>
                  <a:srgbClr val="FFFFFF"/>
                </a:highlight>
              </a:rPr>
              <a:t>What's the git command that uploads your changes and code back to GitHub?</a:t>
            </a:r>
            <a:endParaRPr sz="2700">
              <a:solidFill>
                <a:srgbClr val="53555C"/>
              </a:solidFill>
              <a:highlight>
                <a:srgbClr val="FFFFFF"/>
              </a:highlight>
            </a:endParaRPr>
          </a:p>
          <a:p>
            <a:pPr indent="-400050" lvl="0" marL="596900" rtl="0" algn="l">
              <a:spcBef>
                <a:spcPts val="800"/>
              </a:spcBef>
              <a:spcAft>
                <a:spcPts val="0"/>
              </a:spcAft>
              <a:buClr>
                <a:srgbClr val="434343"/>
              </a:buClr>
              <a:buSzPts val="2700"/>
              <a:buFont typeface="Poppins"/>
              <a:buAutoNum type="arabicPeriod"/>
            </a:pPr>
            <a:r>
              <a:rPr b="1" lang="en" sz="2700">
                <a:solidFill>
                  <a:srgbClr val="434343"/>
                </a:solidFill>
                <a:highlight>
                  <a:srgbClr val="FFFFFF"/>
                </a:highlight>
              </a:rPr>
              <a:t>git push</a:t>
            </a:r>
            <a:endParaRPr b="1" sz="2700">
              <a:solidFill>
                <a:srgbClr val="434343"/>
              </a:solidFill>
              <a:highlight>
                <a:srgbClr val="FFFFFF"/>
              </a:highlight>
            </a:endParaRPr>
          </a:p>
          <a:p>
            <a:pPr indent="-400050" lvl="0" marL="596900" rtl="0" algn="l">
              <a:spcBef>
                <a:spcPts val="0"/>
              </a:spcBef>
              <a:spcAft>
                <a:spcPts val="0"/>
              </a:spcAft>
              <a:buClr>
                <a:srgbClr val="999999"/>
              </a:buClr>
              <a:buSzPts val="2700"/>
              <a:buFont typeface="Poppins"/>
              <a:buAutoNum type="arabicPeriod"/>
            </a:pPr>
            <a:r>
              <a:rPr lang="en" sz="2700">
                <a:solidFill>
                  <a:srgbClr val="999999"/>
                </a:solidFill>
                <a:highlight>
                  <a:srgbClr val="FFFFFF"/>
                </a:highlight>
              </a:rPr>
              <a:t>git add</a:t>
            </a:r>
            <a:endParaRPr sz="2700">
              <a:solidFill>
                <a:srgbClr val="999999"/>
              </a:solidFill>
              <a:highlight>
                <a:srgbClr val="FFFFFF"/>
              </a:highlight>
            </a:endParaRPr>
          </a:p>
          <a:p>
            <a:pPr indent="-400050" lvl="0" marL="596900" rtl="0" algn="l">
              <a:spcBef>
                <a:spcPts val="0"/>
              </a:spcBef>
              <a:spcAft>
                <a:spcPts val="0"/>
              </a:spcAft>
              <a:buClr>
                <a:srgbClr val="999999"/>
              </a:buClr>
              <a:buSzPts val="2700"/>
              <a:buFont typeface="Poppins"/>
              <a:buAutoNum type="arabicPeriod"/>
            </a:pPr>
            <a:r>
              <a:rPr lang="en" sz="2700">
                <a:solidFill>
                  <a:srgbClr val="999999"/>
                </a:solidFill>
                <a:highlight>
                  <a:srgbClr val="FFFFFF"/>
                </a:highlight>
              </a:rPr>
              <a:t>git upload</a:t>
            </a:r>
            <a:endParaRPr sz="2700">
              <a:solidFill>
                <a:srgbClr val="999999"/>
              </a:solidFill>
              <a:highlight>
                <a:srgbClr val="FFFFFF"/>
              </a:highlight>
            </a:endParaRPr>
          </a:p>
          <a:p>
            <a:pPr indent="-400050" lvl="0" marL="596900" rtl="0" algn="l">
              <a:spcBef>
                <a:spcPts val="0"/>
              </a:spcBef>
              <a:spcAft>
                <a:spcPts val="0"/>
              </a:spcAft>
              <a:buClr>
                <a:srgbClr val="999999"/>
              </a:buClr>
              <a:buSzPts val="2700"/>
              <a:buFont typeface="Poppins"/>
              <a:buAutoNum type="arabicPeriod"/>
            </a:pPr>
            <a:r>
              <a:rPr lang="en" sz="2700">
                <a:solidFill>
                  <a:srgbClr val="999999"/>
                </a:solidFill>
                <a:highlight>
                  <a:srgbClr val="FFFFFF"/>
                </a:highlight>
              </a:rPr>
              <a:t>git status</a:t>
            </a:r>
            <a:endParaRPr sz="2700">
              <a:solidFill>
                <a:srgbClr val="999999"/>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6390846" y="2137621"/>
            <a:ext cx="2441450" cy="244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02" name="Google Shape;102;p20"/>
          <p:cNvSpPr txBox="1"/>
          <p:nvPr>
            <p:ph idx="1" type="body"/>
          </p:nvPr>
        </p:nvSpPr>
        <p:spPr>
          <a:xfrm>
            <a:off x="311700" y="11626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700">
                <a:solidFill>
                  <a:srgbClr val="53555C"/>
                </a:solidFill>
                <a:highlight>
                  <a:srgbClr val="FFFFFF"/>
                </a:highlight>
              </a:rPr>
              <a:t>How do you check the state of your local git repository since your last commit?</a:t>
            </a:r>
            <a:endParaRPr sz="2700">
              <a:solidFill>
                <a:srgbClr val="53555C"/>
              </a:solidFill>
              <a:highlight>
                <a:srgbClr val="FFFFFF"/>
              </a:highlight>
            </a:endParaRPr>
          </a:p>
          <a:p>
            <a:pPr indent="-400050" lvl="0" marL="596900" rtl="0" algn="l">
              <a:spcBef>
                <a:spcPts val="800"/>
              </a:spcBef>
              <a:spcAft>
                <a:spcPts val="0"/>
              </a:spcAft>
              <a:buClr>
                <a:srgbClr val="434343"/>
              </a:buClr>
              <a:buSzPts val="2700"/>
              <a:buFont typeface="Poppins"/>
              <a:buAutoNum type="arabicPeriod"/>
            </a:pPr>
            <a:r>
              <a:rPr lang="en" sz="2700">
                <a:solidFill>
                  <a:srgbClr val="434343"/>
                </a:solidFill>
                <a:highlight>
                  <a:srgbClr val="FFFFFF"/>
                </a:highlight>
              </a:rPr>
              <a:t>git check</a:t>
            </a:r>
            <a:endParaRPr sz="2700">
              <a:solidFill>
                <a:srgbClr val="434343"/>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lang="en" sz="2700">
                <a:solidFill>
                  <a:srgbClr val="434343"/>
                </a:solidFill>
                <a:highlight>
                  <a:srgbClr val="FFFFFF"/>
                </a:highlight>
              </a:rPr>
              <a:t>git status</a:t>
            </a:r>
            <a:endParaRPr sz="2700">
              <a:solidFill>
                <a:srgbClr val="434343"/>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lang="en" sz="2700">
                <a:solidFill>
                  <a:srgbClr val="434343"/>
                </a:solidFill>
                <a:highlight>
                  <a:srgbClr val="FFFFFF"/>
                </a:highlight>
              </a:rPr>
              <a:t>git commit</a:t>
            </a:r>
            <a:endParaRPr sz="2700">
              <a:solidFill>
                <a:srgbClr val="434343"/>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lang="en" sz="2700">
                <a:solidFill>
                  <a:srgbClr val="434343"/>
                </a:solidFill>
                <a:highlight>
                  <a:srgbClr val="FFFFFF"/>
                </a:highlight>
              </a:rPr>
              <a:t>git diff</a:t>
            </a:r>
            <a:endParaRPr sz="2700">
              <a:solidFill>
                <a:srgbClr val="434343"/>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6390846" y="2137621"/>
            <a:ext cx="2441450" cy="244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09" name="Google Shape;109;p21"/>
          <p:cNvSpPr txBox="1"/>
          <p:nvPr>
            <p:ph idx="1" type="body"/>
          </p:nvPr>
        </p:nvSpPr>
        <p:spPr>
          <a:xfrm>
            <a:off x="311700" y="11626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700">
                <a:solidFill>
                  <a:srgbClr val="53555C"/>
                </a:solidFill>
                <a:highlight>
                  <a:srgbClr val="FFFFFF"/>
                </a:highlight>
              </a:rPr>
              <a:t>How do you check the state of your local git repository since your last commit?</a:t>
            </a:r>
            <a:endParaRPr sz="2700">
              <a:solidFill>
                <a:srgbClr val="53555C"/>
              </a:solidFill>
              <a:highlight>
                <a:srgbClr val="FFFFFF"/>
              </a:highlight>
            </a:endParaRPr>
          </a:p>
          <a:p>
            <a:pPr indent="-400050" lvl="0" marL="596900" rtl="0" algn="l">
              <a:spcBef>
                <a:spcPts val="800"/>
              </a:spcBef>
              <a:spcAft>
                <a:spcPts val="0"/>
              </a:spcAft>
              <a:buClr>
                <a:srgbClr val="999999"/>
              </a:buClr>
              <a:buSzPts val="2700"/>
              <a:buFont typeface="Poppins"/>
              <a:buAutoNum type="arabicPeriod"/>
            </a:pPr>
            <a:r>
              <a:rPr lang="en" sz="2700">
                <a:solidFill>
                  <a:srgbClr val="999999"/>
                </a:solidFill>
                <a:highlight>
                  <a:srgbClr val="FFFFFF"/>
                </a:highlight>
              </a:rPr>
              <a:t>git check</a:t>
            </a:r>
            <a:endParaRPr sz="2700">
              <a:solidFill>
                <a:srgbClr val="999999"/>
              </a:solidFill>
              <a:highlight>
                <a:srgbClr val="FFFFFF"/>
              </a:highlight>
            </a:endParaRPr>
          </a:p>
          <a:p>
            <a:pPr indent="-400050" lvl="0" marL="596900" rtl="0" algn="l">
              <a:spcBef>
                <a:spcPts val="0"/>
              </a:spcBef>
              <a:spcAft>
                <a:spcPts val="0"/>
              </a:spcAft>
              <a:buClr>
                <a:srgbClr val="434343"/>
              </a:buClr>
              <a:buSzPts val="2700"/>
              <a:buFont typeface="Poppins"/>
              <a:buAutoNum type="arabicPeriod"/>
            </a:pPr>
            <a:r>
              <a:rPr b="1" lang="en" sz="2700">
                <a:solidFill>
                  <a:srgbClr val="434343"/>
                </a:solidFill>
                <a:highlight>
                  <a:srgbClr val="FFFFFF"/>
                </a:highlight>
              </a:rPr>
              <a:t>git status</a:t>
            </a:r>
            <a:endParaRPr b="1" sz="2700">
              <a:solidFill>
                <a:srgbClr val="434343"/>
              </a:solidFill>
              <a:highlight>
                <a:srgbClr val="FFFFFF"/>
              </a:highlight>
            </a:endParaRPr>
          </a:p>
          <a:p>
            <a:pPr indent="-400050" lvl="0" marL="596900" rtl="0" algn="l">
              <a:spcBef>
                <a:spcPts val="0"/>
              </a:spcBef>
              <a:spcAft>
                <a:spcPts val="0"/>
              </a:spcAft>
              <a:buClr>
                <a:srgbClr val="999999"/>
              </a:buClr>
              <a:buSzPts val="2700"/>
              <a:buFont typeface="Poppins"/>
              <a:buAutoNum type="arabicPeriod"/>
            </a:pPr>
            <a:r>
              <a:rPr lang="en" sz="2700">
                <a:solidFill>
                  <a:srgbClr val="999999"/>
                </a:solidFill>
                <a:highlight>
                  <a:srgbClr val="FFFFFF"/>
                </a:highlight>
              </a:rPr>
              <a:t>git commit</a:t>
            </a:r>
            <a:endParaRPr sz="2700">
              <a:solidFill>
                <a:srgbClr val="999999"/>
              </a:solidFill>
              <a:highlight>
                <a:srgbClr val="FFFFFF"/>
              </a:highlight>
            </a:endParaRPr>
          </a:p>
          <a:p>
            <a:pPr indent="-400050" lvl="0" marL="596900" rtl="0" algn="l">
              <a:spcBef>
                <a:spcPts val="0"/>
              </a:spcBef>
              <a:spcAft>
                <a:spcPts val="0"/>
              </a:spcAft>
              <a:buClr>
                <a:srgbClr val="999999"/>
              </a:buClr>
              <a:buSzPts val="2700"/>
              <a:buFont typeface="Poppins"/>
              <a:buAutoNum type="arabicPeriod"/>
            </a:pPr>
            <a:r>
              <a:rPr lang="en" sz="2700">
                <a:solidFill>
                  <a:srgbClr val="999999"/>
                </a:solidFill>
                <a:highlight>
                  <a:srgbClr val="FFFFFF"/>
                </a:highlight>
              </a:rPr>
              <a:t>git diff</a:t>
            </a:r>
            <a:endParaRPr sz="2700">
              <a:solidFill>
                <a:srgbClr val="999999"/>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6390846" y="2137621"/>
            <a:ext cx="2441450" cy="2441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E4B80B360C5B4B9916BA06BEDE610D" ma:contentTypeVersion="6" ma:contentTypeDescription="Create a new document." ma:contentTypeScope="" ma:versionID="3077ffb9676d47a5a962457d88ed4f34">
  <xsd:schema xmlns:xsd="http://www.w3.org/2001/XMLSchema" xmlns:xs="http://www.w3.org/2001/XMLSchema" xmlns:p="http://schemas.microsoft.com/office/2006/metadata/properties" xmlns:ns2="27bb9539-dfb3-40e8-9474-a751d962fafa" targetNamespace="http://schemas.microsoft.com/office/2006/metadata/properties" ma:root="true" ma:fieldsID="a72e0e5196ffda39c2430609d75c351a" ns2:_="">
    <xsd:import namespace="27bb9539-dfb3-40e8-9474-a751d962f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b9539-dfb3-40e8-9474-a751d962fa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AEDF6E-56CE-4CF7-B80A-A1FF6AC33A7A}"/>
</file>

<file path=customXml/itemProps2.xml><?xml version="1.0" encoding="utf-8"?>
<ds:datastoreItem xmlns:ds="http://schemas.openxmlformats.org/officeDocument/2006/customXml" ds:itemID="{9E2899E5-4923-4957-8ED0-E821424C1926}"/>
</file>

<file path=customXml/itemProps3.xml><?xml version="1.0" encoding="utf-8"?>
<ds:datastoreItem xmlns:ds="http://schemas.openxmlformats.org/officeDocument/2006/customXml" ds:itemID="{979AE24C-B6FE-40BC-B572-F24F8A253F2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0x01010038E4B80B360C5B4B9916BA06BEDE610D</vt:lpwstr>
  </property>
</Properties>
</file>