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Hubble" initials="AH" lastIdx="1" clrIdx="0">
    <p:extLst>
      <p:ext uri="{19B8F6BF-5375-455C-9EA6-DF929625EA0E}">
        <p15:presenceInfo xmlns:p15="http://schemas.microsoft.com/office/powerpoint/2012/main" userId="Adam Hubb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6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7EC74D22-6D89-439C-BBB5-95EF33C17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7" r="47962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50" name="Group 44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46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92A5C4-A674-462D-9632-67C22124122D}"/>
              </a:ext>
            </a:extLst>
          </p:cNvPr>
          <p:cNvSpPr txBox="1"/>
          <p:nvPr/>
        </p:nvSpPr>
        <p:spPr>
          <a:xfrm>
            <a:off x="6568581" y="2564038"/>
            <a:ext cx="469364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dirty="0">
                <a:latin typeface="+mj-lt"/>
              </a:rPr>
              <a:t>Chatbot Development </a:t>
            </a:r>
            <a:r>
              <a:rPr lang="en-GB" sz="4000" dirty="0" err="1">
                <a:latin typeface="+mj-lt"/>
              </a:rPr>
              <a:t>PyTorch</a:t>
            </a:r>
            <a:endParaRPr lang="en-GB" sz="4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653A6-217B-4C44-8120-D4DAE744F438}"/>
              </a:ext>
            </a:extLst>
          </p:cNvPr>
          <p:cNvSpPr txBox="1"/>
          <p:nvPr/>
        </p:nvSpPr>
        <p:spPr>
          <a:xfrm>
            <a:off x="7422992" y="3959604"/>
            <a:ext cx="298481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Adam Leonard Hubble</a:t>
            </a:r>
            <a:endParaRPr lang="en-GB" sz="1000" i="1" dirty="0"/>
          </a:p>
          <a:p>
            <a:pPr algn="ctr">
              <a:lnSpc>
                <a:spcPct val="150000"/>
              </a:lnSpc>
            </a:pPr>
            <a:r>
              <a:rPr lang="en-GB" sz="1000" i="1" dirty="0"/>
              <a:t>P17175774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69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177" y="493001"/>
            <a:ext cx="7684883" cy="866862"/>
          </a:xfrm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GB" dirty="0"/>
              <a:t>Encoder-Decoder Model Fine-tuning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9300F-362B-4E72-9FB9-2FDA56C767D6}"/>
              </a:ext>
            </a:extLst>
          </p:cNvPr>
          <p:cNvSpPr txBox="1"/>
          <p:nvPr/>
        </p:nvSpPr>
        <p:spPr>
          <a:xfrm>
            <a:off x="3150453" y="1764558"/>
            <a:ext cx="579567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Determine the optimal configuration of the chatbot, for yielding the highest and most frequent validity of responses that it generates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Seeking contextual relevance’s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Seeking grammatical correctness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Seeking sensical and non-duplicate subsequence’s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Seeking the highest calculated, cumulative degree of correctness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E298E-B71D-443E-8E81-30E36C6DD441}"/>
              </a:ext>
            </a:extLst>
          </p:cNvPr>
          <p:cNvSpPr txBox="1"/>
          <p:nvPr/>
        </p:nvSpPr>
        <p:spPr>
          <a:xfrm>
            <a:off x="339754" y="1764558"/>
            <a:ext cx="2495724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Testing procedure…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Progressive test scenarios, where each of said scenarios is a continuation from the previous scenario; this enables a resultant configuration to be derived, as opposed to testing all possible combinations, which is time consuming and not supported by the resource availability and time constraints posed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Hyperparameter test scenarios were exploratory led, where each of said parameters was adjusted arbitrarily, to appropriate the requirements of this chatbots performance, specifically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Parameter adjustments even though arbitrarily determined, were measured and appropriated over time using logical reasoning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C7978-3AE9-463A-8FCB-8DF11B9B97F9}"/>
              </a:ext>
            </a:extLst>
          </p:cNvPr>
          <p:cNvSpPr txBox="1"/>
          <p:nvPr/>
        </p:nvSpPr>
        <p:spPr>
          <a:xfrm>
            <a:off x="3150453" y="3799042"/>
            <a:ext cx="8701793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Test scenarios…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Model training iteration adjustment, whilst alternating the active text corpus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Active RNN module adjustment, for both encoder and decoder models of the chatbot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MLP NN activeness alternation, for the encoder models embedding layer output, whilst alternating the active RNN module of the Encoder-Decoder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Decoder model attention mechanism, weight scoring method alternation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Encoder-Decoder model hyperparameter adjustment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gradient descent clipping, teacher forcing ratio, Encoder-Decoder model learning rate, decoder learning ratio, Encoder-Decoder model dropout probability and the hidden state vector size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Training-to-evaluation data subset ratio adjustment and sentence pair extraction method alternation, for populating separate training and evaluation data subsets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Split apostrophised word concatenation process activeness alternation, for populating the vocabulary of the Encoder-Decoder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1158-9919-4836-AE06-A0D25B72BFEF}"/>
              </a:ext>
            </a:extLst>
          </p:cNvPr>
          <p:cNvSpPr txBox="1"/>
          <p:nvPr/>
        </p:nvSpPr>
        <p:spPr>
          <a:xfrm>
            <a:off x="9261106" y="1656123"/>
            <a:ext cx="259114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Configuration settlement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Accuracy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Reasonable testing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Live interactions with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Graph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Summary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Console output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6981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553" y="249721"/>
            <a:ext cx="3112883" cy="8668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45F86-7495-4E20-9083-EAE96502D218}"/>
              </a:ext>
            </a:extLst>
          </p:cNvPr>
          <p:cNvSpPr txBox="1"/>
          <p:nvPr/>
        </p:nvSpPr>
        <p:spPr>
          <a:xfrm>
            <a:off x="355345" y="1353246"/>
            <a:ext cx="9216267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Chatbot, development discoveries</a:t>
            </a:r>
          </a:p>
          <a:p>
            <a:pPr algn="ctr"/>
            <a:endParaRPr lang="en-GB" sz="1600" i="1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dirty="0"/>
              <a:t>The Cornell movie-quotes text corpus is recognised as the dataset that yields the most validity, for all corpora supported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dirty="0"/>
              <a:t>The Gated Recurrent Unit (GRU) RNN module when multilayer perceptron NN is not applicated, yields bettered responses than other tested configurations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dirty="0"/>
              <a:t>The dot-product scoring method of the decoder model’s attention mechanism was well-adapted for yielding valid responses; better than the other recognised and imagined methods supported by the chatbot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dirty="0"/>
              <a:t>The training-to-evaluation data subset ratio ‘80:20’ and sentence pair extraction mode ‘ordered’, yields more valid responses than other ratio and mode configurations tested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dirty="0"/>
              <a:t>The activeness of apostrophised word concatenation enhances the model’s error-handling and the validity of its responses, through reducing the invocation of the spell-checking and correction algorithm, more often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400" dirty="0"/>
              <a:t>The developments that have been supplemented to and regulated by the chatbot, have enhanced the validity of the responses that it generates and distributes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CA26B-24D7-4029-9F0D-D631BBCE6AE2}"/>
              </a:ext>
            </a:extLst>
          </p:cNvPr>
          <p:cNvSpPr txBox="1"/>
          <p:nvPr/>
        </p:nvSpPr>
        <p:spPr>
          <a:xfrm>
            <a:off x="2578427" y="4606119"/>
            <a:ext cx="921626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Chatbot, further development</a:t>
            </a:r>
          </a:p>
          <a:p>
            <a:pPr algn="ctr"/>
            <a:endParaRPr lang="en-GB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Evaluate and fine-tune model parameters with higher numerical fidelities and for more iterations used for training the chatbots learning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Implement the Convolutional Neural Network (CNN) algorithm, as attempted but not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Trial other RNN algorithm variants, one of which being: Jordan-type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Converge text corpora, to train the chatbots learning capability for a vaster and more diverse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Trail other classifications of text corpora, to acknowledge their suitability within the response-answer domain</a:t>
            </a:r>
          </a:p>
        </p:txBody>
      </p:sp>
    </p:spTree>
    <p:extLst>
      <p:ext uri="{BB962C8B-B14F-4D97-AF65-F5344CB8AC3E}">
        <p14:creationId xmlns:p14="http://schemas.microsoft.com/office/powerpoint/2010/main" val="47284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361" y="1210300"/>
            <a:ext cx="3117274" cy="866862"/>
          </a:xfrm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GB" sz="6000" dirty="0"/>
              <a:t>Questions</a:t>
            </a:r>
          </a:p>
        </p:txBody>
      </p:sp>
      <p:pic>
        <p:nvPicPr>
          <p:cNvPr id="4" name="Graphique 5" descr="Customer review outline">
            <a:extLst>
              <a:ext uri="{FF2B5EF4-FFF2-40B4-BE49-F238E27FC236}">
                <a16:creationId xmlns:a16="http://schemas.microsoft.com/office/drawing/2014/main" id="{B2F1758F-FA45-44AF-8470-95C0BA59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37362" y="2530427"/>
            <a:ext cx="3117273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92" y="2056052"/>
            <a:ext cx="3868408" cy="866862"/>
          </a:xfrm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GB" sz="6000" dirty="0"/>
              <a:t>Bibliography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96701-D9C5-4E17-8ED2-361F5E7D0CF7}"/>
              </a:ext>
            </a:extLst>
          </p:cNvPr>
          <p:cNvSpPr txBox="1"/>
          <p:nvPr/>
        </p:nvSpPr>
        <p:spPr>
          <a:xfrm>
            <a:off x="2872701" y="3259723"/>
            <a:ext cx="64465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[1] https://docs.opencv.org/2.4/modules/ml/doc/neural_networks.html</a:t>
            </a:r>
          </a:p>
        </p:txBody>
      </p:sp>
    </p:spTree>
    <p:extLst>
      <p:ext uri="{BB962C8B-B14F-4D97-AF65-F5344CB8AC3E}">
        <p14:creationId xmlns:p14="http://schemas.microsoft.com/office/powerpoint/2010/main" val="37449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308" y="500545"/>
            <a:ext cx="4357381" cy="866862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GB"/>
              <a:t>Corpora Selection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A3892-DE1C-4A99-BBC2-E262A7A7BFB6}"/>
              </a:ext>
            </a:extLst>
          </p:cNvPr>
          <p:cNvSpPr txBox="1"/>
          <p:nvPr/>
        </p:nvSpPr>
        <p:spPr>
          <a:xfrm>
            <a:off x="3344322" y="1722931"/>
            <a:ext cx="55033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latin typeface="Arial Nova Cond (Body)"/>
              </a:rPr>
              <a:t>Cornell movie-dialogs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Dialogue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 metadata-rich collection of fictional conversations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220,579 conversational exchanges between 10,292 pairs of movie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304,713 total utterances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5622D-B11B-4785-8E34-076E21D212A8}"/>
              </a:ext>
            </a:extLst>
          </p:cNvPr>
          <p:cNvSpPr txBox="1"/>
          <p:nvPr/>
        </p:nvSpPr>
        <p:spPr>
          <a:xfrm>
            <a:off x="6214135" y="4171335"/>
            <a:ext cx="5503352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latin typeface="Arial Nova Cond (Body)"/>
              </a:rPr>
              <a:t>Cornell movie-quotes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Dialogue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Collection of movie lines together with memorability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894,014 movie script lines from 1,068 movie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6,282 one-line memorable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2,197 one-sentence memorable quotes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9AF61-0C5D-4CAB-AC58-F565FA371DD8}"/>
              </a:ext>
            </a:extLst>
          </p:cNvPr>
          <p:cNvSpPr txBox="1"/>
          <p:nvPr/>
        </p:nvSpPr>
        <p:spPr>
          <a:xfrm>
            <a:off x="474515" y="4048225"/>
            <a:ext cx="5503352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latin typeface="Arial Nova Cond (Body)"/>
              </a:rPr>
              <a:t>Microsoft research WikiQA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Question-answer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Collected and annotated for research on open-domain question answering; each question is linked to a Wikipedia page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3,047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1,473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29,258 sentences in the dataset</a:t>
            </a:r>
          </a:p>
        </p:txBody>
      </p:sp>
      <p:pic>
        <p:nvPicPr>
          <p:cNvPr id="11" name="Graphic 10" descr="Chat bubble with solid fill">
            <a:extLst>
              <a:ext uri="{FF2B5EF4-FFF2-40B4-BE49-F238E27FC236}">
                <a16:creationId xmlns:a16="http://schemas.microsoft.com/office/drawing/2014/main" id="{D654C4D9-6083-446D-BECB-C33F4CDE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410" y="1933948"/>
            <a:ext cx="1609289" cy="1609289"/>
          </a:xfrm>
          <a:prstGeom prst="rect">
            <a:avLst/>
          </a:prstGeom>
        </p:spPr>
      </p:pic>
      <p:pic>
        <p:nvPicPr>
          <p:cNvPr id="13" name="Graphic 12" descr="Chat with solid fill">
            <a:extLst>
              <a:ext uri="{FF2B5EF4-FFF2-40B4-BE49-F238E27FC236}">
                <a16:creationId xmlns:a16="http://schemas.microsoft.com/office/drawing/2014/main" id="{F82CF068-5A3A-4002-9EA0-9F3C09399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297" y="1791336"/>
            <a:ext cx="1894514" cy="18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91" y="508934"/>
            <a:ext cx="7226416" cy="866862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GB" dirty="0"/>
              <a:t>Spell-checking and Correction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5ECA6-28C7-406A-A38B-539310EFBC5B}"/>
              </a:ext>
            </a:extLst>
          </p:cNvPr>
          <p:cNvSpPr txBox="1"/>
          <p:nvPr/>
        </p:nvSpPr>
        <p:spPr>
          <a:xfrm>
            <a:off x="351288" y="3349208"/>
            <a:ext cx="3394203" cy="320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Misspelt or unrecognised word permutation, initial cycle</a:t>
            </a:r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transposition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insertion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Operations performed for original misspelt or unrecognised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Edit (permutation) distance of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33266-A8A5-4C96-8044-4049E58B5C5B}"/>
              </a:ext>
            </a:extLst>
          </p:cNvPr>
          <p:cNvSpPr txBox="1"/>
          <p:nvPr/>
        </p:nvSpPr>
        <p:spPr>
          <a:xfrm>
            <a:off x="4289841" y="3349208"/>
            <a:ext cx="3394203" cy="320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Misspelt or unrecognised word permutation, final cycle</a:t>
            </a:r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transposition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Word character insertion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Operations performed for prior word permutations populated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Edit (permutation) distance of two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D0B6-7F08-4115-B215-2BE79823F2BF}"/>
              </a:ext>
            </a:extLst>
          </p:cNvPr>
          <p:cNvSpPr txBox="1"/>
          <p:nvPr/>
        </p:nvSpPr>
        <p:spPr>
          <a:xfrm>
            <a:off x="8228394" y="4087871"/>
            <a:ext cx="357788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Misspelt or unrecognised word appropriation</a:t>
            </a:r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Store all word permutations recognised by populated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Calculate probability of known word being correct replacement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Submit most probable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Concatenate words and issue as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D080F2-EBD3-41AC-B404-854E7B2D8A3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745491" y="4949646"/>
            <a:ext cx="544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CA83E1-9A99-4677-8B1F-EB652A43DC7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684044" y="4949646"/>
            <a:ext cx="544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75B3BD-3D28-4945-AD1E-7FF97EDDA6FD}"/>
              </a:ext>
            </a:extLst>
          </p:cNvPr>
          <p:cNvSpPr txBox="1"/>
          <p:nvPr/>
        </p:nvSpPr>
        <p:spPr>
          <a:xfrm>
            <a:off x="8641246" y="3429000"/>
            <a:ext cx="27521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Accuracy limitations: 80 to 90%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E87BB-E9C3-4646-ACAD-5EAD2AD18206}"/>
              </a:ext>
            </a:extLst>
          </p:cNvPr>
          <p:cNvSpPr txBox="1"/>
          <p:nvPr/>
        </p:nvSpPr>
        <p:spPr>
          <a:xfrm>
            <a:off x="3037471" y="1654616"/>
            <a:ext cx="6117055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Levenshtein Distance algorithm</a:t>
            </a:r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Resolve misspelt and unrecognised words, relative to populated vocabulary; spell-check and correct algorithm focused on word permutations and probabilistic selection</a:t>
            </a: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AA079949-A978-4013-AD2B-9F954DCF4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335" y="1721443"/>
            <a:ext cx="1282118" cy="1282118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11A4DBC1-6F3C-46AC-A18B-AB4CF9BEA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411" y="1804641"/>
            <a:ext cx="1116251" cy="11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53" y="517323"/>
            <a:ext cx="8615492" cy="8668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dirty="0"/>
              <a:t>Concatenating Apostrophised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0AA7A-5025-4471-A262-1644CA859749}"/>
              </a:ext>
            </a:extLst>
          </p:cNvPr>
          <p:cNvSpPr txBox="1"/>
          <p:nvPr/>
        </p:nvSpPr>
        <p:spPr>
          <a:xfrm>
            <a:off x="2291067" y="1669313"/>
            <a:ext cx="72575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Concatenate originally apostrophised words, which are split during default data pre-processing procedures (string normalisation)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CD378-3A4C-4A5F-9724-64327A4E6C30}"/>
              </a:ext>
            </a:extLst>
          </p:cNvPr>
          <p:cNvSpPr txBox="1"/>
          <p:nvPr/>
        </p:nvSpPr>
        <p:spPr>
          <a:xfrm>
            <a:off x="520127" y="3603748"/>
            <a:ext cx="3559720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Do not feature unrecognised singular and dual character words in the vocabulary</a:t>
            </a:r>
          </a:p>
          <a:p>
            <a:pPr algn="ctr"/>
            <a:endParaRPr lang="en-GB" dirty="0"/>
          </a:p>
          <a:p>
            <a:pPr algn="ctr"/>
            <a:r>
              <a:rPr lang="en-GB" sz="1600" dirty="0"/>
              <a:t>[I, m]   </a:t>
            </a:r>
            <a:r>
              <a:rPr lang="en-GB" sz="1600" i="1" dirty="0"/>
              <a:t>becomes  </a:t>
            </a:r>
            <a:r>
              <a:rPr lang="en-GB" sz="1600" dirty="0"/>
              <a:t> [</a:t>
            </a:r>
            <a:r>
              <a:rPr lang="en-GB" sz="1600" dirty="0" err="1"/>
              <a:t>Im</a:t>
            </a:r>
            <a:r>
              <a:rPr lang="en-GB" sz="1600" dirty="0"/>
              <a:t>, ‘’]</a:t>
            </a:r>
          </a:p>
          <a:p>
            <a:pPr algn="ctr"/>
            <a:r>
              <a:rPr lang="en-GB" sz="1600" dirty="0"/>
              <a:t>[I, </a:t>
            </a:r>
            <a:r>
              <a:rPr lang="en-GB" sz="1600" dirty="0" err="1"/>
              <a:t>ve</a:t>
            </a:r>
            <a:r>
              <a:rPr lang="en-GB" sz="1600" dirty="0"/>
              <a:t>]   </a:t>
            </a:r>
            <a:r>
              <a:rPr lang="en-GB" sz="1600" i="1" dirty="0"/>
              <a:t>becomes</a:t>
            </a:r>
            <a:r>
              <a:rPr lang="en-GB" sz="1600" dirty="0"/>
              <a:t>   [</a:t>
            </a:r>
            <a:r>
              <a:rPr lang="en-GB" sz="1600" dirty="0" err="1"/>
              <a:t>Ive</a:t>
            </a:r>
            <a:r>
              <a:rPr lang="en-GB" sz="1600" dirty="0"/>
              <a:t>, ‘’]</a:t>
            </a:r>
          </a:p>
          <a:p>
            <a:pPr algn="ctr"/>
            <a:r>
              <a:rPr lang="en-GB" sz="1600" dirty="0"/>
              <a:t>[He, d]   </a:t>
            </a:r>
            <a:r>
              <a:rPr lang="en-GB" sz="1600" i="1" dirty="0"/>
              <a:t>becomes</a:t>
            </a:r>
            <a:r>
              <a:rPr lang="en-GB" sz="1600" dirty="0"/>
              <a:t>   [</a:t>
            </a:r>
            <a:r>
              <a:rPr lang="en-GB" sz="1600" dirty="0" err="1"/>
              <a:t>Hed</a:t>
            </a:r>
            <a:r>
              <a:rPr lang="en-GB" sz="1600" dirty="0"/>
              <a:t>, ‘’]</a:t>
            </a:r>
          </a:p>
          <a:p>
            <a:pPr algn="ctr"/>
            <a:r>
              <a:rPr lang="en-GB" sz="1600" dirty="0"/>
              <a:t>[You, </a:t>
            </a:r>
            <a:r>
              <a:rPr lang="en-GB" sz="1600" dirty="0" err="1"/>
              <a:t>ll</a:t>
            </a:r>
            <a:r>
              <a:rPr lang="en-GB" sz="1600" dirty="0"/>
              <a:t>]   </a:t>
            </a:r>
            <a:r>
              <a:rPr lang="en-GB" sz="1600" i="1" dirty="0"/>
              <a:t>becomes</a:t>
            </a:r>
            <a:r>
              <a:rPr lang="en-GB" sz="1600" dirty="0"/>
              <a:t>   [</a:t>
            </a:r>
            <a:r>
              <a:rPr lang="en-GB" sz="1600" dirty="0" err="1"/>
              <a:t>Youll</a:t>
            </a:r>
            <a:r>
              <a:rPr lang="en-GB" sz="1600" dirty="0"/>
              <a:t>, ‘’]</a:t>
            </a:r>
          </a:p>
          <a:p>
            <a:pPr algn="ctr"/>
            <a:r>
              <a:rPr lang="en-GB" sz="1600" dirty="0"/>
              <a:t>[Don, t]   </a:t>
            </a:r>
            <a:r>
              <a:rPr lang="en-GB" sz="1600" i="1" dirty="0"/>
              <a:t>becomes   </a:t>
            </a:r>
            <a:r>
              <a:rPr lang="en-GB" sz="1600" dirty="0"/>
              <a:t>[</a:t>
            </a:r>
            <a:r>
              <a:rPr lang="en-GB" sz="1600" dirty="0" err="1"/>
              <a:t>Dont</a:t>
            </a:r>
            <a:r>
              <a:rPr lang="en-GB" sz="1600" dirty="0"/>
              <a:t>, ‘’]</a:t>
            </a:r>
          </a:p>
          <a:p>
            <a:pPr algn="ctr"/>
            <a:r>
              <a:rPr lang="en-GB" sz="1600" dirty="0"/>
              <a:t>[She, s]   </a:t>
            </a:r>
            <a:r>
              <a:rPr lang="en-GB" sz="1600" i="1" dirty="0"/>
              <a:t>becomes</a:t>
            </a:r>
            <a:r>
              <a:rPr lang="en-GB" sz="1600" dirty="0"/>
              <a:t>   [</a:t>
            </a:r>
            <a:r>
              <a:rPr lang="en-GB" sz="1600" dirty="0" err="1"/>
              <a:t>Shes</a:t>
            </a:r>
            <a:r>
              <a:rPr lang="en-GB" sz="1600" dirty="0"/>
              <a:t>, ‘’]</a:t>
            </a:r>
          </a:p>
          <a:p>
            <a:pPr algn="ctr"/>
            <a:r>
              <a:rPr lang="en-GB" sz="1600" dirty="0"/>
              <a:t>[You, re]   </a:t>
            </a:r>
            <a:r>
              <a:rPr lang="en-GB" sz="1600" i="1" dirty="0"/>
              <a:t>becomes</a:t>
            </a:r>
            <a:r>
              <a:rPr lang="en-GB" sz="1600" dirty="0"/>
              <a:t>   [</a:t>
            </a:r>
            <a:r>
              <a:rPr lang="en-GB" sz="1600" dirty="0" err="1"/>
              <a:t>Youre</a:t>
            </a:r>
            <a:r>
              <a:rPr lang="en-GB" sz="1600" dirty="0"/>
              <a:t>, ‘’]</a:t>
            </a:r>
          </a:p>
          <a:p>
            <a:pPr algn="ctr"/>
            <a:r>
              <a:rPr lang="en-GB" sz="1600" dirty="0"/>
              <a:t>[Should, </a:t>
            </a:r>
            <a:r>
              <a:rPr lang="en-GB" sz="1600" dirty="0" err="1"/>
              <a:t>nt</a:t>
            </a:r>
            <a:r>
              <a:rPr lang="en-GB" sz="1600" dirty="0"/>
              <a:t>]   </a:t>
            </a:r>
            <a:r>
              <a:rPr lang="en-GB" sz="1600" i="1" dirty="0"/>
              <a:t>becomes  </a:t>
            </a:r>
            <a:r>
              <a:rPr lang="en-GB" sz="1600" dirty="0"/>
              <a:t> [</a:t>
            </a:r>
            <a:r>
              <a:rPr lang="en-GB" sz="1600" dirty="0" err="1"/>
              <a:t>Shouldnt</a:t>
            </a:r>
            <a:r>
              <a:rPr lang="en-GB" sz="1600" dirty="0"/>
              <a:t>, ‘’]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40433-D4BD-4AFA-AC4A-869AE25A99B7}"/>
              </a:ext>
            </a:extLst>
          </p:cNvPr>
          <p:cNvSpPr txBox="1"/>
          <p:nvPr/>
        </p:nvSpPr>
        <p:spPr>
          <a:xfrm>
            <a:off x="4521225" y="2639319"/>
            <a:ext cx="4429041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Handle the apostrophised and non-apostrophised forms of a word, irrespective of punctuation…</a:t>
            </a:r>
          </a:p>
          <a:p>
            <a:pPr algn="ctr"/>
            <a:endParaRPr lang="en-GB" dirty="0"/>
          </a:p>
          <a:p>
            <a:pPr algn="ctr"/>
            <a:r>
              <a:rPr lang="en-GB" sz="1600" dirty="0"/>
              <a:t>“Don’t” and “</a:t>
            </a:r>
            <a:r>
              <a:rPr lang="en-GB" sz="1600" dirty="0" err="1"/>
              <a:t>Dont</a:t>
            </a:r>
            <a:r>
              <a:rPr lang="en-GB" sz="1600" dirty="0"/>
              <a:t>”</a:t>
            </a:r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Spell-check and correct is not invoked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Both recognised forms of the same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Outputs validity to the query is more assertive; both grammatical correctness and contextual relevance's are bettered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35BE3-72B1-484C-822C-37EC129D1C8C}"/>
              </a:ext>
            </a:extLst>
          </p:cNvPr>
          <p:cNvSpPr txBox="1"/>
          <p:nvPr/>
        </p:nvSpPr>
        <p:spPr>
          <a:xfrm>
            <a:off x="645432" y="2639319"/>
            <a:ext cx="3309110" cy="702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Apostrophe characters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"re", "t", "</a:t>
            </a:r>
            <a:r>
              <a:rPr lang="en-GB" dirty="0" err="1"/>
              <a:t>ve</a:t>
            </a:r>
            <a:r>
              <a:rPr lang="en-GB" dirty="0"/>
              <a:t>", "m", "d", "</a:t>
            </a:r>
            <a:r>
              <a:rPr lang="en-GB" dirty="0" err="1"/>
              <a:t>ll</a:t>
            </a:r>
            <a:r>
              <a:rPr lang="en-GB" dirty="0"/>
              <a:t>", "s"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35F43-B1CA-4355-A665-9E7ABED715DD}"/>
              </a:ext>
            </a:extLst>
          </p:cNvPr>
          <p:cNvSpPr txBox="1"/>
          <p:nvPr/>
        </p:nvSpPr>
        <p:spPr>
          <a:xfrm>
            <a:off x="9514685" y="2663432"/>
            <a:ext cx="20465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Iterate extracted sentence pairs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6D399-D250-4CCB-8CFF-88DF0377C0C6}"/>
              </a:ext>
            </a:extLst>
          </p:cNvPr>
          <p:cNvSpPr txBox="1"/>
          <p:nvPr/>
        </p:nvSpPr>
        <p:spPr>
          <a:xfrm>
            <a:off x="9514685" y="3374994"/>
            <a:ext cx="20465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Seek for words with two characters or less</a:t>
            </a:r>
            <a:endParaRPr lang="en-GB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4F233A-3D7D-447F-BA33-4A97D9E7576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537969" y="3125097"/>
            <a:ext cx="0" cy="2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C774DD-6361-4158-9FA0-1F97D7EAAF42}"/>
              </a:ext>
            </a:extLst>
          </p:cNvPr>
          <p:cNvSpPr txBox="1"/>
          <p:nvPr/>
        </p:nvSpPr>
        <p:spPr>
          <a:xfrm>
            <a:off x="9453165" y="4086556"/>
            <a:ext cx="2169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Determine if the words characters are entirely apostrophised word characters</a:t>
            </a:r>
            <a:endParaRPr lang="en-GB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18278-325C-44C3-8EAE-420D6CB65A0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0537968" y="3836659"/>
            <a:ext cx="1" cy="2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E1C6C0-3F45-4CE0-80DD-838423903A54}"/>
              </a:ext>
            </a:extLst>
          </p:cNvPr>
          <p:cNvSpPr txBox="1"/>
          <p:nvPr/>
        </p:nvSpPr>
        <p:spPr>
          <a:xfrm>
            <a:off x="9453165" y="4982784"/>
            <a:ext cx="21696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Determine if the word is not the first word in the sequence</a:t>
            </a:r>
            <a:endParaRPr lang="en-GB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923276-E6F9-4042-891A-44AA4FEFB19A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>
            <a:off x="10537968" y="4732887"/>
            <a:ext cx="0" cy="2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5ED9DC-01AA-431C-AAAA-CADA2E283AF8}"/>
              </a:ext>
            </a:extLst>
          </p:cNvPr>
          <p:cNvSpPr txBox="1"/>
          <p:nvPr/>
        </p:nvSpPr>
        <p:spPr>
          <a:xfrm>
            <a:off x="9453166" y="5694346"/>
            <a:ext cx="2169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Concatenate the apostrophised words characters with the preceding word </a:t>
            </a:r>
            <a:endParaRPr lang="en-GB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4C9C1C-AF0F-4AE7-9293-97CAF2732552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537968" y="5444449"/>
            <a:ext cx="1" cy="2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6E1DD4-43BC-4976-A419-FF1094516C84}"/>
              </a:ext>
            </a:extLst>
          </p:cNvPr>
          <p:cNvSpPr txBox="1"/>
          <p:nvPr/>
        </p:nvSpPr>
        <p:spPr>
          <a:xfrm>
            <a:off x="4397018" y="5590098"/>
            <a:ext cx="47389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Words elected as correct replacements for misspelt and unrecognised ones by the spell-checking and correcting algorithm, are not entirely fitting; 80 to 90%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2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765" y="508933"/>
            <a:ext cx="6120469" cy="8668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GB" dirty="0"/>
              <a:t>Proportioning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043EC-3D2C-4B2C-B8D9-07CB79E92DFD}"/>
              </a:ext>
            </a:extLst>
          </p:cNvPr>
          <p:cNvSpPr txBox="1"/>
          <p:nvPr/>
        </p:nvSpPr>
        <p:spPr>
          <a:xfrm>
            <a:off x="3279472" y="1835223"/>
            <a:ext cx="5633052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Divide the sentence pair dataset, into separate training and evaluation data subsets</a:t>
            </a:r>
          </a:p>
          <a:p>
            <a:pPr algn="ctr"/>
            <a:endParaRPr lang="en-GB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Evaluate the chatbot output, using unseen data; separate from the data used to train and develop the chatbots learning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Truthfully represent the pattern generalization capability of the chatbot, concerning semantic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D0B76-F6EE-40C8-971C-7F18281413B4}"/>
              </a:ext>
            </a:extLst>
          </p:cNvPr>
          <p:cNvSpPr txBox="1"/>
          <p:nvPr/>
        </p:nvSpPr>
        <p:spPr>
          <a:xfrm>
            <a:off x="391383" y="4295199"/>
            <a:ext cx="2644382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Sentence pair extraction methods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Ordered (elected)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Randomised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918BF-FC4C-4F96-AFF5-BF70454728EF}"/>
              </a:ext>
            </a:extLst>
          </p:cNvPr>
          <p:cNvSpPr txBox="1"/>
          <p:nvPr/>
        </p:nvSpPr>
        <p:spPr>
          <a:xfrm>
            <a:off x="9103033" y="4295199"/>
            <a:ext cx="26975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Training-to-evaluation dataset split ratio elected</a:t>
            </a:r>
          </a:p>
          <a:p>
            <a:pPr algn="ctr"/>
            <a:endParaRPr lang="en-GB" dirty="0"/>
          </a:p>
          <a:p>
            <a:pPr algn="ctr"/>
            <a:r>
              <a:rPr lang="en-GB" sz="1600" dirty="0"/>
              <a:t>80:20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A0DB2-5733-4DE1-AF37-70D075B18505}"/>
              </a:ext>
            </a:extLst>
          </p:cNvPr>
          <p:cNvSpPr txBox="1"/>
          <p:nvPr/>
        </p:nvSpPr>
        <p:spPr>
          <a:xfrm>
            <a:off x="3562062" y="4295199"/>
            <a:ext cx="506787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Dataset ratio balancing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Enough evaluation data, for acquiring the accuracy of the chatbots responses,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Enough training data, for effectively developing the chatbots learning ability, within the mapping of inputs to outputs, to formulate valid responses </a:t>
            </a:r>
          </a:p>
        </p:txBody>
      </p:sp>
      <p:pic>
        <p:nvPicPr>
          <p:cNvPr id="7" name="Graphic 6" descr="Teacher with solid fill">
            <a:extLst>
              <a:ext uri="{FF2B5EF4-FFF2-40B4-BE49-F238E27FC236}">
                <a16:creationId xmlns:a16="http://schemas.microsoft.com/office/drawing/2014/main" id="{0CF26C12-EC2F-4C4A-A4FF-A5F6A7191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81" y="2055035"/>
            <a:ext cx="1550134" cy="1550134"/>
          </a:xfrm>
          <a:prstGeom prst="rect">
            <a:avLst/>
          </a:prstGeom>
        </p:spPr>
      </p:pic>
      <p:pic>
        <p:nvPicPr>
          <p:cNvPr id="9" name="Graphic 8" descr="Boardroom outline">
            <a:extLst>
              <a:ext uri="{FF2B5EF4-FFF2-40B4-BE49-F238E27FC236}">
                <a16:creationId xmlns:a16="http://schemas.microsoft.com/office/drawing/2014/main" id="{FD2DF31F-A17A-405F-A76D-0152B2262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9760" y="1949645"/>
            <a:ext cx="1781359" cy="17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028" y="508933"/>
            <a:ext cx="4081944" cy="8668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DA3C9-E654-4D19-88DA-780BF7935341}"/>
              </a:ext>
            </a:extLst>
          </p:cNvPr>
          <p:cNvSpPr txBox="1"/>
          <p:nvPr/>
        </p:nvSpPr>
        <p:spPr>
          <a:xfrm>
            <a:off x="1296809" y="1676963"/>
            <a:ext cx="264438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Levenshtein distance ratio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Count of edits required to transform one sequence into the other</a:t>
            </a:r>
            <a:endParaRPr lang="en-GB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0F42D-81CD-40A2-BE80-56AEB42B9411}"/>
              </a:ext>
            </a:extLst>
          </p:cNvPr>
          <p:cNvSpPr txBox="1"/>
          <p:nvPr/>
        </p:nvSpPr>
        <p:spPr>
          <a:xfrm>
            <a:off x="4393391" y="1676964"/>
            <a:ext cx="340521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Sequence matcher similarity score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Longest contiguous matching subsequence in the target response and response sequences </a:t>
            </a:r>
            <a:endParaRPr lang="en-GB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A5240-AE87-4802-A203-5337F3212753}"/>
              </a:ext>
            </a:extLst>
          </p:cNvPr>
          <p:cNvSpPr txBox="1"/>
          <p:nvPr/>
        </p:nvSpPr>
        <p:spPr>
          <a:xfrm>
            <a:off x="8250809" y="1672637"/>
            <a:ext cx="264438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Cosine similarity score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Normalized dot-product of the target response and response sequences</a:t>
            </a:r>
            <a:endParaRPr lang="en-GB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1CABF-0182-447F-9E80-0683B0C217D6}"/>
              </a:ext>
            </a:extLst>
          </p:cNvPr>
          <p:cNvSpPr txBox="1"/>
          <p:nvPr/>
        </p:nvSpPr>
        <p:spPr>
          <a:xfrm>
            <a:off x="3208471" y="3293373"/>
            <a:ext cx="26443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Bilingual Evaluation Understudy (BLEU) scoring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Matching n-grams count, in the target response and response sequences</a:t>
            </a:r>
            <a:endParaRPr lang="en-GB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D2D8C-1A10-40D6-8322-CE65A69FB042}"/>
              </a:ext>
            </a:extLst>
          </p:cNvPr>
          <p:cNvSpPr txBox="1"/>
          <p:nvPr/>
        </p:nvSpPr>
        <p:spPr>
          <a:xfrm>
            <a:off x="6339149" y="3384766"/>
            <a:ext cx="264438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Token-wise similarity score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Word-for-word sequence similarity, based upon the zero-one loss concept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6A3D6-41A7-46E3-8510-AD9727C99B50}"/>
              </a:ext>
            </a:extLst>
          </p:cNvPr>
          <p:cNvSpPr txBox="1"/>
          <p:nvPr/>
        </p:nvSpPr>
        <p:spPr>
          <a:xfrm>
            <a:off x="4773808" y="5394960"/>
            <a:ext cx="2993973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Cumulative accuracy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Mean aggregate of all the featured accuracy metrics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6B1D78-E54B-4CD1-BC5C-5C480E46304D}"/>
              </a:ext>
            </a:extLst>
          </p:cNvPr>
          <p:cNvCxnSpPr/>
          <p:nvPr/>
        </p:nvCxnSpPr>
        <p:spPr>
          <a:xfrm>
            <a:off x="1136073" y="5159875"/>
            <a:ext cx="9919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1F94F8-4777-42FD-867A-E473606FA70B}"/>
              </a:ext>
            </a:extLst>
          </p:cNvPr>
          <p:cNvSpPr txBox="1"/>
          <p:nvPr/>
        </p:nvSpPr>
        <p:spPr>
          <a:xfrm>
            <a:off x="1136073" y="4683596"/>
            <a:ext cx="30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7091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728" y="517323"/>
            <a:ext cx="4499295" cy="8668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dirty="0"/>
              <a:t>Model Evaluation 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2920E-E949-4433-8E57-759F5A609742}"/>
              </a:ext>
            </a:extLst>
          </p:cNvPr>
          <p:cNvSpPr txBox="1"/>
          <p:nvPr/>
        </p:nvSpPr>
        <p:spPr>
          <a:xfrm>
            <a:off x="278507" y="3713768"/>
            <a:ext cx="489182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Graph subplots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Training information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Individual corpora loss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Mean aggregate corpora loss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Colour separable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Annotated with labels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Initial, final and mean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Results for each dataset are displayed simultaneously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Read and write data to externally-located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E08E7-3AE3-45CC-AA82-7C282BBE7E21}"/>
              </a:ext>
            </a:extLst>
          </p:cNvPr>
          <p:cNvSpPr txBox="1"/>
          <p:nvPr/>
        </p:nvSpPr>
        <p:spPr>
          <a:xfrm>
            <a:off x="5452845" y="3717581"/>
            <a:ext cx="646064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Summary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Training information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Initial, final, average and range of loss data for individual corpora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Model response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Accuracy data for individual corpora and metrics, as well as training and evaluation iterations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Results for each dataset are displayed simultaneously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Read and write data to an externally-located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A01F-B85A-4A19-BDBA-88BFB220B462}"/>
              </a:ext>
            </a:extLst>
          </p:cNvPr>
          <p:cNvSpPr txBox="1"/>
          <p:nvPr/>
        </p:nvSpPr>
        <p:spPr>
          <a:xfrm>
            <a:off x="1707748" y="1642942"/>
            <a:ext cx="877650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Graphically output the performance of the chatbots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Visually illustrate relationships between the chatbots configuration and its resultant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Present plot data that can be too numerous or complicated to be described in a textual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Compare the application of separate corpuses simultaneously, which are used in isolation, to train and evaluate the chatbot; read and write resultant data to files that are located externally, for efficiency outlooks on the chatbots testing procedures </a:t>
            </a:r>
          </a:p>
        </p:txBody>
      </p:sp>
    </p:spTree>
    <p:extLst>
      <p:ext uri="{BB962C8B-B14F-4D97-AF65-F5344CB8AC3E}">
        <p14:creationId xmlns:p14="http://schemas.microsoft.com/office/powerpoint/2010/main" val="253258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008" y="492156"/>
            <a:ext cx="7935984" cy="8668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GB" dirty="0"/>
              <a:t>Recurrent Neural Network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AEB47-92E3-4CD2-9901-9AE81EACA6F1}"/>
              </a:ext>
            </a:extLst>
          </p:cNvPr>
          <p:cNvSpPr txBox="1"/>
          <p:nvPr/>
        </p:nvSpPr>
        <p:spPr>
          <a:xfrm>
            <a:off x="8484065" y="1843950"/>
            <a:ext cx="334335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RNN module elected</a:t>
            </a:r>
          </a:p>
          <a:p>
            <a:pPr algn="ctr"/>
            <a:endParaRPr lang="en-GB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Gated Recurrent Unit (GRU)</a:t>
            </a:r>
          </a:p>
          <a:p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Most valid responses yielded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Bettered grammatical correctness and contextual relevance of the response sequence, to the query sequence input 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Non-duplicate sequences of words and punctuation characters in generated responses; whereas the Elman-type RNN and LSTM RNN modules, encourage duplication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5B5B1-11E7-4C4A-9409-DC4110390B92}"/>
              </a:ext>
            </a:extLst>
          </p:cNvPr>
          <p:cNvSpPr txBox="1"/>
          <p:nvPr/>
        </p:nvSpPr>
        <p:spPr>
          <a:xfrm>
            <a:off x="305858" y="1815716"/>
            <a:ext cx="2722568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Supported RNN modules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Jeffrey Elman-type RNN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Gated Recurrent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Long-Short Term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81086-172D-4DE3-BE74-BE60AB81E5F3}"/>
              </a:ext>
            </a:extLst>
          </p:cNvPr>
          <p:cNvSpPr txBox="1"/>
          <p:nvPr/>
        </p:nvSpPr>
        <p:spPr>
          <a:xfrm>
            <a:off x="3278696" y="1692606"/>
            <a:ext cx="4955098" cy="1538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Determine the RNN algorithm which advances the chatbots computation of valid responses, more frequently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Seeking grammatical correctness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Seeking contextual relevance's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Seeking sensical and non-duplicate subsequence's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70C7C-06EE-4BF4-B3BA-851AAD86CEEB}"/>
              </a:ext>
            </a:extLst>
          </p:cNvPr>
          <p:cNvSpPr txBox="1"/>
          <p:nvPr/>
        </p:nvSpPr>
        <p:spPr>
          <a:xfrm>
            <a:off x="305858" y="3565077"/>
            <a:ext cx="7898575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RNN module overview</a:t>
            </a:r>
          </a:p>
          <a:p>
            <a:pPr algn="ctr"/>
            <a:endParaRPr lang="en-GB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Jeffrey Elman-type RNN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Activation exchange between hidden and context units, to recursively decide the information that is passed to the output, probabilistically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Gated Recurrent Unit (GRU)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Use of update and reset gates to decide the information that is passed to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Long-Short Term Memory (LSTM)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Use of update, input and output gates to decide the information that is passed to the output; cell states are also used, as the acting memory units of the 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42635-C43D-49CA-881F-5E9CC949C9FD}"/>
              </a:ext>
            </a:extLst>
          </p:cNvPr>
          <p:cNvSpPr txBox="1"/>
          <p:nvPr/>
        </p:nvSpPr>
        <p:spPr>
          <a:xfrm>
            <a:off x="8759504" y="5305512"/>
            <a:ext cx="279247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Implemented within…</a:t>
            </a:r>
          </a:p>
          <a:p>
            <a:pPr algn="ctr"/>
            <a:endParaRPr lang="en-GB" sz="2000" i="1" dirty="0"/>
          </a:p>
          <a:p>
            <a:pPr algn="ctr"/>
            <a:r>
              <a:rPr lang="en-GB" sz="1400" dirty="0"/>
              <a:t>The Encoder-Decoder model RNN’s</a:t>
            </a:r>
          </a:p>
        </p:txBody>
      </p:sp>
    </p:spTree>
    <p:extLst>
      <p:ext uri="{BB962C8B-B14F-4D97-AF65-F5344CB8AC3E}">
        <p14:creationId xmlns:p14="http://schemas.microsoft.com/office/powerpoint/2010/main" val="55090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453-DD63-4E60-8DF3-9EF8946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04" y="475378"/>
            <a:ext cx="7625591" cy="86686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dirty="0"/>
              <a:t>Multilayer Perceptron Appliance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B02B5-1DB8-426D-91BF-5C547986B65F}"/>
              </a:ext>
            </a:extLst>
          </p:cNvPr>
          <p:cNvSpPr txBox="1"/>
          <p:nvPr/>
        </p:nvSpPr>
        <p:spPr>
          <a:xfrm>
            <a:off x="7537853" y="3230328"/>
            <a:ext cx="401762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Implemented within…</a:t>
            </a:r>
          </a:p>
          <a:p>
            <a:pPr algn="ctr"/>
            <a:endParaRPr lang="en-GB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embedding layer output of the encoder and decoder RNN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decoder RNN models attention mechanism, as a featured attention weight, scoring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BC524-B9C2-44D2-8408-C3C1C6AB5161}"/>
              </a:ext>
            </a:extLst>
          </p:cNvPr>
          <p:cNvSpPr txBox="1"/>
          <p:nvPr/>
        </p:nvSpPr>
        <p:spPr>
          <a:xfrm>
            <a:off x="1641790" y="5037396"/>
            <a:ext cx="263274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Input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Handles input data (sequences)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Linearly transform the input vector space; to be equal to the size of the input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ADF4B-BBB8-449B-B81E-4586F2BC8B15}"/>
              </a:ext>
            </a:extLst>
          </p:cNvPr>
          <p:cNvSpPr txBox="1"/>
          <p:nvPr/>
        </p:nvSpPr>
        <p:spPr>
          <a:xfrm>
            <a:off x="4549974" y="5037396"/>
            <a:ext cx="271244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Hidden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Rectified Linear activation (</a:t>
            </a:r>
            <a:r>
              <a:rPr lang="en-GB" sz="1200" dirty="0" err="1"/>
              <a:t>ReLU</a:t>
            </a:r>
            <a:r>
              <a:rPr lang="en-GB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Output is input (positive) or zero (negative) – </a:t>
            </a:r>
            <a:r>
              <a:rPr lang="en-GB" sz="1200" i="1" dirty="0"/>
              <a:t>zero-to-one 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Transform summed weighted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C163C-3DD2-4013-AC03-456A47B66BCD}"/>
              </a:ext>
            </a:extLst>
          </p:cNvPr>
          <p:cNvSpPr txBox="1"/>
          <p:nvPr/>
        </p:nvSpPr>
        <p:spPr>
          <a:xfrm>
            <a:off x="7537853" y="5037396"/>
            <a:ext cx="271244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Output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Handles output data (sequences)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Linearly transform the output vector space; to be equal to the size of the output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A08C3-8362-4B1A-9886-94705263D64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74536" y="5699116"/>
            <a:ext cx="275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E4769-1F9D-4CE2-AE80-9997D18F65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62415" y="5699116"/>
            <a:ext cx="275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316C9CA4-EA67-4350-8330-029726EF5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88" y="1741948"/>
            <a:ext cx="3167326" cy="2862621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D89306-E262-4111-94E1-F3CDD99CF12A}"/>
              </a:ext>
            </a:extLst>
          </p:cNvPr>
          <p:cNvSpPr txBox="1"/>
          <p:nvPr/>
        </p:nvSpPr>
        <p:spPr>
          <a:xfrm>
            <a:off x="7537854" y="1713240"/>
            <a:ext cx="4017626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MLP NN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Trialled and exploratory implementation of the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Aimed to better the validity of responses yielded by the chatbot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1EAEB6-9296-4304-9B52-4CFF2E88259D}"/>
              </a:ext>
            </a:extLst>
          </p:cNvPr>
          <p:cNvSpPr txBox="1"/>
          <p:nvPr/>
        </p:nvSpPr>
        <p:spPr>
          <a:xfrm>
            <a:off x="665525" y="1716271"/>
            <a:ext cx="249572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Dropout output layer, output units (reduce overfitting)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Output layer SoftMax activation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One input, output and hidden layer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A0FBD-AF4C-4615-939D-2D3A0098D938}"/>
              </a:ext>
            </a:extLst>
          </p:cNvPr>
          <p:cNvSpPr txBox="1"/>
          <p:nvPr/>
        </p:nvSpPr>
        <p:spPr>
          <a:xfrm>
            <a:off x="665524" y="3410288"/>
            <a:ext cx="24957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MLP NN is not applicated for the final configuration settled of the chatbot…</a:t>
            </a:r>
          </a:p>
          <a:p>
            <a:pPr algn="ctr"/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Output predominantly non-sensical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Limited output when SoftMax activation is used</a:t>
            </a:r>
          </a:p>
        </p:txBody>
      </p:sp>
    </p:spTree>
    <p:extLst>
      <p:ext uri="{BB962C8B-B14F-4D97-AF65-F5344CB8AC3E}">
        <p14:creationId xmlns:p14="http://schemas.microsoft.com/office/powerpoint/2010/main" val="403133122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1768</Words>
  <Application>Microsoft Office PowerPoint</Application>
  <PresentationFormat>Widescreen</PresentationFormat>
  <Paragraphs>259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Cond</vt:lpstr>
      <vt:lpstr>Arial Nova Cond (Body)</vt:lpstr>
      <vt:lpstr>Impact</vt:lpstr>
      <vt:lpstr>Symbol</vt:lpstr>
      <vt:lpstr>TornVTI</vt:lpstr>
      <vt:lpstr>PowerPoint Presentation</vt:lpstr>
      <vt:lpstr>Corpora Selection</vt:lpstr>
      <vt:lpstr>Spell-checking and Correction</vt:lpstr>
      <vt:lpstr>Concatenating Apostrophised Words</vt:lpstr>
      <vt:lpstr>Proportioning the Dataset</vt:lpstr>
      <vt:lpstr>Model Evaluation</vt:lpstr>
      <vt:lpstr>Model Evaluation +</vt:lpstr>
      <vt:lpstr>Recurrent Neural Network Module</vt:lpstr>
      <vt:lpstr>Multilayer Perceptron Appliance</vt:lpstr>
      <vt:lpstr>Encoder-Decoder Model Fine-tuning</vt:lpstr>
      <vt:lpstr>Conclusions</vt:lpstr>
      <vt:lpstr>Questions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Development PyTorch</dc:title>
  <dc:creator>Adam Hubble</dc:creator>
  <cp:lastModifiedBy>Adam Hubble</cp:lastModifiedBy>
  <cp:revision>209</cp:revision>
  <dcterms:created xsi:type="dcterms:W3CDTF">2020-12-22T23:21:23Z</dcterms:created>
  <dcterms:modified xsi:type="dcterms:W3CDTF">2020-12-29T16:39:28Z</dcterms:modified>
</cp:coreProperties>
</file>