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aleway"/>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72631828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72631828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6ec9d1f3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6ec9d1f3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3bb0a95e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3bb0a95e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3bb0a95e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d3bb0a95e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3bb0a95e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3bb0a95e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3bb0a95e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d3bb0a95e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3bb0a95e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d3bb0a95e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72631828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d72631828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72631828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d72631828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72631828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d72631828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6dee4a4e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6dee4a4e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6dee4a4e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6dee4a4e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6dee4a4e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6dee4a4e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6ec9d1f3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6ec9d1f3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6ec9d1f3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6ec9d1f3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6ec9d1f3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6ec9d1f3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3bb0a95e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d3bb0a95e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hyperlink" Target="https://about-corona.ne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20.png"/><Relationship Id="rId5"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title"/>
          </p:nvPr>
        </p:nvSpPr>
        <p:spPr>
          <a:xfrm>
            <a:off x="0" y="459900"/>
            <a:ext cx="9144000" cy="1542000"/>
          </a:xfrm>
          <a:prstGeom prst="rect">
            <a:avLst/>
          </a:prstGeom>
        </p:spPr>
        <p:txBody>
          <a:bodyPr anchorCtr="0" anchor="ctr" bIns="91425" lIns="91425" spcFirstLastPara="1" rIns="91425" wrap="square" tIns="91425">
            <a:noAutofit/>
          </a:bodyPr>
          <a:lstStyle/>
          <a:p>
            <a:pPr indent="0" lvl="0" marL="914400" rtl="0" algn="l">
              <a:spcBef>
                <a:spcPts val="0"/>
              </a:spcBef>
              <a:spcAft>
                <a:spcPts val="0"/>
              </a:spcAft>
              <a:buNone/>
            </a:pPr>
            <a:r>
              <a:rPr lang="en"/>
              <a:t>The Happiness Project</a:t>
            </a:r>
            <a:endParaRPr/>
          </a:p>
        </p:txBody>
      </p:sp>
      <p:sp>
        <p:nvSpPr>
          <p:cNvPr id="73" name="Google Shape;73;p13"/>
          <p:cNvSpPr txBox="1"/>
          <p:nvPr>
            <p:ph idx="4294967295" type="subTitle"/>
          </p:nvPr>
        </p:nvSpPr>
        <p:spPr>
          <a:xfrm>
            <a:off x="429217" y="3171825"/>
            <a:ext cx="6331500" cy="12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lt1"/>
                </a:solidFill>
              </a:rPr>
              <a:t>UWA Data Analytics Bootcamp</a:t>
            </a:r>
            <a:endParaRPr b="1" sz="2400">
              <a:solidFill>
                <a:schemeClr val="lt1"/>
              </a:solidFill>
            </a:endParaRPr>
          </a:p>
          <a:p>
            <a:pPr indent="0" lvl="0" marL="0" rtl="0" algn="l">
              <a:spcBef>
                <a:spcPts val="1600"/>
              </a:spcBef>
              <a:spcAft>
                <a:spcPts val="1600"/>
              </a:spcAft>
              <a:buNone/>
            </a:pPr>
            <a:r>
              <a:rPr b="1" i="1" lang="en" sz="1600">
                <a:solidFill>
                  <a:schemeClr val="lt1"/>
                </a:solidFill>
              </a:rPr>
              <a:t>Dale Currigan, Jimmy Faccioli, Adam Lever</a:t>
            </a:r>
            <a:endParaRPr b="1" i="1" sz="16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nvSpPr>
        <p:spPr>
          <a:xfrm>
            <a:off x="0" y="813525"/>
            <a:ext cx="3000000" cy="3387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0"/>
              </a:spcBef>
              <a:spcAft>
                <a:spcPts val="1000"/>
              </a:spcAft>
              <a:buClr>
                <a:schemeClr val="dk1"/>
              </a:buClr>
              <a:buSzPts val="1000"/>
              <a:buFont typeface="Raleway"/>
              <a:buChar char="➔"/>
            </a:pPr>
            <a:r>
              <a:rPr b="1" lang="en" sz="1000">
                <a:solidFill>
                  <a:schemeClr val="dk1"/>
                </a:solidFill>
                <a:latin typeface="Raleway"/>
                <a:ea typeface="Raleway"/>
                <a:cs typeface="Raleway"/>
                <a:sym typeface="Raleway"/>
              </a:rPr>
              <a:t>Happiness and Social Factors</a:t>
            </a:r>
            <a:endParaRPr/>
          </a:p>
        </p:txBody>
      </p:sp>
      <p:sp>
        <p:nvSpPr>
          <p:cNvPr id="141" name="Google Shape;141;p22"/>
          <p:cNvSpPr txBox="1"/>
          <p:nvPr/>
        </p:nvSpPr>
        <p:spPr>
          <a:xfrm>
            <a:off x="228300" y="50922"/>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4</a:t>
            </a:r>
            <a:r>
              <a:rPr b="1" lang="en" sz="3000">
                <a:solidFill>
                  <a:schemeClr val="lt2"/>
                </a:solidFill>
                <a:latin typeface="Raleway"/>
                <a:ea typeface="Raleway"/>
                <a:cs typeface="Raleway"/>
                <a:sym typeface="Raleway"/>
              </a:rPr>
              <a:t>. Data Analysis</a:t>
            </a:r>
            <a:endParaRPr b="1" sz="3000">
              <a:solidFill>
                <a:schemeClr val="lt2"/>
              </a:solidFill>
              <a:latin typeface="Raleway"/>
              <a:ea typeface="Raleway"/>
              <a:cs typeface="Raleway"/>
              <a:sym typeface="Raleway"/>
            </a:endParaRPr>
          </a:p>
        </p:txBody>
      </p:sp>
      <p:sp>
        <p:nvSpPr>
          <p:cNvPr id="142" name="Google Shape;142;p22"/>
          <p:cNvSpPr txBox="1"/>
          <p:nvPr/>
        </p:nvSpPr>
        <p:spPr>
          <a:xfrm>
            <a:off x="886500" y="3559750"/>
            <a:ext cx="7371000" cy="11382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SzPts val="1100"/>
              <a:buChar char="-"/>
            </a:pPr>
            <a:r>
              <a:rPr lang="en" sz="1100"/>
              <a:t>The l</a:t>
            </a:r>
            <a:r>
              <a:rPr lang="en" sz="1100"/>
              <a:t>evel of </a:t>
            </a:r>
            <a:r>
              <a:rPr lang="en" sz="1100"/>
              <a:t>perceived</a:t>
            </a:r>
            <a:r>
              <a:rPr lang="en" sz="1100"/>
              <a:t> corruption </a:t>
            </a:r>
            <a:r>
              <a:rPr lang="en" sz="1100">
                <a:solidFill>
                  <a:schemeClr val="dk2"/>
                </a:solidFill>
              </a:rPr>
              <a:t>(</a:t>
            </a:r>
            <a:r>
              <a:rPr i="1" lang="en" sz="1100">
                <a:solidFill>
                  <a:schemeClr val="dk2"/>
                </a:solidFill>
              </a:rPr>
              <a:t>R</a:t>
            </a:r>
            <a:r>
              <a:rPr lang="en" sz="1100">
                <a:solidFill>
                  <a:schemeClr val="dk2"/>
                </a:solidFill>
              </a:rPr>
              <a:t>=-0.42)</a:t>
            </a:r>
            <a:r>
              <a:rPr lang="en" sz="1100"/>
              <a:t> of a nation by its citizens was found to be moderately negatively correlated against the Happiness Score. </a:t>
            </a:r>
            <a:endParaRPr sz="1100"/>
          </a:p>
          <a:p>
            <a:pPr indent="-298450" lvl="0" marL="457200" rtl="0" algn="l">
              <a:lnSpc>
                <a:spcPct val="115000"/>
              </a:lnSpc>
              <a:spcBef>
                <a:spcPts val="0"/>
              </a:spcBef>
              <a:spcAft>
                <a:spcPts val="0"/>
              </a:spcAft>
              <a:buSzPts val="1100"/>
              <a:buChar char="-"/>
            </a:pPr>
            <a:r>
              <a:rPr lang="en" sz="1100"/>
              <a:t>Generosity </a:t>
            </a:r>
            <a:r>
              <a:rPr lang="en" sz="1100">
                <a:solidFill>
                  <a:schemeClr val="dk2"/>
                </a:solidFill>
              </a:rPr>
              <a:t>(</a:t>
            </a:r>
            <a:r>
              <a:rPr i="1" lang="en" sz="1100">
                <a:solidFill>
                  <a:schemeClr val="dk2"/>
                </a:solidFill>
              </a:rPr>
              <a:t>R</a:t>
            </a:r>
            <a:r>
              <a:rPr lang="en" sz="1100">
                <a:solidFill>
                  <a:schemeClr val="dk2"/>
                </a:solidFill>
              </a:rPr>
              <a:t>=-0.02) </a:t>
            </a:r>
            <a:r>
              <a:rPr lang="en" sz="1100"/>
              <a:t>showed no meaningful correlation with the Happiness Score. </a:t>
            </a:r>
            <a:endParaRPr sz="1100"/>
          </a:p>
          <a:p>
            <a:pPr indent="0" lvl="0" marL="457200" rtl="0" algn="l">
              <a:spcBef>
                <a:spcPts val="1200"/>
              </a:spcBef>
              <a:spcAft>
                <a:spcPts val="0"/>
              </a:spcAft>
              <a:buNone/>
            </a:pPr>
            <a:r>
              <a:t/>
            </a:r>
            <a:endParaRPr>
              <a:latin typeface="Lato"/>
              <a:ea typeface="Lato"/>
              <a:cs typeface="Lato"/>
              <a:sym typeface="Lato"/>
            </a:endParaRPr>
          </a:p>
        </p:txBody>
      </p:sp>
      <p:pic>
        <p:nvPicPr>
          <p:cNvPr id="143" name="Google Shape;143;p22"/>
          <p:cNvPicPr preferRelativeResize="0"/>
          <p:nvPr/>
        </p:nvPicPr>
        <p:blipFill>
          <a:blip r:embed="rId3">
            <a:alphaModFix/>
          </a:blip>
          <a:stretch>
            <a:fillRect/>
          </a:stretch>
        </p:blipFill>
        <p:spPr>
          <a:xfrm>
            <a:off x="886500" y="1152225"/>
            <a:ext cx="3432900" cy="2288600"/>
          </a:xfrm>
          <a:prstGeom prst="rect">
            <a:avLst/>
          </a:prstGeom>
          <a:noFill/>
          <a:ln>
            <a:noFill/>
          </a:ln>
        </p:spPr>
      </p:pic>
      <p:pic>
        <p:nvPicPr>
          <p:cNvPr id="144" name="Google Shape;144;p22"/>
          <p:cNvPicPr preferRelativeResize="0"/>
          <p:nvPr/>
        </p:nvPicPr>
        <p:blipFill>
          <a:blip r:embed="rId4">
            <a:alphaModFix/>
          </a:blip>
          <a:stretch>
            <a:fillRect/>
          </a:stretch>
        </p:blipFill>
        <p:spPr>
          <a:xfrm>
            <a:off x="4702875" y="1111650"/>
            <a:ext cx="3554625" cy="2369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nvSpPr>
        <p:spPr>
          <a:xfrm>
            <a:off x="0" y="813525"/>
            <a:ext cx="3000000" cy="5157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0"/>
              </a:spcBef>
              <a:spcAft>
                <a:spcPts val="1000"/>
              </a:spcAft>
              <a:buClr>
                <a:schemeClr val="dk1"/>
              </a:buClr>
              <a:buSzPts val="1000"/>
              <a:buFont typeface="Raleway"/>
              <a:buChar char="➔"/>
            </a:pPr>
            <a:r>
              <a:rPr b="1" lang="en" sz="1000">
                <a:solidFill>
                  <a:schemeClr val="dk1"/>
                </a:solidFill>
                <a:latin typeface="Raleway"/>
                <a:ea typeface="Raleway"/>
                <a:cs typeface="Raleway"/>
                <a:sym typeface="Raleway"/>
              </a:rPr>
              <a:t>How has COVID-19 affected happiness? </a:t>
            </a:r>
            <a:endParaRPr/>
          </a:p>
        </p:txBody>
      </p:sp>
      <p:sp>
        <p:nvSpPr>
          <p:cNvPr id="150" name="Google Shape;150;p23"/>
          <p:cNvSpPr txBox="1"/>
          <p:nvPr/>
        </p:nvSpPr>
        <p:spPr>
          <a:xfrm>
            <a:off x="228300" y="50922"/>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4</a:t>
            </a:r>
            <a:r>
              <a:rPr b="1" lang="en" sz="3000">
                <a:solidFill>
                  <a:schemeClr val="lt2"/>
                </a:solidFill>
                <a:latin typeface="Raleway"/>
                <a:ea typeface="Raleway"/>
                <a:cs typeface="Raleway"/>
                <a:sym typeface="Raleway"/>
              </a:rPr>
              <a:t>. Data Analysis</a:t>
            </a:r>
            <a:endParaRPr b="1" sz="3000">
              <a:solidFill>
                <a:schemeClr val="lt2"/>
              </a:solidFill>
              <a:latin typeface="Raleway"/>
              <a:ea typeface="Raleway"/>
              <a:cs typeface="Raleway"/>
              <a:sym typeface="Raleway"/>
            </a:endParaRPr>
          </a:p>
        </p:txBody>
      </p:sp>
      <p:sp>
        <p:nvSpPr>
          <p:cNvPr id="151" name="Google Shape;151;p23"/>
          <p:cNvSpPr txBox="1"/>
          <p:nvPr/>
        </p:nvSpPr>
        <p:spPr>
          <a:xfrm>
            <a:off x="814075" y="4003800"/>
            <a:ext cx="7371000" cy="10773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rPr lang="en" sz="1100"/>
              <a:t>No relevant relation between happiness score and number of covid cases per mil</a:t>
            </a:r>
            <a:endParaRPr sz="1100"/>
          </a:p>
          <a:p>
            <a:pPr indent="-298450" lvl="0" marL="457200" rtl="0" algn="l">
              <a:spcBef>
                <a:spcPts val="0"/>
              </a:spcBef>
              <a:spcAft>
                <a:spcPts val="0"/>
              </a:spcAft>
              <a:buSzPts val="1100"/>
              <a:buChar char="-"/>
            </a:pPr>
            <a:r>
              <a:rPr lang="en" sz="1100"/>
              <a:t>Negative correlation between covid death rate and happiness score (richest countries have lower death rates)</a:t>
            </a:r>
            <a:endParaRPr sz="1100"/>
          </a:p>
          <a:p>
            <a:pPr indent="-298450" lvl="0" marL="457200" rtl="0" algn="l">
              <a:spcBef>
                <a:spcPts val="0"/>
              </a:spcBef>
              <a:spcAft>
                <a:spcPts val="0"/>
              </a:spcAft>
              <a:buSzPts val="1100"/>
              <a:buChar char="-"/>
            </a:pPr>
            <a:r>
              <a:rPr lang="en" sz="1100"/>
              <a:t>Analysis limited due to data limitations and other factors (tourism, geography etc)</a:t>
            </a:r>
            <a:endParaRPr sz="1100"/>
          </a:p>
          <a:p>
            <a:pPr indent="0" lvl="0" marL="457200" rtl="0" algn="l">
              <a:spcBef>
                <a:spcPts val="0"/>
              </a:spcBef>
              <a:spcAft>
                <a:spcPts val="0"/>
              </a:spcAft>
              <a:buNone/>
            </a:pPr>
            <a:r>
              <a:t/>
            </a:r>
            <a:endParaRPr>
              <a:latin typeface="Lato"/>
              <a:ea typeface="Lato"/>
              <a:cs typeface="Lato"/>
              <a:sym typeface="Lato"/>
            </a:endParaRPr>
          </a:p>
        </p:txBody>
      </p:sp>
      <p:pic>
        <p:nvPicPr>
          <p:cNvPr id="152" name="Google Shape;152;p23"/>
          <p:cNvPicPr preferRelativeResize="0"/>
          <p:nvPr/>
        </p:nvPicPr>
        <p:blipFill>
          <a:blip r:embed="rId3">
            <a:alphaModFix/>
          </a:blip>
          <a:stretch>
            <a:fillRect/>
          </a:stretch>
        </p:blipFill>
        <p:spPr>
          <a:xfrm>
            <a:off x="4314300" y="1329224"/>
            <a:ext cx="4514400" cy="2423600"/>
          </a:xfrm>
          <a:prstGeom prst="rect">
            <a:avLst/>
          </a:prstGeom>
          <a:noFill/>
          <a:ln>
            <a:noFill/>
          </a:ln>
        </p:spPr>
      </p:pic>
      <p:pic>
        <p:nvPicPr>
          <p:cNvPr id="153" name="Google Shape;153;p23"/>
          <p:cNvPicPr preferRelativeResize="0"/>
          <p:nvPr/>
        </p:nvPicPr>
        <p:blipFill>
          <a:blip r:embed="rId4">
            <a:alphaModFix/>
          </a:blip>
          <a:stretch>
            <a:fillRect/>
          </a:stretch>
        </p:blipFill>
        <p:spPr>
          <a:xfrm>
            <a:off x="357475" y="1420838"/>
            <a:ext cx="3303725" cy="2240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nvSpPr>
        <p:spPr>
          <a:xfrm>
            <a:off x="0" y="813525"/>
            <a:ext cx="3000000" cy="3387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0"/>
              </a:spcBef>
              <a:spcAft>
                <a:spcPts val="1000"/>
              </a:spcAft>
              <a:buClr>
                <a:schemeClr val="dk1"/>
              </a:buClr>
              <a:buSzPts val="1000"/>
              <a:buFont typeface="Raleway"/>
              <a:buChar char="➔"/>
            </a:pPr>
            <a:r>
              <a:rPr b="1" lang="en" sz="1000">
                <a:solidFill>
                  <a:schemeClr val="dk1"/>
                </a:solidFill>
                <a:latin typeface="Raleway"/>
                <a:ea typeface="Raleway"/>
                <a:cs typeface="Raleway"/>
                <a:sym typeface="Raleway"/>
              </a:rPr>
              <a:t>Does better weather make you happy?</a:t>
            </a:r>
            <a:endParaRPr/>
          </a:p>
        </p:txBody>
      </p:sp>
      <p:sp>
        <p:nvSpPr>
          <p:cNvPr id="159" name="Google Shape;159;p24"/>
          <p:cNvSpPr txBox="1"/>
          <p:nvPr/>
        </p:nvSpPr>
        <p:spPr>
          <a:xfrm>
            <a:off x="228300" y="50922"/>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4</a:t>
            </a:r>
            <a:r>
              <a:rPr b="1" lang="en" sz="3000">
                <a:solidFill>
                  <a:schemeClr val="lt2"/>
                </a:solidFill>
                <a:latin typeface="Raleway"/>
                <a:ea typeface="Raleway"/>
                <a:cs typeface="Raleway"/>
                <a:sym typeface="Raleway"/>
              </a:rPr>
              <a:t>. Data Analysis</a:t>
            </a:r>
            <a:endParaRPr b="1" sz="3000">
              <a:solidFill>
                <a:schemeClr val="lt2"/>
              </a:solidFill>
              <a:latin typeface="Raleway"/>
              <a:ea typeface="Raleway"/>
              <a:cs typeface="Raleway"/>
              <a:sym typeface="Raleway"/>
            </a:endParaRPr>
          </a:p>
        </p:txBody>
      </p:sp>
      <p:sp>
        <p:nvSpPr>
          <p:cNvPr id="160" name="Google Shape;160;p24"/>
          <p:cNvSpPr txBox="1"/>
          <p:nvPr/>
        </p:nvSpPr>
        <p:spPr>
          <a:xfrm>
            <a:off x="886500" y="4176450"/>
            <a:ext cx="7371000" cy="11790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rgbClr val="1D1C1D"/>
              </a:buClr>
              <a:buSzPts val="1100"/>
              <a:buChar char="-"/>
            </a:pPr>
            <a:r>
              <a:rPr lang="en" sz="1100">
                <a:solidFill>
                  <a:srgbClr val="1D1C1D"/>
                </a:solidFill>
                <a:highlight>
                  <a:srgbClr val="FFFFFF"/>
                </a:highlight>
              </a:rPr>
              <a:t>A Country’s happiness score is inversely correlated with average yearly temperature (Pearson r = -0.46). </a:t>
            </a:r>
            <a:endParaRPr sz="1100">
              <a:solidFill>
                <a:srgbClr val="1D1C1D"/>
              </a:solidFill>
              <a:highlight>
                <a:srgbClr val="FFFFFF"/>
              </a:highlight>
            </a:endParaRPr>
          </a:p>
          <a:p>
            <a:pPr indent="-298450" lvl="0" marL="457200" rtl="0" algn="l">
              <a:lnSpc>
                <a:spcPct val="115000"/>
              </a:lnSpc>
              <a:spcBef>
                <a:spcPts val="0"/>
              </a:spcBef>
              <a:spcAft>
                <a:spcPts val="0"/>
              </a:spcAft>
              <a:buClr>
                <a:srgbClr val="1D1C1D"/>
              </a:buClr>
              <a:buSzPts val="1100"/>
              <a:buChar char="-"/>
            </a:pPr>
            <a:r>
              <a:rPr lang="en" sz="1100">
                <a:solidFill>
                  <a:srgbClr val="1D1C1D"/>
                </a:solidFill>
                <a:highlight>
                  <a:srgbClr val="FFFFFF"/>
                </a:highlight>
              </a:rPr>
              <a:t>However. Observing the regional distributions in the data, it can be seen that this relationship may be due to the fact that the wealthier nations (Western Europe, North America) all have colder climates, and poorer, nations (Africa, SE Asia) have warmer climates</a:t>
            </a:r>
            <a:endParaRPr sz="1100">
              <a:solidFill>
                <a:srgbClr val="1D1C1D"/>
              </a:solidFill>
              <a:highlight>
                <a:srgbClr val="FFFFFF"/>
              </a:highlight>
            </a:endParaRPr>
          </a:p>
          <a:p>
            <a:pPr indent="0" lvl="0" marL="457200" rtl="0" algn="l">
              <a:spcBef>
                <a:spcPts val="0"/>
              </a:spcBef>
              <a:spcAft>
                <a:spcPts val="0"/>
              </a:spcAft>
              <a:buNone/>
            </a:pPr>
            <a:r>
              <a:t/>
            </a:r>
            <a:endParaRPr>
              <a:latin typeface="Lato"/>
              <a:ea typeface="Lato"/>
              <a:cs typeface="Lato"/>
              <a:sym typeface="Lato"/>
            </a:endParaRPr>
          </a:p>
        </p:txBody>
      </p:sp>
      <p:pic>
        <p:nvPicPr>
          <p:cNvPr id="161" name="Google Shape;161;p24"/>
          <p:cNvPicPr preferRelativeResize="0"/>
          <p:nvPr/>
        </p:nvPicPr>
        <p:blipFill>
          <a:blip r:embed="rId3">
            <a:alphaModFix/>
          </a:blip>
          <a:stretch>
            <a:fillRect/>
          </a:stretch>
        </p:blipFill>
        <p:spPr>
          <a:xfrm>
            <a:off x="152175" y="1358787"/>
            <a:ext cx="4483900" cy="2730575"/>
          </a:xfrm>
          <a:prstGeom prst="rect">
            <a:avLst/>
          </a:prstGeom>
          <a:noFill/>
          <a:ln>
            <a:noFill/>
          </a:ln>
        </p:spPr>
      </p:pic>
      <p:pic>
        <p:nvPicPr>
          <p:cNvPr id="162" name="Google Shape;162;p24"/>
          <p:cNvPicPr preferRelativeResize="0"/>
          <p:nvPr/>
        </p:nvPicPr>
        <p:blipFill>
          <a:blip r:embed="rId4">
            <a:alphaModFix/>
          </a:blip>
          <a:stretch>
            <a:fillRect/>
          </a:stretch>
        </p:blipFill>
        <p:spPr>
          <a:xfrm>
            <a:off x="4712750" y="1408025"/>
            <a:ext cx="4203125" cy="252591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nvSpPr>
        <p:spPr>
          <a:xfrm>
            <a:off x="0" y="813525"/>
            <a:ext cx="3000000" cy="3387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0"/>
              </a:spcBef>
              <a:spcAft>
                <a:spcPts val="1000"/>
              </a:spcAft>
              <a:buClr>
                <a:schemeClr val="dk1"/>
              </a:buClr>
              <a:buSzPts val="1000"/>
              <a:buFont typeface="Raleway"/>
              <a:buChar char="➔"/>
            </a:pPr>
            <a:r>
              <a:rPr b="1" lang="en" sz="1000">
                <a:solidFill>
                  <a:schemeClr val="dk1"/>
                </a:solidFill>
                <a:latin typeface="Raleway"/>
                <a:ea typeface="Raleway"/>
                <a:cs typeface="Raleway"/>
                <a:sym typeface="Raleway"/>
              </a:rPr>
              <a:t>Does better weather make you happy?</a:t>
            </a:r>
            <a:endParaRPr/>
          </a:p>
        </p:txBody>
      </p:sp>
      <p:sp>
        <p:nvSpPr>
          <p:cNvPr id="168" name="Google Shape;168;p25"/>
          <p:cNvSpPr txBox="1"/>
          <p:nvPr/>
        </p:nvSpPr>
        <p:spPr>
          <a:xfrm>
            <a:off x="228300" y="50922"/>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4</a:t>
            </a:r>
            <a:r>
              <a:rPr b="1" lang="en" sz="3000">
                <a:solidFill>
                  <a:schemeClr val="lt2"/>
                </a:solidFill>
                <a:latin typeface="Raleway"/>
                <a:ea typeface="Raleway"/>
                <a:cs typeface="Raleway"/>
                <a:sym typeface="Raleway"/>
              </a:rPr>
              <a:t>. Data Analysis</a:t>
            </a:r>
            <a:endParaRPr b="1" sz="3000">
              <a:solidFill>
                <a:schemeClr val="lt2"/>
              </a:solidFill>
              <a:latin typeface="Raleway"/>
              <a:ea typeface="Raleway"/>
              <a:cs typeface="Raleway"/>
              <a:sym typeface="Raleway"/>
            </a:endParaRPr>
          </a:p>
        </p:txBody>
      </p:sp>
      <p:sp>
        <p:nvSpPr>
          <p:cNvPr id="169" name="Google Shape;169;p25"/>
          <p:cNvSpPr txBox="1"/>
          <p:nvPr/>
        </p:nvSpPr>
        <p:spPr>
          <a:xfrm>
            <a:off x="886500" y="4090200"/>
            <a:ext cx="7371000" cy="11790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rgbClr val="1D1C1D"/>
              </a:buClr>
              <a:buSzPts val="1100"/>
              <a:buChar char="-"/>
            </a:pPr>
            <a:r>
              <a:rPr lang="en" sz="1100">
                <a:solidFill>
                  <a:srgbClr val="1D1C1D"/>
                </a:solidFill>
                <a:highlight>
                  <a:srgbClr val="FFFFFF"/>
                </a:highlight>
              </a:rPr>
              <a:t>Annual sunlight hours had a similar inverse correlation to temperature</a:t>
            </a:r>
            <a:r>
              <a:rPr lang="en" sz="1100">
                <a:solidFill>
                  <a:srgbClr val="1D1C1D"/>
                </a:solidFill>
                <a:highlight>
                  <a:srgbClr val="FFFFFF"/>
                </a:highlight>
              </a:rPr>
              <a:t>. </a:t>
            </a:r>
            <a:endParaRPr sz="1100">
              <a:solidFill>
                <a:srgbClr val="1D1C1D"/>
              </a:solidFill>
              <a:highlight>
                <a:srgbClr val="FFFFFF"/>
              </a:highlight>
            </a:endParaRPr>
          </a:p>
          <a:p>
            <a:pPr indent="-298450" lvl="0" marL="457200" rtl="0" algn="l">
              <a:lnSpc>
                <a:spcPct val="115000"/>
              </a:lnSpc>
              <a:spcBef>
                <a:spcPts val="0"/>
              </a:spcBef>
              <a:spcAft>
                <a:spcPts val="0"/>
              </a:spcAft>
              <a:buClr>
                <a:srgbClr val="1D1C1D"/>
              </a:buClr>
              <a:buSzPts val="1100"/>
              <a:buChar char="-"/>
            </a:pPr>
            <a:r>
              <a:rPr lang="en" sz="1100">
                <a:solidFill>
                  <a:srgbClr val="1D1C1D"/>
                </a:solidFill>
                <a:highlight>
                  <a:srgbClr val="FFFFFF"/>
                </a:highlight>
              </a:rPr>
              <a:t>The correlations seen are due to confounding factors, most likely GDP, that differ vastly between regions.This is evidenced by the plot on the right, of GDP vs Sunlight hours, which shows a similar distribution to the happiness vs sunlight hours plot</a:t>
            </a:r>
            <a:endParaRPr sz="1100">
              <a:solidFill>
                <a:srgbClr val="1D1C1D"/>
              </a:solidFill>
              <a:highlight>
                <a:srgbClr val="FFFFFF"/>
              </a:highlight>
            </a:endParaRPr>
          </a:p>
          <a:p>
            <a:pPr indent="0" lvl="0" marL="457200" rtl="0" algn="l">
              <a:spcBef>
                <a:spcPts val="0"/>
              </a:spcBef>
              <a:spcAft>
                <a:spcPts val="0"/>
              </a:spcAft>
              <a:buNone/>
            </a:pPr>
            <a:r>
              <a:t/>
            </a:r>
            <a:endParaRPr>
              <a:latin typeface="Lato"/>
              <a:ea typeface="Lato"/>
              <a:cs typeface="Lato"/>
              <a:sym typeface="Lato"/>
            </a:endParaRPr>
          </a:p>
        </p:txBody>
      </p:sp>
      <p:pic>
        <p:nvPicPr>
          <p:cNvPr id="170" name="Google Shape;170;p25"/>
          <p:cNvPicPr preferRelativeResize="0"/>
          <p:nvPr/>
        </p:nvPicPr>
        <p:blipFill>
          <a:blip r:embed="rId3">
            <a:alphaModFix/>
          </a:blip>
          <a:stretch>
            <a:fillRect/>
          </a:stretch>
        </p:blipFill>
        <p:spPr>
          <a:xfrm>
            <a:off x="85225" y="1144600"/>
            <a:ext cx="4664525" cy="2833125"/>
          </a:xfrm>
          <a:prstGeom prst="rect">
            <a:avLst/>
          </a:prstGeom>
          <a:noFill/>
          <a:ln>
            <a:noFill/>
          </a:ln>
        </p:spPr>
      </p:pic>
      <p:pic>
        <p:nvPicPr>
          <p:cNvPr id="171" name="Google Shape;171;p25"/>
          <p:cNvPicPr preferRelativeResize="0"/>
          <p:nvPr/>
        </p:nvPicPr>
        <p:blipFill>
          <a:blip r:embed="rId4">
            <a:alphaModFix/>
          </a:blip>
          <a:stretch>
            <a:fillRect/>
          </a:stretch>
        </p:blipFill>
        <p:spPr>
          <a:xfrm>
            <a:off x="4749750" y="1252350"/>
            <a:ext cx="4379074" cy="2617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nvSpPr>
        <p:spPr>
          <a:xfrm>
            <a:off x="0" y="813525"/>
            <a:ext cx="3000000" cy="5157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0"/>
              </a:spcBef>
              <a:spcAft>
                <a:spcPts val="1000"/>
              </a:spcAft>
              <a:buClr>
                <a:schemeClr val="dk1"/>
              </a:buClr>
              <a:buSzPts val="1000"/>
              <a:buFont typeface="Raleway"/>
              <a:buChar char="➔"/>
            </a:pPr>
            <a:r>
              <a:rPr b="1" lang="en" sz="1000">
                <a:solidFill>
                  <a:schemeClr val="dk1"/>
                </a:solidFill>
                <a:latin typeface="Raleway"/>
                <a:ea typeface="Raleway"/>
                <a:cs typeface="Raleway"/>
                <a:sym typeface="Raleway"/>
              </a:rPr>
              <a:t>National Happiness and levels of depression and anxiety</a:t>
            </a:r>
            <a:endParaRPr/>
          </a:p>
        </p:txBody>
      </p:sp>
      <p:sp>
        <p:nvSpPr>
          <p:cNvPr id="177" name="Google Shape;177;p26"/>
          <p:cNvSpPr txBox="1"/>
          <p:nvPr/>
        </p:nvSpPr>
        <p:spPr>
          <a:xfrm>
            <a:off x="228300" y="50922"/>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4</a:t>
            </a:r>
            <a:r>
              <a:rPr b="1" lang="en" sz="3000">
                <a:solidFill>
                  <a:schemeClr val="lt2"/>
                </a:solidFill>
                <a:latin typeface="Raleway"/>
                <a:ea typeface="Raleway"/>
                <a:cs typeface="Raleway"/>
                <a:sym typeface="Raleway"/>
              </a:rPr>
              <a:t>. Data Analysis</a:t>
            </a:r>
            <a:endParaRPr b="1" sz="3000">
              <a:solidFill>
                <a:schemeClr val="lt2"/>
              </a:solidFill>
              <a:latin typeface="Raleway"/>
              <a:ea typeface="Raleway"/>
              <a:cs typeface="Raleway"/>
              <a:sym typeface="Raleway"/>
            </a:endParaRPr>
          </a:p>
        </p:txBody>
      </p:sp>
      <p:sp>
        <p:nvSpPr>
          <p:cNvPr id="178" name="Google Shape;178;p26"/>
          <p:cNvSpPr txBox="1"/>
          <p:nvPr/>
        </p:nvSpPr>
        <p:spPr>
          <a:xfrm>
            <a:off x="886500" y="4118925"/>
            <a:ext cx="7371000" cy="11790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rgbClr val="1D1C1D"/>
              </a:buClr>
              <a:buSzPts val="1100"/>
              <a:buChar char="-"/>
            </a:pPr>
            <a:r>
              <a:rPr lang="en" sz="1100">
                <a:solidFill>
                  <a:srgbClr val="1D1C1D"/>
                </a:solidFill>
                <a:highlight>
                  <a:srgbClr val="FFFFFF"/>
                </a:highlight>
              </a:rPr>
              <a:t>Both depression and anxiety are more common in ‘Happier’ nations </a:t>
            </a:r>
            <a:endParaRPr sz="1100">
              <a:solidFill>
                <a:srgbClr val="1D1C1D"/>
              </a:solidFill>
              <a:highlight>
                <a:srgbClr val="FFFFFF"/>
              </a:highlight>
            </a:endParaRPr>
          </a:p>
          <a:p>
            <a:pPr indent="-298450" lvl="0" marL="457200" rtl="0" algn="l">
              <a:lnSpc>
                <a:spcPct val="115000"/>
              </a:lnSpc>
              <a:spcBef>
                <a:spcPts val="0"/>
              </a:spcBef>
              <a:spcAft>
                <a:spcPts val="0"/>
              </a:spcAft>
              <a:buClr>
                <a:srgbClr val="1D1C1D"/>
              </a:buClr>
              <a:buSzPts val="1100"/>
              <a:buChar char="-"/>
            </a:pPr>
            <a:r>
              <a:rPr lang="en" sz="1100">
                <a:solidFill>
                  <a:srgbClr val="1D1C1D"/>
                </a:solidFill>
                <a:highlight>
                  <a:srgbClr val="FFFFFF"/>
                </a:highlight>
              </a:rPr>
              <a:t>This may be due to better recognition, reporting and diagnosis in developed countries</a:t>
            </a:r>
            <a:endParaRPr sz="1100">
              <a:solidFill>
                <a:srgbClr val="1D1C1D"/>
              </a:solidFill>
              <a:highlight>
                <a:srgbClr val="FFFFFF"/>
              </a:highlight>
            </a:endParaRPr>
          </a:p>
          <a:p>
            <a:pPr indent="-298450" lvl="0" marL="457200" rtl="0" algn="l">
              <a:lnSpc>
                <a:spcPct val="115000"/>
              </a:lnSpc>
              <a:spcBef>
                <a:spcPts val="0"/>
              </a:spcBef>
              <a:spcAft>
                <a:spcPts val="0"/>
              </a:spcAft>
              <a:buClr>
                <a:srgbClr val="1D1C1D"/>
              </a:buClr>
              <a:buSzPts val="1100"/>
              <a:buChar char="-"/>
            </a:pPr>
            <a:r>
              <a:rPr lang="en" sz="1100">
                <a:solidFill>
                  <a:srgbClr val="1D1C1D"/>
                </a:solidFill>
                <a:highlight>
                  <a:srgbClr val="FFFFFF"/>
                </a:highlight>
              </a:rPr>
              <a:t>Mental health is dependent on a complex balance of biopsychosocial factors, therefore disorders such as depression and anxiety still have a high prevalence despite high national happiness scores</a:t>
            </a:r>
            <a:endParaRPr sz="1100">
              <a:solidFill>
                <a:srgbClr val="1D1C1D"/>
              </a:solidFill>
              <a:highlight>
                <a:srgbClr val="FFFFFF"/>
              </a:highlight>
            </a:endParaRPr>
          </a:p>
          <a:p>
            <a:pPr indent="0" lvl="0" marL="457200" rtl="0" algn="l">
              <a:spcBef>
                <a:spcPts val="0"/>
              </a:spcBef>
              <a:spcAft>
                <a:spcPts val="0"/>
              </a:spcAft>
              <a:buNone/>
            </a:pPr>
            <a:r>
              <a:t/>
            </a:r>
            <a:endParaRPr>
              <a:latin typeface="Lato"/>
              <a:ea typeface="Lato"/>
              <a:cs typeface="Lato"/>
              <a:sym typeface="Lato"/>
            </a:endParaRPr>
          </a:p>
        </p:txBody>
      </p:sp>
      <p:pic>
        <p:nvPicPr>
          <p:cNvPr id="179" name="Google Shape;179;p26"/>
          <p:cNvPicPr preferRelativeResize="0"/>
          <p:nvPr/>
        </p:nvPicPr>
        <p:blipFill>
          <a:blip r:embed="rId3">
            <a:alphaModFix/>
          </a:blip>
          <a:stretch>
            <a:fillRect/>
          </a:stretch>
        </p:blipFill>
        <p:spPr>
          <a:xfrm>
            <a:off x="312875" y="1350463"/>
            <a:ext cx="4259124" cy="2559574"/>
          </a:xfrm>
          <a:prstGeom prst="rect">
            <a:avLst/>
          </a:prstGeom>
          <a:noFill/>
          <a:ln>
            <a:noFill/>
          </a:ln>
        </p:spPr>
      </p:pic>
      <p:pic>
        <p:nvPicPr>
          <p:cNvPr id="180" name="Google Shape;180;p26"/>
          <p:cNvPicPr preferRelativeResize="0"/>
          <p:nvPr/>
        </p:nvPicPr>
        <p:blipFill>
          <a:blip r:embed="rId4">
            <a:alphaModFix/>
          </a:blip>
          <a:stretch>
            <a:fillRect/>
          </a:stretch>
        </p:blipFill>
        <p:spPr>
          <a:xfrm>
            <a:off x="4681625" y="1350475"/>
            <a:ext cx="4192074" cy="25015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nvSpPr>
        <p:spPr>
          <a:xfrm>
            <a:off x="0" y="813525"/>
            <a:ext cx="3000000" cy="5157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0"/>
              </a:spcBef>
              <a:spcAft>
                <a:spcPts val="1000"/>
              </a:spcAft>
              <a:buClr>
                <a:schemeClr val="dk1"/>
              </a:buClr>
              <a:buSzPts val="1000"/>
              <a:buFont typeface="Raleway"/>
              <a:buChar char="➔"/>
            </a:pPr>
            <a:r>
              <a:rPr b="1" lang="en" sz="1000">
                <a:solidFill>
                  <a:schemeClr val="dk1"/>
                </a:solidFill>
                <a:latin typeface="Raleway"/>
                <a:ea typeface="Raleway"/>
                <a:cs typeface="Raleway"/>
                <a:sym typeface="Raleway"/>
              </a:rPr>
              <a:t>Hypothesis testing: which hemisphere is happier?</a:t>
            </a:r>
            <a:endParaRPr/>
          </a:p>
        </p:txBody>
      </p:sp>
      <p:sp>
        <p:nvSpPr>
          <p:cNvPr id="186" name="Google Shape;186;p27"/>
          <p:cNvSpPr txBox="1"/>
          <p:nvPr/>
        </p:nvSpPr>
        <p:spPr>
          <a:xfrm>
            <a:off x="228300" y="50922"/>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4</a:t>
            </a:r>
            <a:r>
              <a:rPr b="1" lang="en" sz="3000">
                <a:solidFill>
                  <a:schemeClr val="lt2"/>
                </a:solidFill>
                <a:latin typeface="Raleway"/>
                <a:ea typeface="Raleway"/>
                <a:cs typeface="Raleway"/>
                <a:sym typeface="Raleway"/>
              </a:rPr>
              <a:t>. Data Analysis</a:t>
            </a:r>
            <a:endParaRPr b="1" sz="3000">
              <a:solidFill>
                <a:schemeClr val="lt2"/>
              </a:solidFill>
              <a:latin typeface="Raleway"/>
              <a:ea typeface="Raleway"/>
              <a:cs typeface="Raleway"/>
              <a:sym typeface="Raleway"/>
            </a:endParaRPr>
          </a:p>
        </p:txBody>
      </p:sp>
      <p:sp>
        <p:nvSpPr>
          <p:cNvPr id="187" name="Google Shape;187;p27"/>
          <p:cNvSpPr txBox="1"/>
          <p:nvPr/>
        </p:nvSpPr>
        <p:spPr>
          <a:xfrm>
            <a:off x="886500" y="4051850"/>
            <a:ext cx="7371000" cy="1179000"/>
          </a:xfrm>
          <a:prstGeom prst="rect">
            <a:avLst/>
          </a:prstGeom>
          <a:noFill/>
          <a:ln>
            <a:noFill/>
          </a:ln>
        </p:spPr>
        <p:txBody>
          <a:bodyPr anchorCtr="0" anchor="t" bIns="91425" lIns="91425" spcFirstLastPara="1" rIns="91425" wrap="square" tIns="91425">
            <a:spAutoFit/>
          </a:bodyPr>
          <a:lstStyle/>
          <a:p>
            <a:pPr indent="-285750" lvl="0" marL="457200" rtl="0" algn="l">
              <a:lnSpc>
                <a:spcPct val="115000"/>
              </a:lnSpc>
              <a:spcBef>
                <a:spcPts val="0"/>
              </a:spcBef>
              <a:spcAft>
                <a:spcPts val="0"/>
              </a:spcAft>
              <a:buClr>
                <a:schemeClr val="dk2"/>
              </a:buClr>
              <a:buSzPts val="900"/>
              <a:buChar char="-"/>
            </a:pPr>
            <a:r>
              <a:rPr lang="en" sz="1100">
                <a:solidFill>
                  <a:schemeClr val="dk2"/>
                </a:solidFill>
              </a:rPr>
              <a:t>Histogram of Happiness scores shows that happiness is approximately normally distributed across the globe, so a t-test is appropriate to assess the hypothesis</a:t>
            </a:r>
            <a:endParaRPr sz="1100">
              <a:solidFill>
                <a:schemeClr val="dk2"/>
              </a:solidFill>
            </a:endParaRPr>
          </a:p>
          <a:p>
            <a:pPr indent="-298450" lvl="0" marL="457200" rtl="0" algn="l">
              <a:lnSpc>
                <a:spcPct val="115000"/>
              </a:lnSpc>
              <a:spcBef>
                <a:spcPts val="0"/>
              </a:spcBef>
              <a:spcAft>
                <a:spcPts val="0"/>
              </a:spcAft>
              <a:buClr>
                <a:schemeClr val="dk2"/>
              </a:buClr>
              <a:buSzPts val="1100"/>
              <a:buChar char="-"/>
            </a:pPr>
            <a:r>
              <a:rPr lang="en" sz="1100">
                <a:solidFill>
                  <a:schemeClr val="dk2"/>
                </a:solidFill>
              </a:rPr>
              <a:t>Result shows The Northern hemisphere is happier, and this is statistically significant (P=0.0138)</a:t>
            </a:r>
            <a:endParaRPr sz="1100">
              <a:solidFill>
                <a:schemeClr val="dk2"/>
              </a:solidFill>
            </a:endParaRPr>
          </a:p>
          <a:p>
            <a:pPr indent="0" lvl="0" marL="0" rtl="0" algn="l">
              <a:lnSpc>
                <a:spcPct val="115000"/>
              </a:lnSpc>
              <a:spcBef>
                <a:spcPts val="0"/>
              </a:spcBef>
              <a:spcAft>
                <a:spcPts val="0"/>
              </a:spcAft>
              <a:buNone/>
            </a:pPr>
            <a:r>
              <a:t/>
            </a:r>
            <a:endParaRPr sz="1100">
              <a:solidFill>
                <a:schemeClr val="dk2"/>
              </a:solidFill>
            </a:endParaRPr>
          </a:p>
          <a:p>
            <a:pPr indent="0" lvl="0" marL="457200" rtl="0" algn="l">
              <a:spcBef>
                <a:spcPts val="0"/>
              </a:spcBef>
              <a:spcAft>
                <a:spcPts val="0"/>
              </a:spcAft>
              <a:buNone/>
            </a:pPr>
            <a:r>
              <a:t/>
            </a:r>
            <a:endParaRPr>
              <a:latin typeface="Lato"/>
              <a:ea typeface="Lato"/>
              <a:cs typeface="Lato"/>
              <a:sym typeface="Lato"/>
            </a:endParaRPr>
          </a:p>
        </p:txBody>
      </p:sp>
      <p:pic>
        <p:nvPicPr>
          <p:cNvPr id="188" name="Google Shape;188;p27"/>
          <p:cNvPicPr preferRelativeResize="0"/>
          <p:nvPr/>
        </p:nvPicPr>
        <p:blipFill>
          <a:blip r:embed="rId3">
            <a:alphaModFix/>
          </a:blip>
          <a:stretch>
            <a:fillRect/>
          </a:stretch>
        </p:blipFill>
        <p:spPr>
          <a:xfrm>
            <a:off x="1745650" y="1329222"/>
            <a:ext cx="5652694" cy="272262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nvSpPr>
        <p:spPr>
          <a:xfrm>
            <a:off x="0" y="813525"/>
            <a:ext cx="3000000" cy="3387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0"/>
              </a:spcBef>
              <a:spcAft>
                <a:spcPts val="1000"/>
              </a:spcAft>
              <a:buClr>
                <a:schemeClr val="dk1"/>
              </a:buClr>
              <a:buSzPts val="1000"/>
              <a:buFont typeface="Raleway"/>
              <a:buChar char="➔"/>
            </a:pPr>
            <a:r>
              <a:rPr b="1" lang="en" sz="1000">
                <a:solidFill>
                  <a:schemeClr val="dk1"/>
                </a:solidFill>
                <a:latin typeface="Raleway"/>
                <a:ea typeface="Raleway"/>
                <a:cs typeface="Raleway"/>
                <a:sym typeface="Raleway"/>
              </a:rPr>
              <a:t>How happy is Australia?</a:t>
            </a:r>
            <a:endParaRPr/>
          </a:p>
        </p:txBody>
      </p:sp>
      <p:sp>
        <p:nvSpPr>
          <p:cNvPr id="194" name="Google Shape;194;p28"/>
          <p:cNvSpPr txBox="1"/>
          <p:nvPr/>
        </p:nvSpPr>
        <p:spPr>
          <a:xfrm>
            <a:off x="228300" y="50922"/>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4</a:t>
            </a:r>
            <a:r>
              <a:rPr b="1" lang="en" sz="3000">
                <a:solidFill>
                  <a:schemeClr val="lt2"/>
                </a:solidFill>
                <a:latin typeface="Raleway"/>
                <a:ea typeface="Raleway"/>
                <a:cs typeface="Raleway"/>
                <a:sym typeface="Raleway"/>
              </a:rPr>
              <a:t>. Data Analysis</a:t>
            </a:r>
            <a:endParaRPr b="1" sz="3000">
              <a:solidFill>
                <a:schemeClr val="lt2"/>
              </a:solidFill>
              <a:latin typeface="Raleway"/>
              <a:ea typeface="Raleway"/>
              <a:cs typeface="Raleway"/>
              <a:sym typeface="Raleway"/>
            </a:endParaRPr>
          </a:p>
        </p:txBody>
      </p:sp>
      <p:sp>
        <p:nvSpPr>
          <p:cNvPr id="195" name="Google Shape;195;p28"/>
          <p:cNvSpPr txBox="1"/>
          <p:nvPr/>
        </p:nvSpPr>
        <p:spPr>
          <a:xfrm>
            <a:off x="886500" y="4051850"/>
            <a:ext cx="7371000" cy="11790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dk2"/>
              </a:buClr>
              <a:buSzPts val="1100"/>
              <a:buChar char="-"/>
            </a:pPr>
            <a:r>
              <a:rPr lang="en" sz="1100">
                <a:solidFill>
                  <a:schemeClr val="dk2"/>
                </a:solidFill>
              </a:rPr>
              <a:t>With a Happiness Score of 7.18, Australia is ranked the 11th happiest country in the world.</a:t>
            </a:r>
            <a:endParaRPr sz="1100">
              <a:solidFill>
                <a:schemeClr val="dk2"/>
              </a:solidFill>
            </a:endParaRPr>
          </a:p>
          <a:p>
            <a:pPr indent="-298450" lvl="0" marL="457200" rtl="0" algn="l">
              <a:lnSpc>
                <a:spcPct val="115000"/>
              </a:lnSpc>
              <a:spcBef>
                <a:spcPts val="0"/>
              </a:spcBef>
              <a:spcAft>
                <a:spcPts val="0"/>
              </a:spcAft>
              <a:buClr>
                <a:schemeClr val="dk2"/>
              </a:buClr>
              <a:buSzPts val="1100"/>
              <a:buChar char="-"/>
            </a:pPr>
            <a:r>
              <a:rPr lang="en" sz="1100">
                <a:solidFill>
                  <a:schemeClr val="dk2"/>
                </a:solidFill>
              </a:rPr>
              <a:t>However, after peaking at a score of 7.450 in 2010, Australia’s Happiness Score has shown a trend of slow decline. At 7.84, Finland had the highest score for 2021, and Afghanistan has the lowest with 2.52. </a:t>
            </a:r>
            <a:endParaRPr sz="1100">
              <a:solidFill>
                <a:schemeClr val="dk2"/>
              </a:solidFill>
            </a:endParaRPr>
          </a:p>
          <a:p>
            <a:pPr indent="0" lvl="0" marL="0" rtl="0" algn="l">
              <a:lnSpc>
                <a:spcPct val="115000"/>
              </a:lnSpc>
              <a:spcBef>
                <a:spcPts val="0"/>
              </a:spcBef>
              <a:spcAft>
                <a:spcPts val="0"/>
              </a:spcAft>
              <a:buNone/>
            </a:pPr>
            <a:r>
              <a:t/>
            </a:r>
            <a:endParaRPr sz="1100">
              <a:solidFill>
                <a:schemeClr val="dk2"/>
              </a:solidFill>
            </a:endParaRPr>
          </a:p>
          <a:p>
            <a:pPr indent="0" lvl="0" marL="457200" rtl="0" algn="l">
              <a:spcBef>
                <a:spcPts val="0"/>
              </a:spcBef>
              <a:spcAft>
                <a:spcPts val="0"/>
              </a:spcAft>
              <a:buNone/>
            </a:pPr>
            <a:r>
              <a:t/>
            </a:r>
            <a:endParaRPr>
              <a:latin typeface="Lato"/>
              <a:ea typeface="Lato"/>
              <a:cs typeface="Lato"/>
              <a:sym typeface="Lato"/>
            </a:endParaRPr>
          </a:p>
        </p:txBody>
      </p:sp>
      <p:pic>
        <p:nvPicPr>
          <p:cNvPr id="196" name="Google Shape;196;p28"/>
          <p:cNvPicPr preferRelativeResize="0"/>
          <p:nvPr/>
        </p:nvPicPr>
        <p:blipFill>
          <a:blip r:embed="rId3">
            <a:alphaModFix/>
          </a:blip>
          <a:stretch>
            <a:fillRect/>
          </a:stretch>
        </p:blipFill>
        <p:spPr>
          <a:xfrm>
            <a:off x="493950" y="1274338"/>
            <a:ext cx="3896888" cy="2594825"/>
          </a:xfrm>
          <a:prstGeom prst="rect">
            <a:avLst/>
          </a:prstGeom>
          <a:noFill/>
          <a:ln>
            <a:noFill/>
          </a:ln>
        </p:spPr>
      </p:pic>
      <p:pic>
        <p:nvPicPr>
          <p:cNvPr id="197" name="Google Shape;197;p28"/>
          <p:cNvPicPr preferRelativeResize="0"/>
          <p:nvPr/>
        </p:nvPicPr>
        <p:blipFill>
          <a:blip r:embed="rId4">
            <a:alphaModFix/>
          </a:blip>
          <a:stretch>
            <a:fillRect/>
          </a:stretch>
        </p:blipFill>
        <p:spPr>
          <a:xfrm>
            <a:off x="4571999" y="1272787"/>
            <a:ext cx="3896900" cy="259793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nvSpPr>
        <p:spPr>
          <a:xfrm>
            <a:off x="228300" y="346947"/>
            <a:ext cx="3432900" cy="76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000">
                <a:solidFill>
                  <a:schemeClr val="lt2"/>
                </a:solidFill>
                <a:latin typeface="Raleway"/>
                <a:ea typeface="Raleway"/>
                <a:cs typeface="Raleway"/>
                <a:sym typeface="Raleway"/>
              </a:rPr>
              <a:t>5</a:t>
            </a:r>
            <a:r>
              <a:rPr b="1" lang="en" sz="3000">
                <a:solidFill>
                  <a:schemeClr val="lt2"/>
                </a:solidFill>
                <a:latin typeface="Raleway"/>
                <a:ea typeface="Raleway"/>
                <a:cs typeface="Raleway"/>
                <a:sym typeface="Raleway"/>
              </a:rPr>
              <a:t>. Discussion</a:t>
            </a:r>
            <a:endParaRPr b="1" sz="3000">
              <a:solidFill>
                <a:schemeClr val="lt2"/>
              </a:solidFill>
              <a:latin typeface="Raleway"/>
              <a:ea typeface="Raleway"/>
              <a:cs typeface="Raleway"/>
              <a:sym typeface="Raleway"/>
            </a:endParaRPr>
          </a:p>
        </p:txBody>
      </p:sp>
      <p:sp>
        <p:nvSpPr>
          <p:cNvPr id="203" name="Google Shape;203;p29"/>
          <p:cNvSpPr txBox="1"/>
          <p:nvPr/>
        </p:nvSpPr>
        <p:spPr>
          <a:xfrm>
            <a:off x="886500" y="1346925"/>
            <a:ext cx="7371000" cy="33426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Font typeface="Raleway"/>
              <a:buChar char="-"/>
            </a:pPr>
            <a:r>
              <a:rPr lang="en" sz="1200">
                <a:solidFill>
                  <a:schemeClr val="dk2"/>
                </a:solidFill>
              </a:rPr>
              <a:t>The </a:t>
            </a:r>
            <a:r>
              <a:rPr b="1" lang="en" sz="1200">
                <a:solidFill>
                  <a:schemeClr val="dk1"/>
                </a:solidFill>
              </a:rPr>
              <a:t>happiness score </a:t>
            </a:r>
            <a:r>
              <a:rPr lang="en" sz="1200">
                <a:solidFill>
                  <a:schemeClr val="dk2"/>
                </a:solidFill>
              </a:rPr>
              <a:t>is a novel concept allowing comparison of happiness on a global scale. We investigated factors that are commonly associated with health and happiness to see how closely they were associated with a nations 2021 happiness score </a:t>
            </a:r>
            <a:endParaRPr sz="1200">
              <a:solidFill>
                <a:schemeClr val="dk2"/>
              </a:solidFill>
            </a:endParaRPr>
          </a:p>
          <a:p>
            <a:pPr indent="-304800" lvl="0" marL="457200" rtl="0" algn="l">
              <a:lnSpc>
                <a:spcPct val="115000"/>
              </a:lnSpc>
              <a:spcBef>
                <a:spcPts val="1000"/>
              </a:spcBef>
              <a:spcAft>
                <a:spcPts val="0"/>
              </a:spcAft>
              <a:buClr>
                <a:schemeClr val="dk1"/>
              </a:buClr>
              <a:buSzPts val="1200"/>
              <a:buFont typeface="Raleway"/>
              <a:buChar char="-"/>
            </a:pPr>
            <a:r>
              <a:rPr lang="en" sz="1200">
                <a:solidFill>
                  <a:schemeClr val="dk2"/>
                </a:solidFill>
              </a:rPr>
              <a:t>GDP per capita is a major contributor to a nation's happiness score. It seems</a:t>
            </a:r>
            <a:r>
              <a:rPr b="1" lang="en" sz="1200">
                <a:solidFill>
                  <a:schemeClr val="dk1"/>
                </a:solidFill>
              </a:rPr>
              <a:t> money can buy you happiness</a:t>
            </a:r>
            <a:r>
              <a:rPr lang="en" sz="1200">
                <a:solidFill>
                  <a:schemeClr val="dk2"/>
                </a:solidFill>
              </a:rPr>
              <a:t>, to some degree…</a:t>
            </a:r>
            <a:endParaRPr sz="1200">
              <a:solidFill>
                <a:schemeClr val="dk2"/>
              </a:solidFill>
            </a:endParaRPr>
          </a:p>
          <a:p>
            <a:pPr indent="-304800" lvl="0" marL="457200" rtl="0" algn="l">
              <a:lnSpc>
                <a:spcPct val="115000"/>
              </a:lnSpc>
              <a:spcBef>
                <a:spcPts val="1000"/>
              </a:spcBef>
              <a:spcAft>
                <a:spcPts val="0"/>
              </a:spcAft>
              <a:buClr>
                <a:schemeClr val="dk1"/>
              </a:buClr>
              <a:buSzPts val="1200"/>
              <a:buChar char="-"/>
            </a:pPr>
            <a:r>
              <a:rPr lang="en" sz="1200">
                <a:solidFill>
                  <a:schemeClr val="dk2"/>
                </a:solidFill>
              </a:rPr>
              <a:t>Social freedom’s are still important however</a:t>
            </a:r>
            <a:endParaRPr sz="1200">
              <a:solidFill>
                <a:schemeClr val="dk2"/>
              </a:solidFill>
            </a:endParaRPr>
          </a:p>
          <a:p>
            <a:pPr indent="-304800" lvl="0" marL="457200" rtl="0" algn="l">
              <a:lnSpc>
                <a:spcPct val="115000"/>
              </a:lnSpc>
              <a:spcBef>
                <a:spcPts val="1000"/>
              </a:spcBef>
              <a:spcAft>
                <a:spcPts val="0"/>
              </a:spcAft>
              <a:buClr>
                <a:schemeClr val="dk1"/>
              </a:buClr>
              <a:buSzPts val="1200"/>
              <a:buFont typeface="Raleway"/>
              <a:buChar char="-"/>
            </a:pPr>
            <a:r>
              <a:rPr lang="en" sz="1200">
                <a:solidFill>
                  <a:schemeClr val="dk2"/>
                </a:solidFill>
              </a:rPr>
              <a:t>GDP and Resources of a country are likely </a:t>
            </a:r>
            <a:r>
              <a:rPr b="1" lang="en" sz="1200">
                <a:solidFill>
                  <a:schemeClr val="dk1"/>
                </a:solidFill>
              </a:rPr>
              <a:t>confounders </a:t>
            </a:r>
            <a:r>
              <a:rPr lang="en" sz="1200">
                <a:solidFill>
                  <a:schemeClr val="dk2"/>
                </a:solidFill>
              </a:rPr>
              <a:t>for many of the outcomes we looked at in our analysis </a:t>
            </a:r>
            <a:endParaRPr sz="1200">
              <a:solidFill>
                <a:schemeClr val="dk2"/>
              </a:solidFill>
            </a:endParaRPr>
          </a:p>
          <a:p>
            <a:pPr indent="-304800" lvl="0" marL="457200" rtl="0" algn="l">
              <a:lnSpc>
                <a:spcPct val="115000"/>
              </a:lnSpc>
              <a:spcBef>
                <a:spcPts val="1000"/>
              </a:spcBef>
              <a:spcAft>
                <a:spcPts val="0"/>
              </a:spcAft>
              <a:buClr>
                <a:schemeClr val="dk1"/>
              </a:buClr>
              <a:buSzPts val="1200"/>
              <a:buChar char="-"/>
            </a:pPr>
            <a:r>
              <a:rPr lang="en" sz="1200">
                <a:solidFill>
                  <a:schemeClr val="dk2"/>
                </a:solidFill>
              </a:rPr>
              <a:t>There seems to be a small trend downwards in overall happiness scores over time</a:t>
            </a:r>
            <a:endParaRPr sz="1200">
              <a:solidFill>
                <a:schemeClr val="dk2"/>
              </a:solidFill>
            </a:endParaRPr>
          </a:p>
          <a:p>
            <a:pPr indent="0" lvl="0" marL="457200" rtl="0" algn="l">
              <a:lnSpc>
                <a:spcPct val="115000"/>
              </a:lnSpc>
              <a:spcBef>
                <a:spcPts val="1000"/>
              </a:spcBef>
              <a:spcAft>
                <a:spcPts val="0"/>
              </a:spcAft>
              <a:buNone/>
            </a:pPr>
            <a:r>
              <a:t/>
            </a:r>
            <a:endParaRPr sz="1100">
              <a:solidFill>
                <a:schemeClr val="dk2"/>
              </a:solidFill>
            </a:endParaRPr>
          </a:p>
          <a:p>
            <a:pPr indent="0" lvl="0" marL="0" rtl="0" algn="l">
              <a:lnSpc>
                <a:spcPct val="115000"/>
              </a:lnSpc>
              <a:spcBef>
                <a:spcPts val="0"/>
              </a:spcBef>
              <a:spcAft>
                <a:spcPts val="0"/>
              </a:spcAft>
              <a:buNone/>
            </a:pPr>
            <a:r>
              <a:t/>
            </a:r>
            <a:endParaRPr sz="1100">
              <a:solidFill>
                <a:schemeClr val="dk2"/>
              </a:solidFill>
            </a:endParaRPr>
          </a:p>
          <a:p>
            <a:pPr indent="0" lvl="0" marL="45720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0"/>
          <p:cNvSpPr txBox="1"/>
          <p:nvPr/>
        </p:nvSpPr>
        <p:spPr>
          <a:xfrm>
            <a:off x="220900" y="346947"/>
            <a:ext cx="3432900" cy="76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000">
                <a:solidFill>
                  <a:schemeClr val="lt2"/>
                </a:solidFill>
                <a:latin typeface="Raleway"/>
                <a:ea typeface="Raleway"/>
                <a:cs typeface="Raleway"/>
                <a:sym typeface="Raleway"/>
              </a:rPr>
              <a:t>6</a:t>
            </a:r>
            <a:r>
              <a:rPr b="1" lang="en" sz="3000">
                <a:solidFill>
                  <a:schemeClr val="lt2"/>
                </a:solidFill>
                <a:latin typeface="Raleway"/>
                <a:ea typeface="Raleway"/>
                <a:cs typeface="Raleway"/>
                <a:sym typeface="Raleway"/>
              </a:rPr>
              <a:t>. Post Mortem</a:t>
            </a:r>
            <a:endParaRPr b="1" sz="3000">
              <a:solidFill>
                <a:schemeClr val="lt2"/>
              </a:solidFill>
              <a:latin typeface="Raleway"/>
              <a:ea typeface="Raleway"/>
              <a:cs typeface="Raleway"/>
              <a:sym typeface="Raleway"/>
            </a:endParaRPr>
          </a:p>
        </p:txBody>
      </p:sp>
      <p:sp>
        <p:nvSpPr>
          <p:cNvPr id="209" name="Google Shape;209;p30"/>
          <p:cNvSpPr txBox="1"/>
          <p:nvPr/>
        </p:nvSpPr>
        <p:spPr>
          <a:xfrm>
            <a:off x="886500" y="1309925"/>
            <a:ext cx="7371000" cy="2223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Font typeface="Raleway"/>
              <a:buChar char="-"/>
            </a:pPr>
            <a:r>
              <a:rPr lang="en" sz="1200">
                <a:solidFill>
                  <a:schemeClr val="dk2"/>
                </a:solidFill>
                <a:latin typeface="Raleway"/>
                <a:ea typeface="Raleway"/>
                <a:cs typeface="Raleway"/>
                <a:sym typeface="Raleway"/>
              </a:rPr>
              <a:t>Happiness data set was generally clean and easy to work with </a:t>
            </a:r>
            <a:endParaRPr sz="1200">
              <a:solidFill>
                <a:schemeClr val="dk2"/>
              </a:solidFill>
              <a:latin typeface="Raleway"/>
              <a:ea typeface="Raleway"/>
              <a:cs typeface="Raleway"/>
              <a:sym typeface="Raleway"/>
            </a:endParaRPr>
          </a:p>
          <a:p>
            <a:pPr indent="-317500" lvl="0" marL="457200" rtl="0" algn="l">
              <a:lnSpc>
                <a:spcPct val="115000"/>
              </a:lnSpc>
              <a:spcBef>
                <a:spcPts val="1000"/>
              </a:spcBef>
              <a:spcAft>
                <a:spcPts val="0"/>
              </a:spcAft>
              <a:buClr>
                <a:schemeClr val="dk1"/>
              </a:buClr>
              <a:buSzPts val="1400"/>
              <a:buFont typeface="Raleway"/>
              <a:buChar char="-"/>
            </a:pPr>
            <a:r>
              <a:rPr b="1" lang="en">
                <a:solidFill>
                  <a:schemeClr val="dk1"/>
                </a:solidFill>
                <a:latin typeface="Raleway"/>
                <a:ea typeface="Raleway"/>
                <a:cs typeface="Raleway"/>
                <a:sym typeface="Raleway"/>
              </a:rPr>
              <a:t>Difficulties</a:t>
            </a:r>
            <a:endParaRPr b="1">
              <a:solidFill>
                <a:schemeClr val="dk1"/>
              </a:solidFill>
              <a:latin typeface="Raleway"/>
              <a:ea typeface="Raleway"/>
              <a:cs typeface="Raleway"/>
              <a:sym typeface="Raleway"/>
            </a:endParaRPr>
          </a:p>
          <a:p>
            <a:pPr indent="0" lvl="0" marL="457200" rtl="0" algn="l">
              <a:lnSpc>
                <a:spcPct val="115000"/>
              </a:lnSpc>
              <a:spcBef>
                <a:spcPts val="1000"/>
              </a:spcBef>
              <a:spcAft>
                <a:spcPts val="0"/>
              </a:spcAft>
              <a:buNone/>
            </a:pPr>
            <a:r>
              <a:rPr lang="en" sz="1200">
                <a:solidFill>
                  <a:schemeClr val="dk2"/>
                </a:solidFill>
                <a:latin typeface="Raleway"/>
                <a:ea typeface="Raleway"/>
                <a:cs typeface="Raleway"/>
                <a:sym typeface="Raleway"/>
              </a:rPr>
              <a:t>Large number of data sources requiring merging</a:t>
            </a:r>
            <a:endParaRPr sz="1200">
              <a:solidFill>
                <a:schemeClr val="dk2"/>
              </a:solidFill>
              <a:latin typeface="Raleway"/>
              <a:ea typeface="Raleway"/>
              <a:cs typeface="Raleway"/>
              <a:sym typeface="Raleway"/>
            </a:endParaRPr>
          </a:p>
          <a:p>
            <a:pPr indent="0" lvl="0" marL="457200" rtl="0" algn="l">
              <a:lnSpc>
                <a:spcPct val="115000"/>
              </a:lnSpc>
              <a:spcBef>
                <a:spcPts val="1000"/>
              </a:spcBef>
              <a:spcAft>
                <a:spcPts val="0"/>
              </a:spcAft>
              <a:buNone/>
            </a:pPr>
            <a:r>
              <a:rPr lang="en" sz="1200">
                <a:solidFill>
                  <a:schemeClr val="dk2"/>
                </a:solidFill>
                <a:latin typeface="Raleway"/>
                <a:ea typeface="Raleway"/>
                <a:cs typeface="Raleway"/>
                <a:sym typeface="Raleway"/>
              </a:rPr>
              <a:t>A lot of questions asked, needing to be synthesised into a single report</a:t>
            </a:r>
            <a:endParaRPr sz="1200">
              <a:solidFill>
                <a:schemeClr val="dk2"/>
              </a:solidFill>
            </a:endParaRPr>
          </a:p>
          <a:p>
            <a:pPr indent="0" lvl="0" marL="457200" rtl="0" algn="l">
              <a:lnSpc>
                <a:spcPct val="115000"/>
              </a:lnSpc>
              <a:spcBef>
                <a:spcPts val="1000"/>
              </a:spcBef>
              <a:spcAft>
                <a:spcPts val="0"/>
              </a:spcAft>
              <a:buNone/>
            </a:pPr>
            <a:r>
              <a:t/>
            </a:r>
            <a:endParaRPr sz="1100">
              <a:solidFill>
                <a:schemeClr val="dk2"/>
              </a:solidFill>
            </a:endParaRPr>
          </a:p>
          <a:p>
            <a:pPr indent="0" lvl="0" marL="0" rtl="0" algn="l">
              <a:lnSpc>
                <a:spcPct val="115000"/>
              </a:lnSpc>
              <a:spcBef>
                <a:spcPts val="0"/>
              </a:spcBef>
              <a:spcAft>
                <a:spcPts val="0"/>
              </a:spcAft>
              <a:buNone/>
            </a:pPr>
            <a:r>
              <a:t/>
            </a:r>
            <a:endParaRPr sz="1100">
              <a:solidFill>
                <a:schemeClr val="dk2"/>
              </a:solidFill>
            </a:endParaRPr>
          </a:p>
          <a:p>
            <a:pPr indent="0" lvl="0" marL="45720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nvSpPr>
        <p:spPr>
          <a:xfrm>
            <a:off x="220900" y="30994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7</a:t>
            </a:r>
            <a:r>
              <a:rPr b="1" lang="en" sz="3000">
                <a:solidFill>
                  <a:schemeClr val="lt2"/>
                </a:solidFill>
                <a:latin typeface="Raleway"/>
                <a:ea typeface="Raleway"/>
                <a:cs typeface="Raleway"/>
                <a:sym typeface="Raleway"/>
              </a:rPr>
              <a:t>. Questions</a:t>
            </a:r>
            <a:endParaRPr b="1" sz="3000">
              <a:solidFill>
                <a:schemeClr val="lt2"/>
              </a:solidFill>
              <a:latin typeface="Raleway"/>
              <a:ea typeface="Raleway"/>
              <a:cs typeface="Raleway"/>
              <a:sym typeface="Raleway"/>
            </a:endParaRPr>
          </a:p>
        </p:txBody>
      </p:sp>
      <p:sp>
        <p:nvSpPr>
          <p:cNvPr id="215" name="Google Shape;215;p31"/>
          <p:cNvSpPr txBox="1"/>
          <p:nvPr/>
        </p:nvSpPr>
        <p:spPr>
          <a:xfrm>
            <a:off x="886500" y="1309925"/>
            <a:ext cx="7371000" cy="18825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Font typeface="Raleway"/>
              <a:buChar char="-"/>
            </a:pPr>
            <a:r>
              <a:rPr b="1" lang="en">
                <a:solidFill>
                  <a:schemeClr val="dk1"/>
                </a:solidFill>
                <a:latin typeface="Raleway"/>
                <a:ea typeface="Raleway"/>
                <a:cs typeface="Raleway"/>
                <a:sym typeface="Raleway"/>
              </a:rPr>
              <a:t>Thankyou</a:t>
            </a:r>
            <a:endParaRPr b="1">
              <a:solidFill>
                <a:schemeClr val="dk1"/>
              </a:solidFill>
              <a:latin typeface="Raleway"/>
              <a:ea typeface="Raleway"/>
              <a:cs typeface="Raleway"/>
              <a:sym typeface="Raleway"/>
            </a:endParaRPr>
          </a:p>
          <a:p>
            <a:pPr indent="-317500" lvl="0" marL="457200" rtl="0" algn="l">
              <a:lnSpc>
                <a:spcPct val="115000"/>
              </a:lnSpc>
              <a:spcBef>
                <a:spcPts val="1000"/>
              </a:spcBef>
              <a:spcAft>
                <a:spcPts val="0"/>
              </a:spcAft>
              <a:buClr>
                <a:schemeClr val="dk1"/>
              </a:buClr>
              <a:buSzPts val="1400"/>
              <a:buFont typeface="Raleway"/>
              <a:buChar char="-"/>
            </a:pPr>
            <a:r>
              <a:rPr b="1" lang="en">
                <a:solidFill>
                  <a:schemeClr val="dk1"/>
                </a:solidFill>
                <a:latin typeface="Raleway"/>
                <a:ea typeface="Raleway"/>
                <a:cs typeface="Raleway"/>
                <a:sym typeface="Raleway"/>
              </a:rPr>
              <a:t>Open-floor Q&amp;A</a:t>
            </a:r>
            <a:endParaRPr sz="1200">
              <a:solidFill>
                <a:schemeClr val="dk2"/>
              </a:solidFill>
              <a:latin typeface="Raleway"/>
              <a:ea typeface="Raleway"/>
              <a:cs typeface="Raleway"/>
              <a:sym typeface="Raleway"/>
            </a:endParaRPr>
          </a:p>
          <a:p>
            <a:pPr indent="0" lvl="0" marL="457200" rtl="0" algn="l">
              <a:lnSpc>
                <a:spcPct val="115000"/>
              </a:lnSpc>
              <a:spcBef>
                <a:spcPts val="1000"/>
              </a:spcBef>
              <a:spcAft>
                <a:spcPts val="0"/>
              </a:spcAft>
              <a:buNone/>
            </a:pPr>
            <a:r>
              <a:t/>
            </a:r>
            <a:endParaRPr sz="1200">
              <a:solidFill>
                <a:schemeClr val="dk2"/>
              </a:solidFill>
            </a:endParaRPr>
          </a:p>
          <a:p>
            <a:pPr indent="0" lvl="0" marL="457200" rtl="0" algn="l">
              <a:lnSpc>
                <a:spcPct val="115000"/>
              </a:lnSpc>
              <a:spcBef>
                <a:spcPts val="1000"/>
              </a:spcBef>
              <a:spcAft>
                <a:spcPts val="0"/>
              </a:spcAft>
              <a:buNone/>
            </a:pPr>
            <a:r>
              <a:t/>
            </a:r>
            <a:endParaRPr sz="1100">
              <a:solidFill>
                <a:schemeClr val="dk2"/>
              </a:solidFill>
            </a:endParaRPr>
          </a:p>
          <a:p>
            <a:pPr indent="0" lvl="0" marL="0" rtl="0" algn="l">
              <a:lnSpc>
                <a:spcPct val="115000"/>
              </a:lnSpc>
              <a:spcBef>
                <a:spcPts val="0"/>
              </a:spcBef>
              <a:spcAft>
                <a:spcPts val="0"/>
              </a:spcAft>
              <a:buNone/>
            </a:pPr>
            <a:r>
              <a:t/>
            </a:r>
            <a:endParaRPr sz="1100">
              <a:solidFill>
                <a:schemeClr val="dk2"/>
              </a:solidFill>
            </a:endParaRPr>
          </a:p>
          <a:p>
            <a:pPr indent="0" lvl="0" marL="45720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917700" y="1221125"/>
            <a:ext cx="7311900" cy="3411600"/>
          </a:xfrm>
          <a:prstGeom prst="rect">
            <a:avLst/>
          </a:prstGeom>
        </p:spPr>
        <p:txBody>
          <a:bodyPr anchorCtr="0" anchor="t" bIns="91425" lIns="91425" spcFirstLastPara="1" rIns="91425" wrap="square" tIns="91425">
            <a:noAutofit/>
          </a:bodyPr>
          <a:lstStyle/>
          <a:p>
            <a:pPr indent="-298450" lvl="0" marL="457200" rtl="0" algn="l">
              <a:lnSpc>
                <a:spcPct val="100000"/>
              </a:lnSpc>
              <a:spcBef>
                <a:spcPts val="1200"/>
              </a:spcBef>
              <a:spcAft>
                <a:spcPts val="0"/>
              </a:spcAft>
              <a:buSzPts val="1100"/>
              <a:buFont typeface="Arial"/>
              <a:buChar char="●"/>
            </a:pPr>
            <a:r>
              <a:rPr b="0" lang="en" sz="1100">
                <a:latin typeface="Arial"/>
                <a:ea typeface="Arial"/>
                <a:cs typeface="Arial"/>
                <a:sym typeface="Arial"/>
              </a:rPr>
              <a:t>What makes us happy? How do happiness levels across the world differ and what influences a </a:t>
            </a:r>
            <a:r>
              <a:rPr b="0" lang="en" sz="1100">
                <a:latin typeface="Arial"/>
                <a:ea typeface="Arial"/>
                <a:cs typeface="Arial"/>
                <a:sym typeface="Arial"/>
              </a:rPr>
              <a:t>nation's</a:t>
            </a:r>
            <a:r>
              <a:rPr b="0" lang="en" sz="1100">
                <a:latin typeface="Arial"/>
                <a:ea typeface="Arial"/>
                <a:cs typeface="Arial"/>
                <a:sym typeface="Arial"/>
              </a:rPr>
              <a:t> state of happiness?</a:t>
            </a:r>
            <a:endParaRPr b="0" sz="1100">
              <a:latin typeface="Arial"/>
              <a:ea typeface="Arial"/>
              <a:cs typeface="Arial"/>
              <a:sym typeface="Arial"/>
            </a:endParaRPr>
          </a:p>
          <a:p>
            <a:pPr indent="0" lvl="0" marL="457200" rtl="0" algn="l">
              <a:lnSpc>
                <a:spcPct val="100000"/>
              </a:lnSpc>
              <a:spcBef>
                <a:spcPts val="1200"/>
              </a:spcBef>
              <a:spcAft>
                <a:spcPts val="0"/>
              </a:spcAft>
              <a:buNone/>
            </a:pPr>
            <a:r>
              <a:t/>
            </a:r>
            <a:endParaRPr b="0" sz="1100">
              <a:latin typeface="Arial"/>
              <a:ea typeface="Arial"/>
              <a:cs typeface="Arial"/>
              <a:sym typeface="Arial"/>
            </a:endParaRPr>
          </a:p>
          <a:p>
            <a:pPr indent="-298450" lvl="0" marL="457200" rtl="0" algn="l">
              <a:lnSpc>
                <a:spcPct val="100000"/>
              </a:lnSpc>
              <a:spcBef>
                <a:spcPts val="1200"/>
              </a:spcBef>
              <a:spcAft>
                <a:spcPts val="0"/>
              </a:spcAft>
              <a:buSzPts val="1100"/>
              <a:buFont typeface="Arial"/>
              <a:buChar char="●"/>
            </a:pPr>
            <a:r>
              <a:rPr b="0" lang="en" sz="1100">
                <a:latin typeface="Arial"/>
                <a:ea typeface="Arial"/>
                <a:cs typeface="Arial"/>
                <a:sym typeface="Arial"/>
              </a:rPr>
              <a:t>T</a:t>
            </a:r>
            <a:r>
              <a:rPr b="0" lang="en" sz="1100">
                <a:latin typeface="Arial"/>
                <a:ea typeface="Arial"/>
                <a:cs typeface="Arial"/>
                <a:sym typeface="Arial"/>
              </a:rPr>
              <a:t>he 2021 World Happiness Report investigates these questions while reviewing</a:t>
            </a:r>
            <a:r>
              <a:rPr b="0" lang="en" sz="1100">
                <a:latin typeface="Arial"/>
                <a:ea typeface="Arial"/>
                <a:cs typeface="Arial"/>
                <a:sym typeface="Arial"/>
              </a:rPr>
              <a:t> the state of happiness across the world.</a:t>
            </a:r>
            <a:endParaRPr b="0" sz="1100">
              <a:latin typeface="Arial"/>
              <a:ea typeface="Arial"/>
              <a:cs typeface="Arial"/>
              <a:sym typeface="Arial"/>
            </a:endParaRPr>
          </a:p>
          <a:p>
            <a:pPr indent="0" lvl="0" marL="457200" rtl="0" algn="l">
              <a:lnSpc>
                <a:spcPct val="100000"/>
              </a:lnSpc>
              <a:spcBef>
                <a:spcPts val="1200"/>
              </a:spcBef>
              <a:spcAft>
                <a:spcPts val="0"/>
              </a:spcAft>
              <a:buNone/>
            </a:pPr>
            <a:r>
              <a:rPr b="0" lang="en" sz="1100">
                <a:latin typeface="Arial"/>
                <a:ea typeface="Arial"/>
                <a:cs typeface="Arial"/>
                <a:sym typeface="Arial"/>
              </a:rPr>
              <a:t> </a:t>
            </a:r>
            <a:endParaRPr b="0" sz="1100">
              <a:latin typeface="Arial"/>
              <a:ea typeface="Arial"/>
              <a:cs typeface="Arial"/>
              <a:sym typeface="Arial"/>
            </a:endParaRPr>
          </a:p>
          <a:p>
            <a:pPr indent="-298450" lvl="0" marL="457200" rtl="0" algn="l">
              <a:lnSpc>
                <a:spcPct val="100000"/>
              </a:lnSpc>
              <a:spcBef>
                <a:spcPts val="1200"/>
              </a:spcBef>
              <a:spcAft>
                <a:spcPts val="0"/>
              </a:spcAft>
              <a:buSzPts val="1100"/>
              <a:buFont typeface="Arial"/>
              <a:buChar char="●"/>
            </a:pPr>
            <a:r>
              <a:rPr b="0" lang="en" sz="1100">
                <a:latin typeface="Arial"/>
                <a:ea typeface="Arial"/>
                <a:cs typeface="Arial"/>
                <a:sym typeface="Arial"/>
              </a:rPr>
              <a:t>The report is increasingly being used by governments, organisations and civil society to inform policy-making decisions and to assess the progress of nations.</a:t>
            </a:r>
            <a:endParaRPr b="0" sz="1100">
              <a:latin typeface="Arial"/>
              <a:ea typeface="Arial"/>
              <a:cs typeface="Arial"/>
              <a:sym typeface="Arial"/>
            </a:endParaRPr>
          </a:p>
          <a:p>
            <a:pPr indent="0" lvl="0" marL="0" rtl="0" algn="l">
              <a:lnSpc>
                <a:spcPct val="100000"/>
              </a:lnSpc>
              <a:spcBef>
                <a:spcPts val="1200"/>
              </a:spcBef>
              <a:spcAft>
                <a:spcPts val="0"/>
              </a:spcAft>
              <a:buNone/>
            </a:pPr>
            <a:r>
              <a:t/>
            </a:r>
            <a:endParaRPr b="0" sz="1100">
              <a:latin typeface="Arial"/>
              <a:ea typeface="Arial"/>
              <a:cs typeface="Arial"/>
              <a:sym typeface="Arial"/>
            </a:endParaRPr>
          </a:p>
          <a:p>
            <a:pPr indent="-298450" lvl="0" marL="457200" rtl="0" algn="l">
              <a:lnSpc>
                <a:spcPct val="100000"/>
              </a:lnSpc>
              <a:spcBef>
                <a:spcPts val="1200"/>
              </a:spcBef>
              <a:spcAft>
                <a:spcPts val="0"/>
              </a:spcAft>
              <a:buSzPts val="1100"/>
              <a:buFont typeface="Arial"/>
              <a:buChar char="●"/>
            </a:pPr>
            <a:r>
              <a:rPr b="0" lang="en" sz="1100">
                <a:latin typeface="Arial"/>
                <a:ea typeface="Arial"/>
                <a:cs typeface="Arial"/>
                <a:sym typeface="Arial"/>
              </a:rPr>
              <a:t>We set out to investigate and analyse these questions as the innate desire for happiness is in all of us. </a:t>
            </a:r>
            <a:endParaRPr b="0" sz="1100">
              <a:latin typeface="Arial"/>
              <a:ea typeface="Arial"/>
              <a:cs typeface="Arial"/>
              <a:sym typeface="Arial"/>
            </a:endParaRPr>
          </a:p>
          <a:p>
            <a:pPr indent="0" lvl="0" marL="0" rtl="0" algn="l">
              <a:lnSpc>
                <a:spcPct val="115000"/>
              </a:lnSpc>
              <a:spcBef>
                <a:spcPts val="1200"/>
              </a:spcBef>
              <a:spcAft>
                <a:spcPts val="0"/>
              </a:spcAft>
              <a:buNone/>
            </a:pPr>
            <a:r>
              <a:t/>
            </a:r>
            <a:endParaRPr b="0" sz="1800">
              <a:latin typeface="Lato"/>
              <a:ea typeface="Lato"/>
              <a:cs typeface="Lato"/>
              <a:sym typeface="Lato"/>
            </a:endParaRPr>
          </a:p>
          <a:p>
            <a:pPr indent="0" lvl="0" marL="0" rtl="0" algn="l">
              <a:lnSpc>
                <a:spcPct val="115000"/>
              </a:lnSpc>
              <a:spcBef>
                <a:spcPts val="1600"/>
              </a:spcBef>
              <a:spcAft>
                <a:spcPts val="0"/>
              </a:spcAft>
              <a:buNone/>
            </a:pPr>
            <a:r>
              <a:t/>
            </a:r>
            <a:endParaRPr b="0" sz="1800">
              <a:latin typeface="Lato"/>
              <a:ea typeface="Lato"/>
              <a:cs typeface="Lato"/>
              <a:sym typeface="Lato"/>
            </a:endParaRPr>
          </a:p>
          <a:p>
            <a:pPr indent="0" lvl="0" marL="457200" rtl="0" algn="l">
              <a:lnSpc>
                <a:spcPct val="115000"/>
              </a:lnSpc>
              <a:spcBef>
                <a:spcPts val="1600"/>
              </a:spcBef>
              <a:spcAft>
                <a:spcPts val="1600"/>
              </a:spcAft>
              <a:buNone/>
            </a:pPr>
            <a:r>
              <a:t/>
            </a:r>
            <a:endParaRPr b="0" sz="1800">
              <a:latin typeface="Lato"/>
              <a:ea typeface="Lato"/>
              <a:cs typeface="Lato"/>
              <a:sym typeface="Lato"/>
            </a:endParaRPr>
          </a:p>
        </p:txBody>
      </p:sp>
      <p:sp>
        <p:nvSpPr>
          <p:cNvPr id="79" name="Google Shape;79;p14"/>
          <p:cNvSpPr txBox="1"/>
          <p:nvPr/>
        </p:nvSpPr>
        <p:spPr>
          <a:xfrm>
            <a:off x="228300" y="221150"/>
            <a:ext cx="62622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1</a:t>
            </a:r>
            <a:r>
              <a:rPr b="1" lang="en" sz="3000">
                <a:solidFill>
                  <a:schemeClr val="lt2"/>
                </a:solidFill>
                <a:latin typeface="Raleway"/>
                <a:ea typeface="Raleway"/>
                <a:cs typeface="Raleway"/>
                <a:sym typeface="Raleway"/>
              </a:rPr>
              <a:t>. Motivation and Summary</a:t>
            </a:r>
            <a:endParaRPr b="1" sz="3000">
              <a:solidFill>
                <a:schemeClr val="lt2"/>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idx="4294967295" type="title"/>
          </p:nvPr>
        </p:nvSpPr>
        <p:spPr>
          <a:xfrm>
            <a:off x="214625" y="910300"/>
            <a:ext cx="8703300" cy="4085100"/>
          </a:xfrm>
          <a:prstGeom prst="rect">
            <a:avLst/>
          </a:prstGeom>
        </p:spPr>
        <p:txBody>
          <a:bodyPr anchorCtr="0" anchor="t" bIns="91425" lIns="91425" spcFirstLastPara="1" rIns="91425" wrap="square" tIns="91425">
            <a:noAutofit/>
          </a:bodyPr>
          <a:lstStyle/>
          <a:p>
            <a:pPr indent="-298450" lvl="0" marL="457200" rtl="0" algn="l">
              <a:lnSpc>
                <a:spcPct val="150000"/>
              </a:lnSpc>
              <a:spcBef>
                <a:spcPts val="1200"/>
              </a:spcBef>
              <a:spcAft>
                <a:spcPts val="0"/>
              </a:spcAft>
              <a:buSzPts val="1100"/>
              <a:buFont typeface="Arial"/>
              <a:buChar char="●"/>
            </a:pPr>
            <a:r>
              <a:rPr b="0" lang="en" sz="1100">
                <a:latin typeface="Arial"/>
                <a:ea typeface="Arial"/>
                <a:cs typeface="Arial"/>
                <a:sym typeface="Arial"/>
              </a:rPr>
              <a:t>So what Makes us Happy? </a:t>
            </a:r>
            <a:endParaRPr b="0" sz="1100">
              <a:latin typeface="Arial"/>
              <a:ea typeface="Arial"/>
              <a:cs typeface="Arial"/>
              <a:sym typeface="Arial"/>
            </a:endParaRPr>
          </a:p>
          <a:p>
            <a:pPr indent="-298450" lvl="0" marL="457200" rtl="0" algn="l">
              <a:lnSpc>
                <a:spcPct val="150000"/>
              </a:lnSpc>
              <a:spcBef>
                <a:spcPts val="0"/>
              </a:spcBef>
              <a:spcAft>
                <a:spcPts val="0"/>
              </a:spcAft>
              <a:buSzPts val="1100"/>
              <a:buFont typeface="Arial"/>
              <a:buChar char="●"/>
            </a:pPr>
            <a:r>
              <a:rPr b="0" lang="en" sz="1100">
                <a:latin typeface="Arial"/>
                <a:ea typeface="Arial"/>
                <a:cs typeface="Arial"/>
                <a:sym typeface="Arial"/>
              </a:rPr>
              <a:t>Who is Happy?</a:t>
            </a:r>
            <a:endParaRPr b="0" sz="1100">
              <a:latin typeface="Arial"/>
              <a:ea typeface="Arial"/>
              <a:cs typeface="Arial"/>
              <a:sym typeface="Arial"/>
            </a:endParaRPr>
          </a:p>
          <a:p>
            <a:pPr indent="-298450" lvl="0" marL="457200" rtl="0" algn="l">
              <a:lnSpc>
                <a:spcPct val="150000"/>
              </a:lnSpc>
              <a:spcBef>
                <a:spcPts val="0"/>
              </a:spcBef>
              <a:spcAft>
                <a:spcPts val="0"/>
              </a:spcAft>
              <a:buSzPts val="1100"/>
              <a:buFont typeface="Arial"/>
              <a:buChar char="●"/>
            </a:pPr>
            <a:r>
              <a:rPr b="0" lang="en" sz="1100">
                <a:latin typeface="Arial"/>
                <a:ea typeface="Arial"/>
                <a:cs typeface="Arial"/>
                <a:sym typeface="Arial"/>
              </a:rPr>
              <a:t>How has the Covid-19 pandemic affected happiness?</a:t>
            </a:r>
            <a:endParaRPr b="0" sz="1100">
              <a:latin typeface="Arial"/>
              <a:ea typeface="Arial"/>
              <a:cs typeface="Arial"/>
              <a:sym typeface="Arial"/>
            </a:endParaRPr>
          </a:p>
          <a:p>
            <a:pPr indent="-298450" lvl="0" marL="457200" rtl="0" algn="l">
              <a:lnSpc>
                <a:spcPct val="150000"/>
              </a:lnSpc>
              <a:spcBef>
                <a:spcPts val="0"/>
              </a:spcBef>
              <a:spcAft>
                <a:spcPts val="0"/>
              </a:spcAft>
              <a:buSzPts val="1100"/>
              <a:buFont typeface="Arial"/>
              <a:buChar char="●"/>
            </a:pPr>
            <a:r>
              <a:rPr b="0" lang="en" sz="1100">
                <a:latin typeface="Arial"/>
                <a:ea typeface="Arial"/>
                <a:cs typeface="Arial"/>
                <a:sym typeface="Arial"/>
              </a:rPr>
              <a:t>How happy are we in Australia?</a:t>
            </a:r>
            <a:endParaRPr b="0" sz="1100">
              <a:latin typeface="Arial"/>
              <a:ea typeface="Arial"/>
              <a:cs typeface="Arial"/>
              <a:sym typeface="Arial"/>
            </a:endParaRPr>
          </a:p>
          <a:p>
            <a:pPr indent="0" lvl="0" marL="0" rtl="0" algn="l">
              <a:lnSpc>
                <a:spcPct val="115000"/>
              </a:lnSpc>
              <a:spcBef>
                <a:spcPts val="1200"/>
              </a:spcBef>
              <a:spcAft>
                <a:spcPts val="0"/>
              </a:spcAft>
              <a:buNone/>
            </a:pPr>
            <a:r>
              <a:t/>
            </a:r>
            <a:endParaRPr b="0"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b="0" lang="en" sz="1100">
                <a:latin typeface="Arial"/>
                <a:ea typeface="Arial"/>
                <a:cs typeface="Arial"/>
                <a:sym typeface="Arial"/>
              </a:rPr>
              <a:t>We found that the wealth of a nation plays a role in its happiness levels, however money is only part of the story. Social Support and Freedom both play key roles. We also found that people with higher levels of happiness have a longer life expectancy.</a:t>
            </a:r>
            <a:endParaRPr b="0" sz="1100">
              <a:latin typeface="Arial"/>
              <a:ea typeface="Arial"/>
              <a:cs typeface="Arial"/>
              <a:sym typeface="Arial"/>
            </a:endParaRPr>
          </a:p>
          <a:p>
            <a:pPr indent="0" lvl="0" marL="457200" rtl="0" algn="l">
              <a:lnSpc>
                <a:spcPct val="115000"/>
              </a:lnSpc>
              <a:spcBef>
                <a:spcPts val="1200"/>
              </a:spcBef>
              <a:spcAft>
                <a:spcPts val="0"/>
              </a:spcAft>
              <a:buNone/>
            </a:pPr>
            <a:r>
              <a:t/>
            </a:r>
            <a:endParaRPr b="0"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b="0" lang="en" sz="1100">
                <a:latin typeface="Arial"/>
                <a:ea typeface="Arial"/>
                <a:cs typeface="Arial"/>
                <a:sym typeface="Arial"/>
              </a:rPr>
              <a:t>Western countries tended to be happier, with the Northern Hemisphere of the world happier than the Southern Hemisphere. Australia ranked 11th in the ratings, with Finland ranked first and Afghanistan last.</a:t>
            </a:r>
            <a:endParaRPr b="0" sz="1100">
              <a:latin typeface="Arial"/>
              <a:ea typeface="Arial"/>
              <a:cs typeface="Arial"/>
              <a:sym typeface="Arial"/>
            </a:endParaRPr>
          </a:p>
          <a:p>
            <a:pPr indent="0" lvl="0" marL="457200" rtl="0" algn="l">
              <a:lnSpc>
                <a:spcPct val="115000"/>
              </a:lnSpc>
              <a:spcBef>
                <a:spcPts val="1200"/>
              </a:spcBef>
              <a:spcAft>
                <a:spcPts val="0"/>
              </a:spcAft>
              <a:buNone/>
            </a:pPr>
            <a:r>
              <a:t/>
            </a:r>
            <a:endParaRPr b="0" sz="1100">
              <a:latin typeface="Arial"/>
              <a:ea typeface="Arial"/>
              <a:cs typeface="Arial"/>
              <a:sym typeface="Arial"/>
            </a:endParaRPr>
          </a:p>
          <a:p>
            <a:pPr indent="0" lvl="0" marL="0" rtl="0" algn="l">
              <a:lnSpc>
                <a:spcPct val="115000"/>
              </a:lnSpc>
              <a:spcBef>
                <a:spcPts val="1200"/>
              </a:spcBef>
              <a:spcAft>
                <a:spcPts val="0"/>
              </a:spcAft>
              <a:buNone/>
            </a:pPr>
            <a:r>
              <a:t/>
            </a:r>
            <a:endParaRPr b="0" sz="1800">
              <a:latin typeface="Lato"/>
              <a:ea typeface="Lato"/>
              <a:cs typeface="Lato"/>
              <a:sym typeface="Lato"/>
            </a:endParaRPr>
          </a:p>
          <a:p>
            <a:pPr indent="0" lvl="0" marL="0" rtl="0" algn="l">
              <a:lnSpc>
                <a:spcPct val="115000"/>
              </a:lnSpc>
              <a:spcBef>
                <a:spcPts val="1600"/>
              </a:spcBef>
              <a:spcAft>
                <a:spcPts val="0"/>
              </a:spcAft>
              <a:buNone/>
            </a:pPr>
            <a:r>
              <a:t/>
            </a:r>
            <a:endParaRPr b="0" sz="1800">
              <a:latin typeface="Lato"/>
              <a:ea typeface="Lato"/>
              <a:cs typeface="Lato"/>
              <a:sym typeface="Lato"/>
            </a:endParaRPr>
          </a:p>
          <a:p>
            <a:pPr indent="0" lvl="0" marL="457200" rtl="0" algn="l">
              <a:lnSpc>
                <a:spcPct val="115000"/>
              </a:lnSpc>
              <a:spcBef>
                <a:spcPts val="1600"/>
              </a:spcBef>
              <a:spcAft>
                <a:spcPts val="1600"/>
              </a:spcAft>
              <a:buNone/>
            </a:pPr>
            <a:r>
              <a:t/>
            </a:r>
            <a:endParaRPr b="0" sz="1800">
              <a:latin typeface="Lato"/>
              <a:ea typeface="Lato"/>
              <a:cs typeface="Lato"/>
              <a:sym typeface="Lato"/>
            </a:endParaRPr>
          </a:p>
        </p:txBody>
      </p:sp>
      <p:sp>
        <p:nvSpPr>
          <p:cNvPr id="85" name="Google Shape;85;p15"/>
          <p:cNvSpPr txBox="1"/>
          <p:nvPr/>
        </p:nvSpPr>
        <p:spPr>
          <a:xfrm>
            <a:off x="214625" y="110122"/>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2</a:t>
            </a:r>
            <a:r>
              <a:rPr b="1" lang="en" sz="3000">
                <a:solidFill>
                  <a:schemeClr val="lt2"/>
                </a:solidFill>
                <a:latin typeface="Raleway"/>
                <a:ea typeface="Raleway"/>
                <a:cs typeface="Raleway"/>
                <a:sym typeface="Raleway"/>
              </a:rPr>
              <a:t>. Questions</a:t>
            </a:r>
            <a:endParaRPr b="1" sz="3000">
              <a:solidFill>
                <a:schemeClr val="lt2"/>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idx="4294967295" type="title"/>
          </p:nvPr>
        </p:nvSpPr>
        <p:spPr>
          <a:xfrm>
            <a:off x="535775" y="1110100"/>
            <a:ext cx="8367300" cy="3655800"/>
          </a:xfrm>
          <a:prstGeom prst="rect">
            <a:avLst/>
          </a:prstGeom>
        </p:spPr>
        <p:txBody>
          <a:bodyPr anchorCtr="0" anchor="t" bIns="91425" lIns="91425" spcFirstLastPara="1" rIns="91425" wrap="square" tIns="91425">
            <a:noAutofit/>
          </a:bodyPr>
          <a:lstStyle/>
          <a:p>
            <a:pPr indent="-298450" lvl="0" marL="457200" rtl="0" algn="l">
              <a:lnSpc>
                <a:spcPct val="150000"/>
              </a:lnSpc>
              <a:spcBef>
                <a:spcPts val="1200"/>
              </a:spcBef>
              <a:spcAft>
                <a:spcPts val="0"/>
              </a:spcAft>
              <a:buSzPts val="1100"/>
              <a:buFont typeface="Arial"/>
              <a:buChar char="●"/>
            </a:pPr>
            <a:r>
              <a:rPr b="0" lang="en" sz="1100">
                <a:latin typeface="Arial"/>
                <a:ea typeface="Arial"/>
                <a:cs typeface="Arial"/>
                <a:sym typeface="Arial"/>
              </a:rPr>
              <a:t>Open source data was retrieved in the form of .csv files and an API was used to request Covid-19 data.</a:t>
            </a:r>
            <a:endParaRPr b="0" sz="1100">
              <a:latin typeface="Arial"/>
              <a:ea typeface="Arial"/>
              <a:cs typeface="Arial"/>
              <a:sym typeface="Arial"/>
            </a:endParaRPr>
          </a:p>
          <a:p>
            <a:pPr indent="-298450" lvl="0" marL="457200" rtl="0" algn="l">
              <a:lnSpc>
                <a:spcPct val="150000"/>
              </a:lnSpc>
              <a:spcBef>
                <a:spcPts val="0"/>
              </a:spcBef>
              <a:spcAft>
                <a:spcPts val="0"/>
              </a:spcAft>
              <a:buSzPts val="1100"/>
              <a:buFont typeface="Arial"/>
              <a:buChar char="●"/>
            </a:pPr>
            <a:r>
              <a:rPr b="0" lang="en" sz="1100">
                <a:latin typeface="Arial"/>
                <a:ea typeface="Arial"/>
                <a:cs typeface="Arial"/>
                <a:sym typeface="Arial"/>
              </a:rPr>
              <a:t>To answer these questions data from 149 countries was analysed. A Happiness Score for each country was sourced </a:t>
            </a:r>
            <a:r>
              <a:rPr b="0" lang="en" sz="1100">
                <a:latin typeface="Arial"/>
                <a:ea typeface="Arial"/>
                <a:cs typeface="Arial"/>
                <a:sym typeface="Arial"/>
              </a:rPr>
              <a:t>from the 2021 World Happiness Report and used to rank and compare countries as well as to investigate correlating factors.</a:t>
            </a:r>
            <a:endParaRPr b="0"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0" lang="en" sz="1100">
                <a:latin typeface="Arial"/>
                <a:ea typeface="Arial"/>
                <a:cs typeface="Arial"/>
                <a:sym typeface="Arial"/>
              </a:rPr>
              <a:t>Additional Data sourced from the 2021 World Happiness Report included</a:t>
            </a:r>
            <a:r>
              <a:rPr b="0" lang="en" sz="1100">
                <a:latin typeface="Arial"/>
                <a:ea typeface="Arial"/>
                <a:cs typeface="Arial"/>
                <a:sym typeface="Arial"/>
              </a:rPr>
              <a:t>;</a:t>
            </a:r>
            <a:endParaRPr b="0" sz="1100">
              <a:latin typeface="Arial"/>
              <a:ea typeface="Arial"/>
              <a:cs typeface="Arial"/>
              <a:sym typeface="Arial"/>
            </a:endParaRPr>
          </a:p>
          <a:p>
            <a:pPr indent="-298450" lvl="5" marL="2743200" rtl="0" algn="l">
              <a:lnSpc>
                <a:spcPct val="115000"/>
              </a:lnSpc>
              <a:spcBef>
                <a:spcPts val="0"/>
              </a:spcBef>
              <a:spcAft>
                <a:spcPts val="0"/>
              </a:spcAft>
              <a:buSzPts val="1100"/>
              <a:buFont typeface="Arial"/>
              <a:buChar char="■"/>
            </a:pPr>
            <a:r>
              <a:rPr b="0" lang="en" sz="1100">
                <a:latin typeface="Arial"/>
                <a:ea typeface="Arial"/>
                <a:cs typeface="Arial"/>
                <a:sym typeface="Arial"/>
              </a:rPr>
              <a:t>GDP Per Capita</a:t>
            </a:r>
            <a:endParaRPr b="0" sz="1100">
              <a:latin typeface="Arial"/>
              <a:ea typeface="Arial"/>
              <a:cs typeface="Arial"/>
              <a:sym typeface="Arial"/>
            </a:endParaRPr>
          </a:p>
          <a:p>
            <a:pPr indent="-298450" lvl="5" marL="2743200" rtl="0" algn="l">
              <a:lnSpc>
                <a:spcPct val="115000"/>
              </a:lnSpc>
              <a:spcBef>
                <a:spcPts val="0"/>
              </a:spcBef>
              <a:spcAft>
                <a:spcPts val="0"/>
              </a:spcAft>
              <a:buSzPts val="1100"/>
              <a:buFont typeface="Arial"/>
              <a:buChar char="■"/>
            </a:pPr>
            <a:r>
              <a:rPr b="0" lang="en" sz="1100">
                <a:latin typeface="Arial"/>
                <a:ea typeface="Arial"/>
                <a:cs typeface="Arial"/>
                <a:sym typeface="Arial"/>
              </a:rPr>
              <a:t>Social Support</a:t>
            </a:r>
            <a:endParaRPr b="0" sz="1100">
              <a:latin typeface="Arial"/>
              <a:ea typeface="Arial"/>
              <a:cs typeface="Arial"/>
              <a:sym typeface="Arial"/>
            </a:endParaRPr>
          </a:p>
          <a:p>
            <a:pPr indent="-298450" lvl="5" marL="2743200" rtl="0" algn="l">
              <a:lnSpc>
                <a:spcPct val="115000"/>
              </a:lnSpc>
              <a:spcBef>
                <a:spcPts val="0"/>
              </a:spcBef>
              <a:spcAft>
                <a:spcPts val="0"/>
              </a:spcAft>
              <a:buSzPts val="1100"/>
              <a:buFont typeface="Arial"/>
              <a:buChar char="■"/>
            </a:pPr>
            <a:r>
              <a:rPr b="0" lang="en" sz="1100">
                <a:latin typeface="Arial"/>
                <a:ea typeface="Arial"/>
                <a:cs typeface="Arial"/>
                <a:sym typeface="Arial"/>
              </a:rPr>
              <a:t>Life Expectancy</a:t>
            </a:r>
            <a:endParaRPr b="0" sz="1100">
              <a:latin typeface="Arial"/>
              <a:ea typeface="Arial"/>
              <a:cs typeface="Arial"/>
              <a:sym typeface="Arial"/>
            </a:endParaRPr>
          </a:p>
          <a:p>
            <a:pPr indent="-298450" lvl="5" marL="2743200" rtl="0" algn="l">
              <a:lnSpc>
                <a:spcPct val="115000"/>
              </a:lnSpc>
              <a:spcBef>
                <a:spcPts val="0"/>
              </a:spcBef>
              <a:spcAft>
                <a:spcPts val="0"/>
              </a:spcAft>
              <a:buSzPts val="1100"/>
              <a:buFont typeface="Arial"/>
              <a:buChar char="■"/>
            </a:pPr>
            <a:r>
              <a:rPr b="0" lang="en" sz="1100">
                <a:latin typeface="Arial"/>
                <a:ea typeface="Arial"/>
                <a:cs typeface="Arial"/>
                <a:sym typeface="Arial"/>
              </a:rPr>
              <a:t>Freedom</a:t>
            </a:r>
            <a:endParaRPr b="0" sz="1100">
              <a:latin typeface="Arial"/>
              <a:ea typeface="Arial"/>
              <a:cs typeface="Arial"/>
              <a:sym typeface="Arial"/>
            </a:endParaRPr>
          </a:p>
          <a:p>
            <a:pPr indent="-298450" lvl="5" marL="2743200" rtl="0" algn="l">
              <a:lnSpc>
                <a:spcPct val="115000"/>
              </a:lnSpc>
              <a:spcBef>
                <a:spcPts val="0"/>
              </a:spcBef>
              <a:spcAft>
                <a:spcPts val="0"/>
              </a:spcAft>
              <a:buSzPts val="1100"/>
              <a:buFont typeface="Arial"/>
              <a:buChar char="■"/>
            </a:pPr>
            <a:r>
              <a:rPr b="0" lang="en" sz="1100">
                <a:latin typeface="Arial"/>
                <a:ea typeface="Arial"/>
                <a:cs typeface="Arial"/>
                <a:sym typeface="Arial"/>
              </a:rPr>
              <a:t>Generosity</a:t>
            </a:r>
            <a:endParaRPr b="0" sz="1100">
              <a:latin typeface="Arial"/>
              <a:ea typeface="Arial"/>
              <a:cs typeface="Arial"/>
              <a:sym typeface="Arial"/>
            </a:endParaRPr>
          </a:p>
          <a:p>
            <a:pPr indent="-298450" lvl="5" marL="2743200" rtl="0" algn="l">
              <a:lnSpc>
                <a:spcPct val="150000"/>
              </a:lnSpc>
              <a:spcBef>
                <a:spcPts val="0"/>
              </a:spcBef>
              <a:spcAft>
                <a:spcPts val="0"/>
              </a:spcAft>
              <a:buSzPts val="1100"/>
              <a:buFont typeface="Arial"/>
              <a:buChar char="■"/>
            </a:pPr>
            <a:r>
              <a:rPr b="0" lang="en" sz="1100">
                <a:latin typeface="Arial"/>
                <a:ea typeface="Arial"/>
                <a:cs typeface="Arial"/>
                <a:sym typeface="Arial"/>
              </a:rPr>
              <a:t>Corruption </a:t>
            </a:r>
            <a:endParaRPr b="0" sz="1100">
              <a:latin typeface="Arial"/>
              <a:ea typeface="Arial"/>
              <a:cs typeface="Arial"/>
              <a:sym typeface="Arial"/>
            </a:endParaRPr>
          </a:p>
          <a:p>
            <a:pPr indent="-298450" lvl="0" marL="457200" rtl="0" algn="l">
              <a:lnSpc>
                <a:spcPct val="150000"/>
              </a:lnSpc>
              <a:spcBef>
                <a:spcPts val="0"/>
              </a:spcBef>
              <a:spcAft>
                <a:spcPts val="0"/>
              </a:spcAft>
              <a:buSzPts val="1100"/>
              <a:buFont typeface="Arial"/>
              <a:buChar char="●"/>
            </a:pPr>
            <a:r>
              <a:rPr b="0" lang="en" sz="1100">
                <a:latin typeface="Arial"/>
                <a:ea typeface="Arial"/>
                <a:cs typeface="Arial"/>
                <a:sym typeface="Arial"/>
              </a:rPr>
              <a:t>Further GDP per capita data, as well as climate data, was also sourced from the World Bank</a:t>
            </a:r>
            <a:endParaRPr b="0" sz="1100">
              <a:latin typeface="Arial"/>
              <a:ea typeface="Arial"/>
              <a:cs typeface="Arial"/>
              <a:sym typeface="Arial"/>
            </a:endParaRPr>
          </a:p>
          <a:p>
            <a:pPr indent="-298450" lvl="0" marL="457200" rtl="0" algn="l">
              <a:lnSpc>
                <a:spcPct val="150000"/>
              </a:lnSpc>
              <a:spcBef>
                <a:spcPts val="0"/>
              </a:spcBef>
              <a:spcAft>
                <a:spcPts val="0"/>
              </a:spcAft>
              <a:buSzPts val="1100"/>
              <a:buFont typeface="Arial"/>
              <a:buChar char="●"/>
            </a:pPr>
            <a:r>
              <a:rPr b="0" lang="en" sz="1100">
                <a:latin typeface="Arial"/>
                <a:ea typeface="Arial"/>
                <a:cs typeface="Arial"/>
                <a:sym typeface="Arial"/>
              </a:rPr>
              <a:t>Mental Health Data was sourced from the World Health Organisation</a:t>
            </a:r>
            <a:endParaRPr b="0" sz="1100">
              <a:latin typeface="Arial"/>
              <a:ea typeface="Arial"/>
              <a:cs typeface="Arial"/>
              <a:sym typeface="Arial"/>
            </a:endParaRPr>
          </a:p>
          <a:p>
            <a:pPr indent="-298450" lvl="0" marL="457200" rtl="0" algn="l">
              <a:lnSpc>
                <a:spcPct val="150000"/>
              </a:lnSpc>
              <a:spcBef>
                <a:spcPts val="0"/>
              </a:spcBef>
              <a:spcAft>
                <a:spcPts val="0"/>
              </a:spcAft>
              <a:buSzPts val="1100"/>
              <a:buFont typeface="Arial"/>
              <a:buChar char="●"/>
            </a:pPr>
            <a:r>
              <a:rPr b="0" lang="en" sz="1100">
                <a:latin typeface="Arial"/>
                <a:ea typeface="Arial"/>
                <a:cs typeface="Arial"/>
                <a:sym typeface="Arial"/>
              </a:rPr>
              <a:t>Covid-19 data was sourced from </a:t>
            </a:r>
            <a:r>
              <a:rPr b="0" lang="en" sz="1100" u="sng">
                <a:solidFill>
                  <a:schemeClr val="hlink"/>
                </a:solidFill>
                <a:latin typeface="Arial"/>
                <a:ea typeface="Arial"/>
                <a:cs typeface="Arial"/>
                <a:sym typeface="Arial"/>
                <a:hlinkClick r:id="rId3"/>
              </a:rPr>
              <a:t>https://about-corona.net/</a:t>
            </a:r>
            <a:r>
              <a:rPr b="0" lang="en" sz="1100">
                <a:latin typeface="Arial"/>
                <a:ea typeface="Arial"/>
                <a:cs typeface="Arial"/>
                <a:sym typeface="Arial"/>
              </a:rPr>
              <a:t> which utilises data from the World Health Organisation, Johns Hopkins CSSE and various governmental sources.</a:t>
            </a:r>
            <a:endParaRPr b="0" sz="1100">
              <a:latin typeface="Arial"/>
              <a:ea typeface="Arial"/>
              <a:cs typeface="Arial"/>
              <a:sym typeface="Arial"/>
            </a:endParaRPr>
          </a:p>
          <a:p>
            <a:pPr indent="0" lvl="0" marL="457200" rtl="0" algn="l">
              <a:lnSpc>
                <a:spcPct val="115000"/>
              </a:lnSpc>
              <a:spcBef>
                <a:spcPts val="1200"/>
              </a:spcBef>
              <a:spcAft>
                <a:spcPts val="0"/>
              </a:spcAft>
              <a:buNone/>
            </a:pPr>
            <a:r>
              <a:t/>
            </a:r>
            <a:endParaRPr b="0" sz="1100">
              <a:latin typeface="Arial"/>
              <a:ea typeface="Arial"/>
              <a:cs typeface="Arial"/>
              <a:sym typeface="Arial"/>
            </a:endParaRPr>
          </a:p>
          <a:p>
            <a:pPr indent="0" lvl="0" marL="0" rtl="0" algn="l">
              <a:lnSpc>
                <a:spcPct val="115000"/>
              </a:lnSpc>
              <a:spcBef>
                <a:spcPts val="1200"/>
              </a:spcBef>
              <a:spcAft>
                <a:spcPts val="0"/>
              </a:spcAft>
              <a:buNone/>
            </a:pPr>
            <a:r>
              <a:t/>
            </a:r>
            <a:endParaRPr b="0" sz="1800">
              <a:latin typeface="Lato"/>
              <a:ea typeface="Lato"/>
              <a:cs typeface="Lato"/>
              <a:sym typeface="Lato"/>
            </a:endParaRPr>
          </a:p>
          <a:p>
            <a:pPr indent="0" lvl="0" marL="0" rtl="0" algn="l">
              <a:lnSpc>
                <a:spcPct val="115000"/>
              </a:lnSpc>
              <a:spcBef>
                <a:spcPts val="1600"/>
              </a:spcBef>
              <a:spcAft>
                <a:spcPts val="0"/>
              </a:spcAft>
              <a:buNone/>
            </a:pPr>
            <a:r>
              <a:t/>
            </a:r>
            <a:endParaRPr b="0" sz="1800">
              <a:latin typeface="Lato"/>
              <a:ea typeface="Lato"/>
              <a:cs typeface="Lato"/>
              <a:sym typeface="Lato"/>
            </a:endParaRPr>
          </a:p>
          <a:p>
            <a:pPr indent="0" lvl="0" marL="457200" rtl="0" algn="l">
              <a:lnSpc>
                <a:spcPct val="115000"/>
              </a:lnSpc>
              <a:spcBef>
                <a:spcPts val="1600"/>
              </a:spcBef>
              <a:spcAft>
                <a:spcPts val="1600"/>
              </a:spcAft>
              <a:buNone/>
            </a:pPr>
            <a:r>
              <a:t/>
            </a:r>
            <a:endParaRPr b="0" sz="1800">
              <a:latin typeface="Lato"/>
              <a:ea typeface="Lato"/>
              <a:cs typeface="Lato"/>
              <a:sym typeface="Lato"/>
            </a:endParaRPr>
          </a:p>
        </p:txBody>
      </p:sp>
      <p:sp>
        <p:nvSpPr>
          <p:cNvPr id="91" name="Google Shape;91;p16"/>
          <p:cNvSpPr txBox="1"/>
          <p:nvPr/>
        </p:nvSpPr>
        <p:spPr>
          <a:xfrm>
            <a:off x="228300" y="124925"/>
            <a:ext cx="72021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3. Data Cleanup and Exploration</a:t>
            </a:r>
            <a:endParaRPr b="1" sz="3000">
              <a:solidFill>
                <a:schemeClr val="lt2"/>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idx="4294967295" type="title"/>
          </p:nvPr>
        </p:nvSpPr>
        <p:spPr>
          <a:xfrm>
            <a:off x="531175" y="978275"/>
            <a:ext cx="8367300" cy="3530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100">
                <a:latin typeface="Arial"/>
                <a:ea typeface="Arial"/>
                <a:cs typeface="Arial"/>
                <a:sym typeface="Arial"/>
              </a:rPr>
              <a:t>Process;</a:t>
            </a:r>
            <a:endParaRPr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b="0" lang="en" sz="1100">
                <a:latin typeface="Arial"/>
                <a:ea typeface="Arial"/>
                <a:cs typeface="Arial"/>
                <a:sym typeface="Arial"/>
              </a:rPr>
              <a:t>149 countries in the Happiness 2021 dataset needed matching with 10 other individual data files and sources</a:t>
            </a:r>
            <a:endParaRPr b="0"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0" lang="en" sz="1100">
                <a:latin typeface="Arial"/>
                <a:ea typeface="Arial"/>
                <a:cs typeface="Arial"/>
                <a:sym typeface="Arial"/>
              </a:rPr>
              <a:t>Country names compared, renamed and then merged with the primary datasource (‘happiness_df’)</a:t>
            </a:r>
            <a:endParaRPr b="0"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0" lang="en" sz="1100">
                <a:latin typeface="Arial"/>
                <a:ea typeface="Arial"/>
                <a:cs typeface="Arial"/>
                <a:sym typeface="Arial"/>
              </a:rPr>
              <a:t>Merging was easier on 2 or 3 letter country codes than country name</a:t>
            </a:r>
            <a:endParaRPr b="0"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0" lang="en" sz="1100">
                <a:latin typeface="Arial"/>
                <a:ea typeface="Arial"/>
                <a:cs typeface="Arial"/>
                <a:sym typeface="Arial"/>
              </a:rPr>
              <a:t>Nan and blanks kept in the dataset  </a:t>
            </a:r>
            <a:endParaRPr b="0" sz="1100">
              <a:latin typeface="Arial"/>
              <a:ea typeface="Arial"/>
              <a:cs typeface="Arial"/>
              <a:sym typeface="Arial"/>
            </a:endParaRPr>
          </a:p>
          <a:p>
            <a:pPr indent="0" lvl="0" marL="0" rtl="0" algn="l">
              <a:lnSpc>
                <a:spcPct val="115000"/>
              </a:lnSpc>
              <a:spcBef>
                <a:spcPts val="1200"/>
              </a:spcBef>
              <a:spcAft>
                <a:spcPts val="0"/>
              </a:spcAft>
              <a:buNone/>
            </a:pPr>
            <a:r>
              <a:rPr lang="en" sz="1100">
                <a:latin typeface="Arial"/>
                <a:ea typeface="Arial"/>
                <a:cs typeface="Arial"/>
                <a:sym typeface="Arial"/>
              </a:rPr>
              <a:t>Key functions used; </a:t>
            </a:r>
            <a:endParaRPr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b="0" lang="en" sz="1100">
                <a:latin typeface="Arial"/>
                <a:ea typeface="Arial"/>
                <a:cs typeface="Arial"/>
                <a:sym typeface="Arial"/>
              </a:rPr>
              <a:t>pd.merge() - merge the ‘happiness_df’ with other dataframes on country or iso code </a:t>
            </a:r>
            <a:endParaRPr b="0"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0" lang="en" sz="1100">
                <a:latin typeface="Arial"/>
                <a:ea typeface="Arial"/>
                <a:cs typeface="Arial"/>
                <a:sym typeface="Arial"/>
              </a:rPr>
              <a:t>itterows() - populate the historical happiness data with region name</a:t>
            </a:r>
            <a:endParaRPr b="0" sz="1100">
              <a:latin typeface="Arial"/>
              <a:ea typeface="Arial"/>
              <a:cs typeface="Arial"/>
              <a:sym typeface="Arial"/>
            </a:endParaRPr>
          </a:p>
          <a:p>
            <a:pPr indent="0" lvl="0" marL="457200" rtl="0" algn="l">
              <a:lnSpc>
                <a:spcPct val="115000"/>
              </a:lnSpc>
              <a:spcBef>
                <a:spcPts val="1200"/>
              </a:spcBef>
              <a:spcAft>
                <a:spcPts val="0"/>
              </a:spcAft>
              <a:buNone/>
            </a:pPr>
            <a:r>
              <a:t/>
            </a:r>
            <a:endParaRPr b="0" sz="1100">
              <a:latin typeface="Arial"/>
              <a:ea typeface="Arial"/>
              <a:cs typeface="Arial"/>
              <a:sym typeface="Arial"/>
            </a:endParaRPr>
          </a:p>
          <a:p>
            <a:pPr indent="0" lvl="0" marL="457200" rtl="0" algn="l">
              <a:lnSpc>
                <a:spcPct val="115000"/>
              </a:lnSpc>
              <a:spcBef>
                <a:spcPts val="1200"/>
              </a:spcBef>
              <a:spcAft>
                <a:spcPts val="0"/>
              </a:spcAft>
              <a:buNone/>
            </a:pPr>
            <a:r>
              <a:t/>
            </a:r>
            <a:endParaRPr b="0" sz="1100">
              <a:latin typeface="Arial"/>
              <a:ea typeface="Arial"/>
              <a:cs typeface="Arial"/>
              <a:sym typeface="Arial"/>
            </a:endParaRPr>
          </a:p>
          <a:p>
            <a:pPr indent="0" lvl="0" marL="0" rtl="0" algn="l">
              <a:lnSpc>
                <a:spcPct val="115000"/>
              </a:lnSpc>
              <a:spcBef>
                <a:spcPts val="1200"/>
              </a:spcBef>
              <a:spcAft>
                <a:spcPts val="0"/>
              </a:spcAft>
              <a:buNone/>
            </a:pPr>
            <a:r>
              <a:t/>
            </a:r>
            <a:endParaRPr b="0" sz="1800">
              <a:latin typeface="Lato"/>
              <a:ea typeface="Lato"/>
              <a:cs typeface="Lato"/>
              <a:sym typeface="Lato"/>
            </a:endParaRPr>
          </a:p>
          <a:p>
            <a:pPr indent="0" lvl="0" marL="0" rtl="0" algn="l">
              <a:lnSpc>
                <a:spcPct val="115000"/>
              </a:lnSpc>
              <a:spcBef>
                <a:spcPts val="1600"/>
              </a:spcBef>
              <a:spcAft>
                <a:spcPts val="0"/>
              </a:spcAft>
              <a:buNone/>
            </a:pPr>
            <a:r>
              <a:t/>
            </a:r>
            <a:endParaRPr b="0" sz="1800">
              <a:latin typeface="Lato"/>
              <a:ea typeface="Lato"/>
              <a:cs typeface="Lato"/>
              <a:sym typeface="Lato"/>
            </a:endParaRPr>
          </a:p>
          <a:p>
            <a:pPr indent="0" lvl="0" marL="457200" rtl="0" algn="l">
              <a:lnSpc>
                <a:spcPct val="115000"/>
              </a:lnSpc>
              <a:spcBef>
                <a:spcPts val="1600"/>
              </a:spcBef>
              <a:spcAft>
                <a:spcPts val="1600"/>
              </a:spcAft>
              <a:buNone/>
            </a:pPr>
            <a:r>
              <a:t/>
            </a:r>
            <a:endParaRPr b="0" sz="1800">
              <a:latin typeface="Lato"/>
              <a:ea typeface="Lato"/>
              <a:cs typeface="Lato"/>
              <a:sym typeface="Lato"/>
            </a:endParaRPr>
          </a:p>
        </p:txBody>
      </p:sp>
      <p:sp>
        <p:nvSpPr>
          <p:cNvPr id="97" name="Google Shape;97;p17"/>
          <p:cNvSpPr txBox="1"/>
          <p:nvPr/>
        </p:nvSpPr>
        <p:spPr>
          <a:xfrm>
            <a:off x="228300" y="176750"/>
            <a:ext cx="72021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3. Data Cleanup and Exploration</a:t>
            </a:r>
            <a:endParaRPr b="1" sz="3000">
              <a:solidFill>
                <a:schemeClr val="lt2"/>
              </a:solidFill>
              <a:latin typeface="Raleway"/>
              <a:ea typeface="Raleway"/>
              <a:cs typeface="Raleway"/>
              <a:sym typeface="Raleway"/>
            </a:endParaRPr>
          </a:p>
        </p:txBody>
      </p:sp>
      <p:pic>
        <p:nvPicPr>
          <p:cNvPr id="98" name="Google Shape;98;p17"/>
          <p:cNvPicPr preferRelativeResize="0"/>
          <p:nvPr/>
        </p:nvPicPr>
        <p:blipFill>
          <a:blip r:embed="rId3">
            <a:alphaModFix/>
          </a:blip>
          <a:stretch>
            <a:fillRect/>
          </a:stretch>
        </p:blipFill>
        <p:spPr>
          <a:xfrm>
            <a:off x="2238575" y="3317075"/>
            <a:ext cx="4492125" cy="1571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nvSpPr>
        <p:spPr>
          <a:xfrm>
            <a:off x="0" y="813525"/>
            <a:ext cx="3000000" cy="3387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0"/>
              </a:spcBef>
              <a:spcAft>
                <a:spcPts val="1000"/>
              </a:spcAft>
              <a:buClr>
                <a:schemeClr val="dk1"/>
              </a:buClr>
              <a:buSzPts val="1000"/>
              <a:buFont typeface="Raleway"/>
              <a:buChar char="➔"/>
            </a:pPr>
            <a:r>
              <a:rPr b="1" lang="en" sz="1000">
                <a:solidFill>
                  <a:schemeClr val="dk1"/>
                </a:solidFill>
                <a:latin typeface="Raleway"/>
                <a:ea typeface="Raleway"/>
                <a:cs typeface="Raleway"/>
                <a:sym typeface="Raleway"/>
              </a:rPr>
              <a:t>Happiness countries/region </a:t>
            </a:r>
            <a:endParaRPr/>
          </a:p>
        </p:txBody>
      </p:sp>
      <p:sp>
        <p:nvSpPr>
          <p:cNvPr id="104" name="Google Shape;104;p18"/>
          <p:cNvSpPr txBox="1"/>
          <p:nvPr/>
        </p:nvSpPr>
        <p:spPr>
          <a:xfrm>
            <a:off x="228300" y="50922"/>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4</a:t>
            </a:r>
            <a:r>
              <a:rPr b="1" lang="en" sz="3000">
                <a:solidFill>
                  <a:schemeClr val="lt2"/>
                </a:solidFill>
                <a:latin typeface="Raleway"/>
                <a:ea typeface="Raleway"/>
                <a:cs typeface="Raleway"/>
                <a:sym typeface="Raleway"/>
              </a:rPr>
              <a:t>. </a:t>
            </a:r>
            <a:r>
              <a:rPr b="1" lang="en" sz="3000">
                <a:solidFill>
                  <a:schemeClr val="lt2"/>
                </a:solidFill>
                <a:latin typeface="Raleway"/>
                <a:ea typeface="Raleway"/>
                <a:cs typeface="Raleway"/>
                <a:sym typeface="Raleway"/>
              </a:rPr>
              <a:t>Data Analysis</a:t>
            </a:r>
            <a:endParaRPr b="1" sz="3000">
              <a:solidFill>
                <a:schemeClr val="lt2"/>
              </a:solidFill>
              <a:latin typeface="Raleway"/>
              <a:ea typeface="Raleway"/>
              <a:cs typeface="Raleway"/>
              <a:sym typeface="Raleway"/>
            </a:endParaRPr>
          </a:p>
        </p:txBody>
      </p:sp>
      <p:pic>
        <p:nvPicPr>
          <p:cNvPr id="105" name="Google Shape;105;p18"/>
          <p:cNvPicPr preferRelativeResize="0"/>
          <p:nvPr/>
        </p:nvPicPr>
        <p:blipFill>
          <a:blip r:embed="rId3">
            <a:alphaModFix/>
          </a:blip>
          <a:stretch>
            <a:fillRect/>
          </a:stretch>
        </p:blipFill>
        <p:spPr>
          <a:xfrm>
            <a:off x="196800" y="1233900"/>
            <a:ext cx="4671649" cy="2493050"/>
          </a:xfrm>
          <a:prstGeom prst="rect">
            <a:avLst/>
          </a:prstGeom>
          <a:noFill/>
          <a:ln>
            <a:noFill/>
          </a:ln>
        </p:spPr>
      </p:pic>
      <p:pic>
        <p:nvPicPr>
          <p:cNvPr id="106" name="Google Shape;106;p18"/>
          <p:cNvPicPr preferRelativeResize="0"/>
          <p:nvPr/>
        </p:nvPicPr>
        <p:blipFill>
          <a:blip r:embed="rId4">
            <a:alphaModFix/>
          </a:blip>
          <a:stretch>
            <a:fillRect/>
          </a:stretch>
        </p:blipFill>
        <p:spPr>
          <a:xfrm>
            <a:off x="4868449" y="1306900"/>
            <a:ext cx="3970750" cy="2420043"/>
          </a:xfrm>
          <a:prstGeom prst="rect">
            <a:avLst/>
          </a:prstGeom>
          <a:noFill/>
          <a:ln>
            <a:noFill/>
          </a:ln>
        </p:spPr>
      </p:pic>
      <p:sp>
        <p:nvSpPr>
          <p:cNvPr id="107" name="Google Shape;107;p18"/>
          <p:cNvSpPr txBox="1"/>
          <p:nvPr/>
        </p:nvSpPr>
        <p:spPr>
          <a:xfrm>
            <a:off x="821475" y="4114800"/>
            <a:ext cx="7371000" cy="6927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rPr lang="en" sz="1100"/>
              <a:t>Western </a:t>
            </a:r>
            <a:r>
              <a:rPr lang="en" sz="1100"/>
              <a:t>countries</a:t>
            </a:r>
            <a:r>
              <a:rPr lang="en" sz="1100"/>
              <a:t> tend to have higher happiness scores (especially Scandinavian)</a:t>
            </a:r>
            <a:endParaRPr sz="1100"/>
          </a:p>
          <a:p>
            <a:pPr indent="-298450" lvl="0" marL="457200" rtl="0" algn="l">
              <a:spcBef>
                <a:spcPts val="0"/>
              </a:spcBef>
              <a:spcAft>
                <a:spcPts val="0"/>
              </a:spcAft>
              <a:buSzPts val="1100"/>
              <a:buChar char="-"/>
            </a:pPr>
            <a:r>
              <a:rPr lang="en" sz="1100"/>
              <a:t>Lowest happiness scores in South Asian/African/Middle Eastern countries</a:t>
            </a:r>
            <a:endParaRPr sz="1100"/>
          </a:p>
          <a:p>
            <a:pPr indent="-298450" lvl="0" marL="457200" rtl="0" algn="l">
              <a:spcBef>
                <a:spcPts val="0"/>
              </a:spcBef>
              <a:spcAft>
                <a:spcPts val="0"/>
              </a:spcAft>
              <a:buSzPts val="1100"/>
              <a:buChar char="-"/>
            </a:pPr>
            <a:r>
              <a:rPr lang="en" sz="1100"/>
              <a:t>Strong relation between happiness and richness </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nvSpPr>
        <p:spPr>
          <a:xfrm>
            <a:off x="0" y="813525"/>
            <a:ext cx="3000000" cy="3387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0"/>
              </a:spcBef>
              <a:spcAft>
                <a:spcPts val="1000"/>
              </a:spcAft>
              <a:buClr>
                <a:schemeClr val="dk1"/>
              </a:buClr>
              <a:buSzPts val="1000"/>
              <a:buFont typeface="Raleway"/>
              <a:buChar char="➔"/>
            </a:pPr>
            <a:r>
              <a:rPr b="1" lang="en" sz="1000">
                <a:solidFill>
                  <a:schemeClr val="dk1"/>
                </a:solidFill>
                <a:latin typeface="Raleway"/>
                <a:ea typeface="Raleway"/>
                <a:cs typeface="Raleway"/>
                <a:sym typeface="Raleway"/>
              </a:rPr>
              <a:t>Happiness across time </a:t>
            </a:r>
            <a:endParaRPr/>
          </a:p>
        </p:txBody>
      </p:sp>
      <p:sp>
        <p:nvSpPr>
          <p:cNvPr id="113" name="Google Shape;113;p19"/>
          <p:cNvSpPr txBox="1"/>
          <p:nvPr/>
        </p:nvSpPr>
        <p:spPr>
          <a:xfrm>
            <a:off x="228300" y="50922"/>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4</a:t>
            </a:r>
            <a:r>
              <a:rPr b="1" lang="en" sz="3000">
                <a:solidFill>
                  <a:schemeClr val="lt2"/>
                </a:solidFill>
                <a:latin typeface="Raleway"/>
                <a:ea typeface="Raleway"/>
                <a:cs typeface="Raleway"/>
                <a:sym typeface="Raleway"/>
              </a:rPr>
              <a:t>. Data Analysis</a:t>
            </a:r>
            <a:endParaRPr b="1" sz="3000">
              <a:solidFill>
                <a:schemeClr val="lt2"/>
              </a:solidFill>
              <a:latin typeface="Raleway"/>
              <a:ea typeface="Raleway"/>
              <a:cs typeface="Raleway"/>
              <a:sym typeface="Raleway"/>
            </a:endParaRPr>
          </a:p>
        </p:txBody>
      </p:sp>
      <p:sp>
        <p:nvSpPr>
          <p:cNvPr id="114" name="Google Shape;114;p19"/>
          <p:cNvSpPr txBox="1"/>
          <p:nvPr/>
        </p:nvSpPr>
        <p:spPr>
          <a:xfrm>
            <a:off x="939900" y="4255400"/>
            <a:ext cx="7371000" cy="9843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SzPts val="1100"/>
              <a:buChar char="-"/>
            </a:pPr>
            <a:r>
              <a:rPr lang="en" sz="1100"/>
              <a:t>More developed regions have maintained high and relatively stable happiness levels</a:t>
            </a:r>
            <a:endParaRPr sz="1100"/>
          </a:p>
          <a:p>
            <a:pPr indent="-298450" lvl="0" marL="457200" rtl="0" algn="l">
              <a:lnSpc>
                <a:spcPct val="115000"/>
              </a:lnSpc>
              <a:spcBef>
                <a:spcPts val="0"/>
              </a:spcBef>
              <a:spcAft>
                <a:spcPts val="0"/>
              </a:spcAft>
              <a:buSzPts val="1100"/>
              <a:buChar char="-"/>
            </a:pPr>
            <a:r>
              <a:rPr lang="en" sz="1100"/>
              <a:t>In less developed regions, happiness has been more volatile</a:t>
            </a:r>
            <a:endParaRPr sz="1100"/>
          </a:p>
          <a:p>
            <a:pPr indent="-298450" lvl="0" marL="457200" rtl="0" algn="l">
              <a:lnSpc>
                <a:spcPct val="115000"/>
              </a:lnSpc>
              <a:spcBef>
                <a:spcPts val="0"/>
              </a:spcBef>
              <a:spcAft>
                <a:spcPts val="0"/>
              </a:spcAft>
              <a:buSzPts val="1100"/>
              <a:buChar char="-"/>
            </a:pPr>
            <a:r>
              <a:rPr lang="en" sz="1100"/>
              <a:t>Once again, strong relation between happiness and GDP per Capita (same shape)</a:t>
            </a:r>
            <a:endParaRPr sz="1100"/>
          </a:p>
          <a:p>
            <a:pPr indent="0" lvl="0" marL="457200" rtl="0" algn="l">
              <a:spcBef>
                <a:spcPts val="0"/>
              </a:spcBef>
              <a:spcAft>
                <a:spcPts val="0"/>
              </a:spcAft>
              <a:buNone/>
            </a:pPr>
            <a:r>
              <a:t/>
            </a:r>
            <a:endParaRPr>
              <a:latin typeface="Lato"/>
              <a:ea typeface="Lato"/>
              <a:cs typeface="Lato"/>
              <a:sym typeface="Lato"/>
            </a:endParaRPr>
          </a:p>
        </p:txBody>
      </p:sp>
      <p:pic>
        <p:nvPicPr>
          <p:cNvPr id="115" name="Google Shape;115;p19"/>
          <p:cNvPicPr preferRelativeResize="0"/>
          <p:nvPr/>
        </p:nvPicPr>
        <p:blipFill>
          <a:blip r:embed="rId3">
            <a:alphaModFix/>
          </a:blip>
          <a:stretch>
            <a:fillRect/>
          </a:stretch>
        </p:blipFill>
        <p:spPr>
          <a:xfrm>
            <a:off x="228300" y="1134850"/>
            <a:ext cx="4058427" cy="3024325"/>
          </a:xfrm>
          <a:prstGeom prst="rect">
            <a:avLst/>
          </a:prstGeom>
          <a:noFill/>
          <a:ln>
            <a:noFill/>
          </a:ln>
        </p:spPr>
      </p:pic>
      <p:pic>
        <p:nvPicPr>
          <p:cNvPr id="116" name="Google Shape;116;p19"/>
          <p:cNvPicPr preferRelativeResize="0"/>
          <p:nvPr/>
        </p:nvPicPr>
        <p:blipFill>
          <a:blip r:embed="rId4">
            <a:alphaModFix/>
          </a:blip>
          <a:stretch>
            <a:fillRect/>
          </a:stretch>
        </p:blipFill>
        <p:spPr>
          <a:xfrm>
            <a:off x="5214000" y="1454925"/>
            <a:ext cx="3037800" cy="1960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nvSpPr>
        <p:spPr>
          <a:xfrm>
            <a:off x="0" y="813525"/>
            <a:ext cx="3000000" cy="3387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0"/>
              </a:spcBef>
              <a:spcAft>
                <a:spcPts val="0"/>
              </a:spcAft>
              <a:buClr>
                <a:schemeClr val="dk1"/>
              </a:buClr>
              <a:buSzPts val="1000"/>
              <a:buFont typeface="Raleway"/>
              <a:buChar char="➔"/>
            </a:pPr>
            <a:r>
              <a:rPr b="1" lang="en" sz="1000">
                <a:solidFill>
                  <a:schemeClr val="dk1"/>
                </a:solidFill>
                <a:latin typeface="Raleway"/>
                <a:ea typeface="Raleway"/>
                <a:cs typeface="Raleway"/>
                <a:sym typeface="Raleway"/>
              </a:rPr>
              <a:t>Does money make you happy?</a:t>
            </a:r>
            <a:endParaRPr/>
          </a:p>
        </p:txBody>
      </p:sp>
      <p:sp>
        <p:nvSpPr>
          <p:cNvPr id="122" name="Google Shape;122;p20"/>
          <p:cNvSpPr txBox="1"/>
          <p:nvPr/>
        </p:nvSpPr>
        <p:spPr>
          <a:xfrm>
            <a:off x="228300" y="50922"/>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4</a:t>
            </a:r>
            <a:r>
              <a:rPr b="1" lang="en" sz="3000">
                <a:solidFill>
                  <a:schemeClr val="lt2"/>
                </a:solidFill>
                <a:latin typeface="Raleway"/>
                <a:ea typeface="Raleway"/>
                <a:cs typeface="Raleway"/>
                <a:sym typeface="Raleway"/>
              </a:rPr>
              <a:t>. Data Analysis</a:t>
            </a:r>
            <a:endParaRPr b="1" sz="3000">
              <a:solidFill>
                <a:schemeClr val="lt2"/>
              </a:solidFill>
              <a:latin typeface="Raleway"/>
              <a:ea typeface="Raleway"/>
              <a:cs typeface="Raleway"/>
              <a:sym typeface="Raleway"/>
            </a:endParaRPr>
          </a:p>
        </p:txBody>
      </p:sp>
      <p:sp>
        <p:nvSpPr>
          <p:cNvPr id="123" name="Google Shape;123;p20"/>
          <p:cNvSpPr txBox="1"/>
          <p:nvPr/>
        </p:nvSpPr>
        <p:spPr>
          <a:xfrm>
            <a:off x="886500" y="3650500"/>
            <a:ext cx="7371000" cy="754200"/>
          </a:xfrm>
          <a:prstGeom prst="rect">
            <a:avLst/>
          </a:prstGeom>
          <a:noFill/>
          <a:ln>
            <a:noFill/>
          </a:ln>
        </p:spPr>
        <p:txBody>
          <a:bodyPr anchorCtr="0" anchor="t" bIns="91425" lIns="91425" spcFirstLastPara="1" rIns="91425" wrap="square" tIns="91425">
            <a:spAutoFit/>
          </a:bodyPr>
          <a:lstStyle/>
          <a:p>
            <a:pPr indent="-311150" lvl="0" marL="457200" rtl="0" algn="l">
              <a:lnSpc>
                <a:spcPct val="100000"/>
              </a:lnSpc>
              <a:spcBef>
                <a:spcPts val="1200"/>
              </a:spcBef>
              <a:spcAft>
                <a:spcPts val="0"/>
              </a:spcAft>
              <a:buSzPts val="1300"/>
              <a:buFont typeface="Lato"/>
              <a:buChar char="-"/>
            </a:pPr>
            <a:r>
              <a:rPr lang="en" sz="1100">
                <a:solidFill>
                  <a:schemeClr val="dk2"/>
                </a:solidFill>
              </a:rPr>
              <a:t>There is a positive relationship between the Happiness Score and GDP per Capita. As a </a:t>
            </a:r>
            <a:r>
              <a:rPr lang="en" sz="1100">
                <a:solidFill>
                  <a:schemeClr val="dk2"/>
                </a:solidFill>
              </a:rPr>
              <a:t>nation's</a:t>
            </a:r>
            <a:r>
              <a:rPr lang="en" sz="1100">
                <a:solidFill>
                  <a:schemeClr val="dk2"/>
                </a:solidFill>
              </a:rPr>
              <a:t> wealth increases the happiness of its citizen increases.</a:t>
            </a:r>
            <a:endParaRPr sz="1100">
              <a:solidFill>
                <a:schemeClr val="dk2"/>
              </a:solidFill>
            </a:endParaRPr>
          </a:p>
          <a:p>
            <a:pPr indent="-311150" lvl="0" marL="457200" rtl="0" algn="l">
              <a:lnSpc>
                <a:spcPct val="100000"/>
              </a:lnSpc>
              <a:spcBef>
                <a:spcPts val="0"/>
              </a:spcBef>
              <a:spcAft>
                <a:spcPts val="0"/>
              </a:spcAft>
              <a:buSzPts val="1300"/>
              <a:buFont typeface="Lato"/>
              <a:buChar char="-"/>
            </a:pPr>
            <a:r>
              <a:rPr lang="en" sz="1100">
                <a:solidFill>
                  <a:schemeClr val="dk2"/>
                </a:solidFill>
              </a:rPr>
              <a:t>However</a:t>
            </a:r>
            <a:r>
              <a:rPr lang="en" sz="1100">
                <a:solidFill>
                  <a:schemeClr val="dk2"/>
                </a:solidFill>
              </a:rPr>
              <a:t>, higher levels of GDP per capita provide diminishing returns on a nations Happiness Score.</a:t>
            </a:r>
            <a:endParaRPr sz="1600">
              <a:latin typeface="Lato"/>
              <a:ea typeface="Lato"/>
              <a:cs typeface="Lato"/>
              <a:sym typeface="Lato"/>
            </a:endParaRPr>
          </a:p>
        </p:txBody>
      </p:sp>
      <p:pic>
        <p:nvPicPr>
          <p:cNvPr id="124" name="Google Shape;124;p20"/>
          <p:cNvPicPr preferRelativeResize="0"/>
          <p:nvPr/>
        </p:nvPicPr>
        <p:blipFill>
          <a:blip r:embed="rId3">
            <a:alphaModFix/>
          </a:blip>
          <a:stretch>
            <a:fillRect/>
          </a:stretch>
        </p:blipFill>
        <p:spPr>
          <a:xfrm>
            <a:off x="793275" y="1106833"/>
            <a:ext cx="3538825" cy="2359217"/>
          </a:xfrm>
          <a:prstGeom prst="rect">
            <a:avLst/>
          </a:prstGeom>
          <a:noFill/>
          <a:ln>
            <a:noFill/>
          </a:ln>
        </p:spPr>
      </p:pic>
      <p:pic>
        <p:nvPicPr>
          <p:cNvPr id="125" name="Google Shape;125;p20"/>
          <p:cNvPicPr preferRelativeResize="0"/>
          <p:nvPr/>
        </p:nvPicPr>
        <p:blipFill>
          <a:blip r:embed="rId4">
            <a:alphaModFix/>
          </a:blip>
          <a:stretch>
            <a:fillRect/>
          </a:stretch>
        </p:blipFill>
        <p:spPr>
          <a:xfrm>
            <a:off x="4718675" y="1106825"/>
            <a:ext cx="3538825" cy="2359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nvSpPr>
        <p:spPr>
          <a:xfrm>
            <a:off x="0" y="813525"/>
            <a:ext cx="3000000" cy="3387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0"/>
              </a:spcBef>
              <a:spcAft>
                <a:spcPts val="1000"/>
              </a:spcAft>
              <a:buClr>
                <a:schemeClr val="dk1"/>
              </a:buClr>
              <a:buSzPts val="1000"/>
              <a:buFont typeface="Raleway"/>
              <a:buChar char="➔"/>
            </a:pPr>
            <a:r>
              <a:rPr b="1" lang="en" sz="1000">
                <a:solidFill>
                  <a:schemeClr val="dk1"/>
                </a:solidFill>
                <a:latin typeface="Raleway"/>
                <a:ea typeface="Raleway"/>
                <a:cs typeface="Raleway"/>
                <a:sym typeface="Raleway"/>
              </a:rPr>
              <a:t>Happiness and Social Factors</a:t>
            </a:r>
            <a:endParaRPr/>
          </a:p>
        </p:txBody>
      </p:sp>
      <p:sp>
        <p:nvSpPr>
          <p:cNvPr id="131" name="Google Shape;131;p21"/>
          <p:cNvSpPr txBox="1"/>
          <p:nvPr/>
        </p:nvSpPr>
        <p:spPr>
          <a:xfrm>
            <a:off x="228300" y="50922"/>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4</a:t>
            </a:r>
            <a:r>
              <a:rPr b="1" lang="en" sz="3000">
                <a:solidFill>
                  <a:schemeClr val="lt2"/>
                </a:solidFill>
                <a:latin typeface="Raleway"/>
                <a:ea typeface="Raleway"/>
                <a:cs typeface="Raleway"/>
                <a:sym typeface="Raleway"/>
              </a:rPr>
              <a:t>. Data Analysis</a:t>
            </a:r>
            <a:endParaRPr b="1" sz="3000">
              <a:solidFill>
                <a:schemeClr val="lt2"/>
              </a:solidFill>
              <a:latin typeface="Raleway"/>
              <a:ea typeface="Raleway"/>
              <a:cs typeface="Raleway"/>
              <a:sym typeface="Raleway"/>
            </a:endParaRPr>
          </a:p>
        </p:txBody>
      </p:sp>
      <p:sp>
        <p:nvSpPr>
          <p:cNvPr id="132" name="Google Shape;132;p21"/>
          <p:cNvSpPr txBox="1"/>
          <p:nvPr/>
        </p:nvSpPr>
        <p:spPr>
          <a:xfrm>
            <a:off x="886500" y="3559750"/>
            <a:ext cx="7371000" cy="13329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SzPts val="1100"/>
              <a:buChar char="-"/>
            </a:pPr>
            <a:r>
              <a:rPr lang="en" sz="1100">
                <a:solidFill>
                  <a:schemeClr val="dk2"/>
                </a:solidFill>
              </a:rPr>
              <a:t>Freedom </a:t>
            </a:r>
            <a:r>
              <a:rPr lang="en" sz="1100">
                <a:solidFill>
                  <a:schemeClr val="dk2"/>
                </a:solidFill>
              </a:rPr>
              <a:t>(</a:t>
            </a:r>
            <a:r>
              <a:rPr i="1" lang="en" sz="1100">
                <a:solidFill>
                  <a:schemeClr val="dk2"/>
                </a:solidFill>
              </a:rPr>
              <a:t>R</a:t>
            </a:r>
            <a:r>
              <a:rPr lang="en" sz="1100">
                <a:solidFill>
                  <a:schemeClr val="dk2"/>
                </a:solidFill>
              </a:rPr>
              <a:t>=0.61), Social support (</a:t>
            </a:r>
            <a:r>
              <a:rPr i="1" lang="en" sz="1100">
                <a:solidFill>
                  <a:schemeClr val="dk2"/>
                </a:solidFill>
              </a:rPr>
              <a:t>R</a:t>
            </a:r>
            <a:r>
              <a:rPr lang="en" sz="1100">
                <a:solidFill>
                  <a:schemeClr val="dk2"/>
                </a:solidFill>
              </a:rPr>
              <a:t>=0.76)</a:t>
            </a:r>
            <a:r>
              <a:rPr lang="en" sz="1100">
                <a:solidFill>
                  <a:schemeClr val="dk2"/>
                </a:solidFill>
              </a:rPr>
              <a:t> and life expectancy </a:t>
            </a:r>
            <a:r>
              <a:rPr lang="en" sz="1100">
                <a:solidFill>
                  <a:schemeClr val="dk2"/>
                </a:solidFill>
              </a:rPr>
              <a:t>(</a:t>
            </a:r>
            <a:r>
              <a:rPr i="1" lang="en" sz="1100">
                <a:solidFill>
                  <a:schemeClr val="dk2"/>
                </a:solidFill>
              </a:rPr>
              <a:t>R</a:t>
            </a:r>
            <a:r>
              <a:rPr lang="en" sz="1100">
                <a:solidFill>
                  <a:schemeClr val="dk2"/>
                </a:solidFill>
              </a:rPr>
              <a:t>=0.79)</a:t>
            </a:r>
            <a:r>
              <a:rPr lang="en" sz="1100">
                <a:solidFill>
                  <a:schemeClr val="dk2"/>
                </a:solidFill>
              </a:rPr>
              <a:t> were all found to be </a:t>
            </a:r>
            <a:r>
              <a:rPr lang="en" sz="1100">
                <a:solidFill>
                  <a:schemeClr val="dk2"/>
                </a:solidFill>
              </a:rPr>
              <a:t>strongly</a:t>
            </a:r>
            <a:r>
              <a:rPr lang="en" sz="1100">
                <a:solidFill>
                  <a:schemeClr val="dk2"/>
                </a:solidFill>
              </a:rPr>
              <a:t> positively correlated with happiness score. </a:t>
            </a:r>
            <a:endParaRPr sz="1100"/>
          </a:p>
          <a:p>
            <a:pPr indent="-298450" lvl="0" marL="457200" rtl="0" algn="l">
              <a:lnSpc>
                <a:spcPct val="115000"/>
              </a:lnSpc>
              <a:spcBef>
                <a:spcPts val="0"/>
              </a:spcBef>
              <a:spcAft>
                <a:spcPts val="0"/>
              </a:spcAft>
              <a:buSzPts val="1100"/>
              <a:buChar char="-"/>
            </a:pPr>
            <a:r>
              <a:rPr lang="en" sz="1100"/>
              <a:t>Level of corruption </a:t>
            </a:r>
            <a:r>
              <a:rPr lang="en" sz="1100">
                <a:solidFill>
                  <a:schemeClr val="dk2"/>
                </a:solidFill>
              </a:rPr>
              <a:t>(</a:t>
            </a:r>
            <a:r>
              <a:rPr i="1" lang="en" sz="1100">
                <a:solidFill>
                  <a:schemeClr val="dk2"/>
                </a:solidFill>
              </a:rPr>
              <a:t>R</a:t>
            </a:r>
            <a:r>
              <a:rPr lang="en" sz="1100">
                <a:solidFill>
                  <a:schemeClr val="dk2"/>
                </a:solidFill>
              </a:rPr>
              <a:t>=-0.42)</a:t>
            </a:r>
            <a:r>
              <a:rPr lang="en" sz="1100"/>
              <a:t> was moderately </a:t>
            </a:r>
            <a:r>
              <a:rPr lang="en" sz="1100"/>
              <a:t>negatively</a:t>
            </a:r>
            <a:r>
              <a:rPr lang="en" sz="1100"/>
              <a:t> </a:t>
            </a:r>
            <a:r>
              <a:rPr lang="en" sz="1100"/>
              <a:t>correlated</a:t>
            </a:r>
            <a:r>
              <a:rPr lang="en" sz="1100"/>
              <a:t> </a:t>
            </a:r>
            <a:endParaRPr sz="1100"/>
          </a:p>
          <a:p>
            <a:pPr indent="-298450" lvl="0" marL="457200" rtl="0" algn="l">
              <a:lnSpc>
                <a:spcPct val="115000"/>
              </a:lnSpc>
              <a:spcBef>
                <a:spcPts val="0"/>
              </a:spcBef>
              <a:spcAft>
                <a:spcPts val="0"/>
              </a:spcAft>
              <a:buSzPts val="1100"/>
              <a:buChar char="-"/>
            </a:pPr>
            <a:r>
              <a:rPr lang="en" sz="1100"/>
              <a:t>‘Generosity’ showed no correlation</a:t>
            </a:r>
            <a:endParaRPr sz="1100"/>
          </a:p>
          <a:p>
            <a:pPr indent="0" lvl="0" marL="457200" rtl="0" algn="l">
              <a:spcBef>
                <a:spcPts val="1200"/>
              </a:spcBef>
              <a:spcAft>
                <a:spcPts val="0"/>
              </a:spcAft>
              <a:buNone/>
            </a:pPr>
            <a:r>
              <a:t/>
            </a:r>
            <a:endParaRPr>
              <a:latin typeface="Lato"/>
              <a:ea typeface="Lato"/>
              <a:cs typeface="Lato"/>
              <a:sym typeface="Lato"/>
            </a:endParaRPr>
          </a:p>
        </p:txBody>
      </p:sp>
      <p:pic>
        <p:nvPicPr>
          <p:cNvPr id="133" name="Google Shape;133;p21"/>
          <p:cNvPicPr preferRelativeResize="0"/>
          <p:nvPr/>
        </p:nvPicPr>
        <p:blipFill>
          <a:blip r:embed="rId3">
            <a:alphaModFix/>
          </a:blip>
          <a:stretch>
            <a:fillRect/>
          </a:stretch>
        </p:blipFill>
        <p:spPr>
          <a:xfrm>
            <a:off x="2928500" y="1063976"/>
            <a:ext cx="3053325" cy="2035524"/>
          </a:xfrm>
          <a:prstGeom prst="rect">
            <a:avLst/>
          </a:prstGeom>
          <a:noFill/>
          <a:ln>
            <a:noFill/>
          </a:ln>
        </p:spPr>
      </p:pic>
      <p:pic>
        <p:nvPicPr>
          <p:cNvPr id="134" name="Google Shape;134;p21"/>
          <p:cNvPicPr preferRelativeResize="0"/>
          <p:nvPr/>
        </p:nvPicPr>
        <p:blipFill>
          <a:blip r:embed="rId4">
            <a:alphaModFix/>
          </a:blip>
          <a:stretch>
            <a:fillRect/>
          </a:stretch>
        </p:blipFill>
        <p:spPr>
          <a:xfrm>
            <a:off x="228300" y="1083925"/>
            <a:ext cx="2914464" cy="1942950"/>
          </a:xfrm>
          <a:prstGeom prst="rect">
            <a:avLst/>
          </a:prstGeom>
          <a:noFill/>
          <a:ln>
            <a:noFill/>
          </a:ln>
        </p:spPr>
      </p:pic>
      <p:pic>
        <p:nvPicPr>
          <p:cNvPr id="135" name="Google Shape;135;p21"/>
          <p:cNvPicPr preferRelativeResize="0"/>
          <p:nvPr/>
        </p:nvPicPr>
        <p:blipFill>
          <a:blip r:embed="rId5">
            <a:alphaModFix/>
          </a:blip>
          <a:stretch>
            <a:fillRect/>
          </a:stretch>
        </p:blipFill>
        <p:spPr>
          <a:xfrm>
            <a:off x="5849450" y="1083925"/>
            <a:ext cx="3053325" cy="203554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