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76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CDE7DF-9E6C-BF46-954E-0F0997ECEA6C}" type="datetimeFigureOut">
              <a:rPr lang="en-US" smtClean="0"/>
              <a:t>3/25/16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C8848D-CA3F-9D41-9A8C-3104997EB2FF}" type="slidenum">
              <a:rPr lang="en-US" smtClean="0"/>
              <a:t>‹#›</a:t>
            </a:fld>
            <a:endParaRPr lang="en-US"/>
          </a:p>
        </p:txBody>
      </p:sp>
    </p:spTree>
    <p:extLst>
      <p:ext uri="{BB962C8B-B14F-4D97-AF65-F5344CB8AC3E}">
        <p14:creationId xmlns:p14="http://schemas.microsoft.com/office/powerpoint/2010/main" val="1771349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Facebook is a social conglomerate. It launched in Feb 2004 and by December 2004, it had 1 million users. This type of growth has continued for nearly 12 years. Decembe</a:t>
            </a:r>
            <a:r>
              <a:rPr lang="en-US" baseline="0" dirty="0" smtClean="0"/>
              <a:t>r 2005, FB reaches 6 million users (as it had expanded into college and high school networks). It eventually expands into work networks and become an application program interface (otherwise known as an API) for people to retrieve different types of information. </a:t>
            </a:r>
          </a:p>
          <a:p>
            <a:endParaRPr lang="en-US" baseline="0" dirty="0" smtClean="0"/>
          </a:p>
          <a:p>
            <a:r>
              <a:rPr lang="en-US" dirty="0" smtClean="0"/>
              <a:t>Facebook has up to 1.3 billion total active monthly</a:t>
            </a:r>
            <a:r>
              <a:rPr lang="en-US" baseline="0" dirty="0" smtClean="0"/>
              <a:t> users with more than 50% of users now visiting the site six days a week. The industry is currently churning out one start up after the next, so many believe that Facebook runs the risk of losing its stardom. However, FB has proved to be made of steel. </a:t>
            </a:r>
          </a:p>
          <a:p>
            <a:endParaRPr lang="en-US" baseline="0" dirty="0" smtClean="0"/>
          </a:p>
          <a:p>
            <a:r>
              <a:rPr lang="en-US" baseline="0" dirty="0" smtClean="0"/>
              <a:t>FB is laying the groundwork for a platform that can make FB a part of just about every social interaction that takes place around the world. </a:t>
            </a:r>
          </a:p>
          <a:p>
            <a:endParaRPr lang="en-US" baseline="0" dirty="0" smtClean="0"/>
          </a:p>
          <a:p>
            <a:r>
              <a:rPr lang="en-US" baseline="0" dirty="0" smtClean="0"/>
              <a:t>The fact that FB is customized but also standardized has made it a premiere company and a platform that many rely on. </a:t>
            </a:r>
            <a:endParaRPr lang="en-US" dirty="0"/>
          </a:p>
        </p:txBody>
      </p:sp>
      <p:sp>
        <p:nvSpPr>
          <p:cNvPr id="4" name="Slide Number Placeholder 3"/>
          <p:cNvSpPr>
            <a:spLocks noGrp="1"/>
          </p:cNvSpPr>
          <p:nvPr>
            <p:ph type="sldNum" sz="quarter" idx="10"/>
          </p:nvPr>
        </p:nvSpPr>
        <p:spPr/>
        <p:txBody>
          <a:bodyPr/>
          <a:lstStyle/>
          <a:p>
            <a:fld id="{3CC8848D-CA3F-9D41-9A8C-3104997EB2FF}" type="slidenum">
              <a:rPr lang="en-US" smtClean="0"/>
              <a:t>3</a:t>
            </a:fld>
            <a:endParaRPr lang="en-US"/>
          </a:p>
        </p:txBody>
      </p:sp>
    </p:spTree>
    <p:extLst>
      <p:ext uri="{BB962C8B-B14F-4D97-AF65-F5344CB8AC3E}">
        <p14:creationId xmlns:p14="http://schemas.microsoft.com/office/powerpoint/2010/main" val="1421784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Revenue</a:t>
            </a:r>
            <a:r>
              <a:rPr lang="en-US" baseline="0" dirty="0" smtClean="0"/>
              <a:t> from Asia have been rising @ a rate of 25% as organizations and businesses learn the value of advertising over the FB platform. </a:t>
            </a:r>
          </a:p>
          <a:p>
            <a:endParaRPr lang="en-US" baseline="0" dirty="0" smtClean="0"/>
          </a:p>
          <a:p>
            <a:r>
              <a:rPr lang="en-US" baseline="0" dirty="0" smtClean="0"/>
              <a:t>FB welcomes all people, all ages, from all places. It’s a social hub that invites everyone and neglects no one. Users come a from a wide range of income brackets and education levels. T</a:t>
            </a:r>
            <a:r>
              <a:rPr lang="en-US" sz="1200" kern="1200" dirty="0" smtClean="0">
                <a:solidFill>
                  <a:schemeClr val="tx1"/>
                </a:solidFill>
                <a:latin typeface="+mn-lt"/>
                <a:ea typeface="+mn-ea"/>
                <a:cs typeface="+mn-cs"/>
              </a:rPr>
              <a:t>he most interesting stat on Facebook according</a:t>
            </a:r>
            <a:r>
              <a:rPr lang="en-US" sz="1200" kern="1200" baseline="0" dirty="0" smtClean="0">
                <a:solidFill>
                  <a:schemeClr val="tx1"/>
                </a:solidFill>
                <a:latin typeface="+mn-lt"/>
                <a:ea typeface="+mn-ea"/>
                <a:cs typeface="+mn-cs"/>
              </a:rPr>
              <a:t> to an article on Global MAC </a:t>
            </a:r>
            <a:r>
              <a:rPr lang="en-US" sz="1200" kern="1200" baseline="0" dirty="0" err="1" smtClean="0">
                <a:solidFill>
                  <a:schemeClr val="tx1"/>
                </a:solidFill>
                <a:latin typeface="+mn-lt"/>
                <a:ea typeface="+mn-ea"/>
                <a:cs typeface="+mn-cs"/>
              </a:rPr>
              <a:t>IT.com</a:t>
            </a:r>
            <a:r>
              <a:rPr lang="en-US" sz="1200" kern="1200" dirty="0" smtClean="0">
                <a:solidFill>
                  <a:schemeClr val="tx1"/>
                </a:solidFill>
                <a:latin typeface="+mn-lt"/>
                <a:ea typeface="+mn-ea"/>
                <a:cs typeface="+mn-cs"/>
              </a:rPr>
              <a:t>, however, is the fact that 69 percent of Internet users who have an income of $75,000 or more are on Facebook. This is an attractive statistic for any business looking to grow as individuals in this bracket often have the most disposable income to spend on new goods and services.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addition, FB is building the next generation of services. With Instagram, they’re targeting a new way to engage with visual content (users given more options to create and share diff. types of content). They just launched a Layout app and also Boomerang, which allows users to make looping videos. With Messenger and </a:t>
            </a:r>
            <a:r>
              <a:rPr lang="en-US" sz="1200" kern="1200" baseline="0" dirty="0" err="1" smtClean="0">
                <a:solidFill>
                  <a:schemeClr val="tx1"/>
                </a:solidFill>
                <a:latin typeface="+mn-lt"/>
                <a:ea typeface="+mn-ea"/>
                <a:cs typeface="+mn-cs"/>
              </a:rPr>
              <a:t>WhatsApp</a:t>
            </a:r>
            <a:r>
              <a:rPr lang="en-US" sz="1200" kern="1200" baseline="0" dirty="0" smtClean="0">
                <a:solidFill>
                  <a:schemeClr val="tx1"/>
                </a:solidFill>
                <a:latin typeface="+mn-lt"/>
                <a:ea typeface="+mn-ea"/>
                <a:cs typeface="+mn-cs"/>
              </a:rPr>
              <a:t> platforms, FB is focused on increasing engagement. They’ve introduced new ways to communicate between users (video calling, and new customizations options for conversations)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FB is also creating breakthrough tech. Launching Express </a:t>
            </a:r>
            <a:r>
              <a:rPr lang="en-US" sz="1200" kern="1200" baseline="0" dirty="0" err="1" smtClean="0">
                <a:solidFill>
                  <a:schemeClr val="tx1"/>
                </a:solidFill>
                <a:latin typeface="+mn-lt"/>
                <a:ea typeface="+mn-ea"/>
                <a:cs typeface="+mn-cs"/>
              </a:rPr>
              <a:t>Wi-FI</a:t>
            </a:r>
            <a:r>
              <a:rPr lang="en-US" sz="1200" kern="1200" baseline="0" dirty="0" smtClean="0">
                <a:solidFill>
                  <a:schemeClr val="tx1"/>
                </a:solidFill>
                <a:latin typeface="+mn-lt"/>
                <a:ea typeface="+mn-ea"/>
                <a:cs typeface="+mn-cs"/>
              </a:rPr>
              <a:t>, a product designed to help entrepreneurs bring their communities online. Using solar power aircrafts to beam internet into communities from the sky. </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CC8848D-CA3F-9D41-9A8C-3104997EB2FF}" type="slidenum">
              <a:rPr lang="en-US" smtClean="0"/>
              <a:t>4</a:t>
            </a:fld>
            <a:endParaRPr lang="en-US"/>
          </a:p>
        </p:txBody>
      </p:sp>
    </p:spTree>
    <p:extLst>
      <p:ext uri="{BB962C8B-B14F-4D97-AF65-F5344CB8AC3E}">
        <p14:creationId xmlns:p14="http://schemas.microsoft.com/office/powerpoint/2010/main" val="294222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sz="1200" kern="1200" dirty="0" smtClean="0">
                <a:solidFill>
                  <a:schemeClr val="tx1"/>
                </a:solidFill>
                <a:latin typeface="+mn-lt"/>
                <a:ea typeface="+mn-ea"/>
                <a:cs typeface="+mn-cs"/>
              </a:rPr>
              <a:t>Ad revenue (Desktop): </a:t>
            </a:r>
          </a:p>
          <a:p>
            <a:r>
              <a:rPr lang="en-US" sz="1200" kern="1200" dirty="0" smtClean="0">
                <a:solidFill>
                  <a:schemeClr val="tx1"/>
                </a:solidFill>
                <a:latin typeface="+mn-lt"/>
                <a:ea typeface="+mn-ea"/>
                <a:cs typeface="+mn-cs"/>
              </a:rPr>
              <a:t>December 2011: 100%</a:t>
            </a:r>
          </a:p>
          <a:p>
            <a:r>
              <a:rPr lang="en-US" sz="1200" kern="1200" dirty="0" smtClean="0">
                <a:solidFill>
                  <a:schemeClr val="tx1"/>
                </a:solidFill>
                <a:latin typeface="+mn-lt"/>
                <a:ea typeface="+mn-ea"/>
                <a:cs typeface="+mn-cs"/>
              </a:rPr>
              <a:t>April 2014: 41%</a:t>
            </a:r>
          </a:p>
          <a:p>
            <a:r>
              <a:rPr lang="en-US" sz="1200" kern="1200" dirty="0" smtClean="0">
                <a:solidFill>
                  <a:schemeClr val="tx1"/>
                </a:solidFill>
                <a:latin typeface="+mn-lt"/>
                <a:ea typeface="+mn-ea"/>
                <a:cs typeface="+mn-cs"/>
              </a:rPr>
              <a:t>Ad revenue (Mobile): </a:t>
            </a:r>
          </a:p>
          <a:p>
            <a:r>
              <a:rPr lang="en-US" sz="1200" kern="1200" dirty="0" smtClean="0">
                <a:solidFill>
                  <a:schemeClr val="tx1"/>
                </a:solidFill>
                <a:latin typeface="+mn-lt"/>
                <a:ea typeface="+mn-ea"/>
                <a:cs typeface="+mn-cs"/>
              </a:rPr>
              <a:t>December 2011: 0%</a:t>
            </a:r>
          </a:p>
          <a:p>
            <a:r>
              <a:rPr lang="en-US" sz="1200" kern="1200" dirty="0" smtClean="0">
                <a:solidFill>
                  <a:schemeClr val="tx1"/>
                </a:solidFill>
                <a:latin typeface="+mn-lt"/>
                <a:ea typeface="+mn-ea"/>
                <a:cs typeface="+mn-cs"/>
              </a:rPr>
              <a:t>April 2014: 59%</a:t>
            </a:r>
            <a:endParaRPr lang="en-US" dirty="0"/>
          </a:p>
        </p:txBody>
      </p:sp>
      <p:sp>
        <p:nvSpPr>
          <p:cNvPr id="4" name="Slide Number Placeholder 3"/>
          <p:cNvSpPr>
            <a:spLocks noGrp="1"/>
          </p:cNvSpPr>
          <p:nvPr>
            <p:ph type="sldNum" sz="quarter" idx="10"/>
          </p:nvPr>
        </p:nvSpPr>
        <p:spPr/>
        <p:txBody>
          <a:bodyPr/>
          <a:lstStyle/>
          <a:p>
            <a:fld id="{3CC8848D-CA3F-9D41-9A8C-3104997EB2FF}" type="slidenum">
              <a:rPr lang="en-US" smtClean="0"/>
              <a:t>5</a:t>
            </a:fld>
            <a:endParaRPr lang="en-US"/>
          </a:p>
        </p:txBody>
      </p:sp>
    </p:spTree>
    <p:extLst>
      <p:ext uri="{BB962C8B-B14F-4D97-AF65-F5344CB8AC3E}">
        <p14:creationId xmlns:p14="http://schemas.microsoft.com/office/powerpoint/2010/main" val="1953271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Q4 ad revenue grew 57%, or 66% on a constant currency basis. Mobile ad revenue reached $4.5 billion, up 81% year-over-year, and is now 80% of total ad revenue.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Full year 2015 revenue was $17.9 billion up 44% year-over-year, or 53% on a constant currency basis. In 2015, we generated over $6 billion in free cash flow including $2.1 billion in Q4, while continuing to fund important investments for the future growth of the business.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Pros: Recent Revenue Growth, Strong</a:t>
            </a:r>
            <a:r>
              <a:rPr lang="en-US" baseline="0" dirty="0" smtClean="0"/>
              <a:t> Operating Cash Flows, Strong Growth Track Record</a:t>
            </a:r>
          </a:p>
          <a:p>
            <a:r>
              <a:rPr lang="en-US" baseline="0" dirty="0" smtClean="0"/>
              <a:t>Cons: Risky PE </a:t>
            </a:r>
          </a:p>
          <a:p>
            <a:endParaRPr lang="en-US" baseline="0" dirty="0" smtClean="0"/>
          </a:p>
          <a:p>
            <a:r>
              <a:rPr lang="en-US" baseline="0" dirty="0" smtClean="0"/>
              <a:t>5 Year Revenue Growth is estimated at 55.5% CAGR. </a:t>
            </a:r>
            <a:endParaRPr lang="en-US" dirty="0"/>
          </a:p>
        </p:txBody>
      </p:sp>
      <p:sp>
        <p:nvSpPr>
          <p:cNvPr id="4" name="Slide Number Placeholder 3"/>
          <p:cNvSpPr>
            <a:spLocks noGrp="1"/>
          </p:cNvSpPr>
          <p:nvPr>
            <p:ph type="sldNum" sz="quarter" idx="10"/>
          </p:nvPr>
        </p:nvSpPr>
        <p:spPr/>
        <p:txBody>
          <a:bodyPr/>
          <a:lstStyle/>
          <a:p>
            <a:fld id="{3CC8848D-CA3F-9D41-9A8C-3104997EB2FF}" type="slidenum">
              <a:rPr lang="en-US" smtClean="0"/>
              <a:t>6</a:t>
            </a:fld>
            <a:endParaRPr lang="en-US"/>
          </a:p>
        </p:txBody>
      </p:sp>
    </p:spTree>
    <p:extLst>
      <p:ext uri="{BB962C8B-B14F-4D97-AF65-F5344CB8AC3E}">
        <p14:creationId xmlns:p14="http://schemas.microsoft.com/office/powerpoint/2010/main" val="2480207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DE74BD-8511-2E4C-A0BE-ABA742DF1A84}" type="datetimeFigureOut">
              <a:rPr lang="en-US" smtClean="0"/>
              <a:t>3/25/16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CA8D1-99A4-3C40-92C1-72EEE480638B}" type="slidenum">
              <a:rPr lang="en-US" smtClean="0"/>
              <a:t>‹#›</a:t>
            </a:fld>
            <a:endParaRPr lang="en-US"/>
          </a:p>
        </p:txBody>
      </p:sp>
    </p:spTree>
    <p:extLst>
      <p:ext uri="{BB962C8B-B14F-4D97-AF65-F5344CB8AC3E}">
        <p14:creationId xmlns:p14="http://schemas.microsoft.com/office/powerpoint/2010/main" val="2040592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DE74BD-8511-2E4C-A0BE-ABA742DF1A84}" type="datetimeFigureOut">
              <a:rPr lang="en-US" smtClean="0"/>
              <a:t>3/25/16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CA8D1-99A4-3C40-92C1-72EEE480638B}" type="slidenum">
              <a:rPr lang="en-US" smtClean="0"/>
              <a:t>‹#›</a:t>
            </a:fld>
            <a:endParaRPr lang="en-US"/>
          </a:p>
        </p:txBody>
      </p:sp>
    </p:spTree>
    <p:extLst>
      <p:ext uri="{BB962C8B-B14F-4D97-AF65-F5344CB8AC3E}">
        <p14:creationId xmlns:p14="http://schemas.microsoft.com/office/powerpoint/2010/main" val="309831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DE74BD-8511-2E4C-A0BE-ABA742DF1A84}" type="datetimeFigureOut">
              <a:rPr lang="en-US" smtClean="0"/>
              <a:t>3/25/16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CA8D1-99A4-3C40-92C1-72EEE480638B}" type="slidenum">
              <a:rPr lang="en-US" smtClean="0"/>
              <a:t>‹#›</a:t>
            </a:fld>
            <a:endParaRPr lang="en-US"/>
          </a:p>
        </p:txBody>
      </p:sp>
    </p:spTree>
    <p:extLst>
      <p:ext uri="{BB962C8B-B14F-4D97-AF65-F5344CB8AC3E}">
        <p14:creationId xmlns:p14="http://schemas.microsoft.com/office/powerpoint/2010/main" val="112159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DE74BD-8511-2E4C-A0BE-ABA742DF1A84}" type="datetimeFigureOut">
              <a:rPr lang="en-US" smtClean="0"/>
              <a:t>3/25/16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CA8D1-99A4-3C40-92C1-72EEE480638B}" type="slidenum">
              <a:rPr lang="en-US" smtClean="0"/>
              <a:t>‹#›</a:t>
            </a:fld>
            <a:endParaRPr lang="en-US"/>
          </a:p>
        </p:txBody>
      </p:sp>
    </p:spTree>
    <p:extLst>
      <p:ext uri="{BB962C8B-B14F-4D97-AF65-F5344CB8AC3E}">
        <p14:creationId xmlns:p14="http://schemas.microsoft.com/office/powerpoint/2010/main" val="59824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DE74BD-8511-2E4C-A0BE-ABA742DF1A84}" type="datetimeFigureOut">
              <a:rPr lang="en-US" smtClean="0"/>
              <a:t>3/25/16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CA8D1-99A4-3C40-92C1-72EEE480638B}" type="slidenum">
              <a:rPr lang="en-US" smtClean="0"/>
              <a:t>‹#›</a:t>
            </a:fld>
            <a:endParaRPr lang="en-US"/>
          </a:p>
        </p:txBody>
      </p:sp>
    </p:spTree>
    <p:extLst>
      <p:ext uri="{BB962C8B-B14F-4D97-AF65-F5344CB8AC3E}">
        <p14:creationId xmlns:p14="http://schemas.microsoft.com/office/powerpoint/2010/main" val="906534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DE74BD-8511-2E4C-A0BE-ABA742DF1A84}" type="datetimeFigureOut">
              <a:rPr lang="en-US" smtClean="0"/>
              <a:t>3/25/16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CA8D1-99A4-3C40-92C1-72EEE480638B}" type="slidenum">
              <a:rPr lang="en-US" smtClean="0"/>
              <a:t>‹#›</a:t>
            </a:fld>
            <a:endParaRPr lang="en-US"/>
          </a:p>
        </p:txBody>
      </p:sp>
    </p:spTree>
    <p:extLst>
      <p:ext uri="{BB962C8B-B14F-4D97-AF65-F5344CB8AC3E}">
        <p14:creationId xmlns:p14="http://schemas.microsoft.com/office/powerpoint/2010/main" val="316705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DE74BD-8511-2E4C-A0BE-ABA742DF1A84}" type="datetimeFigureOut">
              <a:rPr lang="en-US" smtClean="0"/>
              <a:t>3/25/16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CCA8D1-99A4-3C40-92C1-72EEE480638B}" type="slidenum">
              <a:rPr lang="en-US" smtClean="0"/>
              <a:t>‹#›</a:t>
            </a:fld>
            <a:endParaRPr lang="en-US"/>
          </a:p>
        </p:txBody>
      </p:sp>
    </p:spTree>
    <p:extLst>
      <p:ext uri="{BB962C8B-B14F-4D97-AF65-F5344CB8AC3E}">
        <p14:creationId xmlns:p14="http://schemas.microsoft.com/office/powerpoint/2010/main" val="2783843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DE74BD-8511-2E4C-A0BE-ABA742DF1A84}" type="datetimeFigureOut">
              <a:rPr lang="en-US" smtClean="0"/>
              <a:t>3/25/16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CCA8D1-99A4-3C40-92C1-72EEE480638B}" type="slidenum">
              <a:rPr lang="en-US" smtClean="0"/>
              <a:t>‹#›</a:t>
            </a:fld>
            <a:endParaRPr lang="en-US"/>
          </a:p>
        </p:txBody>
      </p:sp>
    </p:spTree>
    <p:extLst>
      <p:ext uri="{BB962C8B-B14F-4D97-AF65-F5344CB8AC3E}">
        <p14:creationId xmlns:p14="http://schemas.microsoft.com/office/powerpoint/2010/main" val="1355911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DE74BD-8511-2E4C-A0BE-ABA742DF1A84}" type="datetimeFigureOut">
              <a:rPr lang="en-US" smtClean="0"/>
              <a:t>3/25/16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CCA8D1-99A4-3C40-92C1-72EEE480638B}" type="slidenum">
              <a:rPr lang="en-US" smtClean="0"/>
              <a:t>‹#›</a:t>
            </a:fld>
            <a:endParaRPr lang="en-US"/>
          </a:p>
        </p:txBody>
      </p:sp>
    </p:spTree>
    <p:extLst>
      <p:ext uri="{BB962C8B-B14F-4D97-AF65-F5344CB8AC3E}">
        <p14:creationId xmlns:p14="http://schemas.microsoft.com/office/powerpoint/2010/main" val="232168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DE74BD-8511-2E4C-A0BE-ABA742DF1A84}" type="datetimeFigureOut">
              <a:rPr lang="en-US" smtClean="0"/>
              <a:t>3/25/16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CA8D1-99A4-3C40-92C1-72EEE480638B}" type="slidenum">
              <a:rPr lang="en-US" smtClean="0"/>
              <a:t>‹#›</a:t>
            </a:fld>
            <a:endParaRPr lang="en-US"/>
          </a:p>
        </p:txBody>
      </p:sp>
    </p:spTree>
    <p:extLst>
      <p:ext uri="{BB962C8B-B14F-4D97-AF65-F5344CB8AC3E}">
        <p14:creationId xmlns:p14="http://schemas.microsoft.com/office/powerpoint/2010/main" val="164578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DE74BD-8511-2E4C-A0BE-ABA742DF1A84}" type="datetimeFigureOut">
              <a:rPr lang="en-US" smtClean="0"/>
              <a:t>3/25/16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CA8D1-99A4-3C40-92C1-72EEE480638B}" type="slidenum">
              <a:rPr lang="en-US" smtClean="0"/>
              <a:t>‹#›</a:t>
            </a:fld>
            <a:endParaRPr lang="en-US"/>
          </a:p>
        </p:txBody>
      </p:sp>
    </p:spTree>
    <p:extLst>
      <p:ext uri="{BB962C8B-B14F-4D97-AF65-F5344CB8AC3E}">
        <p14:creationId xmlns:p14="http://schemas.microsoft.com/office/powerpoint/2010/main" val="5467598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DE74BD-8511-2E4C-A0BE-ABA742DF1A84}" type="datetimeFigureOut">
              <a:rPr lang="en-US" smtClean="0"/>
              <a:t>3/25/16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CA8D1-99A4-3C40-92C1-72EEE480638B}" type="slidenum">
              <a:rPr lang="en-US" smtClean="0"/>
              <a:t>‹#›</a:t>
            </a:fld>
            <a:endParaRPr lang="en-US"/>
          </a:p>
        </p:txBody>
      </p:sp>
    </p:spTree>
    <p:extLst>
      <p:ext uri="{BB962C8B-B14F-4D97-AF65-F5344CB8AC3E}">
        <p14:creationId xmlns:p14="http://schemas.microsoft.com/office/powerpoint/2010/main" val="761552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amigobulls.com/stocks/F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Facebook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5441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Information</a:t>
            </a:r>
            <a:endParaRPr lang="en-US" dirty="0"/>
          </a:p>
        </p:txBody>
      </p:sp>
      <p:sp>
        <p:nvSpPr>
          <p:cNvPr id="3" name="Content Placeholder 2"/>
          <p:cNvSpPr>
            <a:spLocks noGrp="1"/>
          </p:cNvSpPr>
          <p:nvPr>
            <p:ph idx="1"/>
          </p:nvPr>
        </p:nvSpPr>
        <p:spPr/>
        <p:txBody>
          <a:bodyPr/>
          <a:lstStyle/>
          <a:p>
            <a:r>
              <a:rPr lang="en-US" dirty="0" smtClean="0"/>
              <a:t>Company name: Facebook</a:t>
            </a:r>
          </a:p>
          <a:p>
            <a:r>
              <a:rPr lang="en-US" dirty="0" smtClean="0"/>
              <a:t>Ticker: FB</a:t>
            </a:r>
          </a:p>
          <a:p>
            <a:r>
              <a:rPr lang="en-US" dirty="0" smtClean="0"/>
              <a:t>Price: $113.05</a:t>
            </a:r>
          </a:p>
          <a:p>
            <a:r>
              <a:rPr lang="en-US" dirty="0" smtClean="0"/>
              <a:t>52-week range: $72.00-$117.59 </a:t>
            </a:r>
          </a:p>
          <a:p>
            <a:r>
              <a:rPr lang="en-US" dirty="0" smtClean="0"/>
              <a:t>Market Cap: $321.85B </a:t>
            </a:r>
          </a:p>
          <a:p>
            <a:endParaRPr lang="en-US" dirty="0"/>
          </a:p>
          <a:p>
            <a:r>
              <a:rPr lang="en-US" dirty="0" smtClean="0"/>
              <a:t>Recommendation: Buy </a:t>
            </a:r>
          </a:p>
        </p:txBody>
      </p:sp>
    </p:spTree>
    <p:extLst>
      <p:ext uri="{BB962C8B-B14F-4D97-AF65-F5344CB8AC3E}">
        <p14:creationId xmlns:p14="http://schemas.microsoft.com/office/powerpoint/2010/main" val="55508447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a:t>
            </a:r>
            <a:endParaRPr lang="en-US" dirty="0"/>
          </a:p>
        </p:txBody>
      </p:sp>
      <p:sp>
        <p:nvSpPr>
          <p:cNvPr id="3" name="Content Placeholder 2"/>
          <p:cNvSpPr>
            <a:spLocks noGrp="1"/>
          </p:cNvSpPr>
          <p:nvPr>
            <p:ph idx="1"/>
          </p:nvPr>
        </p:nvSpPr>
        <p:spPr>
          <a:xfrm>
            <a:off x="457200" y="1199123"/>
            <a:ext cx="8229600" cy="4525963"/>
          </a:xfrm>
        </p:spPr>
        <p:txBody>
          <a:bodyPr/>
          <a:lstStyle/>
          <a:p>
            <a:r>
              <a:rPr lang="en-US" dirty="0" smtClean="0"/>
              <a:t>Business Model: </a:t>
            </a:r>
          </a:p>
          <a:p>
            <a:endParaRPr lang="en-US" dirty="0"/>
          </a:p>
        </p:txBody>
      </p:sp>
      <p:pic>
        <p:nvPicPr>
          <p:cNvPr id="4" name="Picture 3"/>
          <p:cNvPicPr>
            <a:picLocks noChangeAspect="1"/>
          </p:cNvPicPr>
          <p:nvPr/>
        </p:nvPicPr>
        <p:blipFill>
          <a:blip r:embed="rId3"/>
          <a:stretch>
            <a:fillRect/>
          </a:stretch>
        </p:blipFill>
        <p:spPr>
          <a:xfrm>
            <a:off x="-31820" y="1888405"/>
            <a:ext cx="8854172" cy="4846347"/>
          </a:xfrm>
          <a:prstGeom prst="rect">
            <a:avLst/>
          </a:prstGeom>
        </p:spPr>
      </p:pic>
    </p:spTree>
    <p:extLst>
      <p:ext uri="{BB962C8B-B14F-4D97-AF65-F5344CB8AC3E}">
        <p14:creationId xmlns:p14="http://schemas.microsoft.com/office/powerpoint/2010/main" val="29438571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Competitive Advantage</a:t>
            </a:r>
            <a:endParaRPr lang="en-US" dirty="0"/>
          </a:p>
        </p:txBody>
      </p:sp>
      <p:sp>
        <p:nvSpPr>
          <p:cNvPr id="3" name="Content Placeholder 2"/>
          <p:cNvSpPr>
            <a:spLocks noGrp="1"/>
          </p:cNvSpPr>
          <p:nvPr>
            <p:ph idx="1"/>
          </p:nvPr>
        </p:nvSpPr>
        <p:spPr/>
        <p:txBody>
          <a:bodyPr/>
          <a:lstStyle/>
          <a:p>
            <a:r>
              <a:rPr lang="en-US" dirty="0" smtClean="0"/>
              <a:t>Company is led by an owner-operator who founded the company and owns nearly 30% of the company </a:t>
            </a:r>
          </a:p>
          <a:p>
            <a:r>
              <a:rPr lang="en-US" dirty="0" smtClean="0"/>
              <a:t>FB is exploring new markets (Asia) </a:t>
            </a:r>
          </a:p>
          <a:p>
            <a:endParaRPr lang="en-US" dirty="0"/>
          </a:p>
          <a:p>
            <a:r>
              <a:rPr lang="en-US" dirty="0" smtClean="0"/>
              <a:t>Penetration and population </a:t>
            </a:r>
            <a:endParaRPr lang="en-US" dirty="0"/>
          </a:p>
        </p:txBody>
      </p:sp>
    </p:spTree>
    <p:extLst>
      <p:ext uri="{BB962C8B-B14F-4D97-AF65-F5344CB8AC3E}">
        <p14:creationId xmlns:p14="http://schemas.microsoft.com/office/powerpoint/2010/main" val="2546596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Opportunity</a:t>
            </a:r>
            <a:endParaRPr lang="en-US" dirty="0"/>
          </a:p>
        </p:txBody>
      </p:sp>
      <p:pic>
        <p:nvPicPr>
          <p:cNvPr id="4" name="Content Placeholder 3"/>
          <p:cNvPicPr>
            <a:picLocks noGrp="1" noChangeAspect="1"/>
          </p:cNvPicPr>
          <p:nvPr>
            <p:ph idx="1"/>
          </p:nvPr>
        </p:nvPicPr>
        <p:blipFill>
          <a:blip r:embed="rId3"/>
          <a:srcRect l="4229" r="4229"/>
          <a:stretch>
            <a:fillRect/>
          </a:stretch>
        </p:blipFill>
        <p:spPr>
          <a:xfrm>
            <a:off x="123331" y="1524143"/>
            <a:ext cx="4507202" cy="2478788"/>
          </a:xfrm>
        </p:spPr>
      </p:pic>
      <p:pic>
        <p:nvPicPr>
          <p:cNvPr id="5" name="Picture 4"/>
          <p:cNvPicPr>
            <a:picLocks noChangeAspect="1"/>
          </p:cNvPicPr>
          <p:nvPr/>
        </p:nvPicPr>
        <p:blipFill>
          <a:blip r:embed="rId4"/>
          <a:stretch>
            <a:fillRect/>
          </a:stretch>
        </p:blipFill>
        <p:spPr>
          <a:xfrm>
            <a:off x="4818421" y="1498599"/>
            <a:ext cx="4216972" cy="2504332"/>
          </a:xfrm>
          <a:prstGeom prst="rect">
            <a:avLst/>
          </a:prstGeom>
        </p:spPr>
      </p:pic>
      <p:pic>
        <p:nvPicPr>
          <p:cNvPr id="6" name="Picture 5"/>
          <p:cNvPicPr>
            <a:picLocks noChangeAspect="1"/>
          </p:cNvPicPr>
          <p:nvPr/>
        </p:nvPicPr>
        <p:blipFill>
          <a:blip r:embed="rId5"/>
          <a:stretch>
            <a:fillRect/>
          </a:stretch>
        </p:blipFill>
        <p:spPr>
          <a:xfrm>
            <a:off x="123331" y="4372263"/>
            <a:ext cx="4620096" cy="2237857"/>
          </a:xfrm>
          <a:prstGeom prst="rect">
            <a:avLst/>
          </a:prstGeom>
        </p:spPr>
      </p:pic>
      <p:pic>
        <p:nvPicPr>
          <p:cNvPr id="7" name="Picture 6"/>
          <p:cNvPicPr>
            <a:picLocks noChangeAspect="1"/>
          </p:cNvPicPr>
          <p:nvPr/>
        </p:nvPicPr>
        <p:blipFill>
          <a:blip r:embed="rId6"/>
          <a:stretch>
            <a:fillRect/>
          </a:stretch>
        </p:blipFill>
        <p:spPr>
          <a:xfrm>
            <a:off x="4818421" y="4372264"/>
            <a:ext cx="4325579" cy="2237856"/>
          </a:xfrm>
          <a:prstGeom prst="rect">
            <a:avLst/>
          </a:prstGeom>
        </p:spPr>
      </p:pic>
      <p:sp>
        <p:nvSpPr>
          <p:cNvPr id="8" name="TextBox 7"/>
          <p:cNvSpPr txBox="1"/>
          <p:nvPr/>
        </p:nvSpPr>
        <p:spPr>
          <a:xfrm>
            <a:off x="1500162" y="1203231"/>
            <a:ext cx="2088625" cy="369332"/>
          </a:xfrm>
          <a:prstGeom prst="rect">
            <a:avLst/>
          </a:prstGeom>
          <a:noFill/>
        </p:spPr>
        <p:txBody>
          <a:bodyPr wrap="square" rtlCol="0">
            <a:spAutoFit/>
          </a:bodyPr>
          <a:lstStyle/>
          <a:p>
            <a:r>
              <a:rPr lang="en-US" dirty="0" smtClean="0"/>
              <a:t>Ad Revenue </a:t>
            </a:r>
            <a:endParaRPr lang="en-US" dirty="0"/>
          </a:p>
        </p:txBody>
      </p:sp>
      <p:sp>
        <p:nvSpPr>
          <p:cNvPr id="9" name="TextBox 8"/>
          <p:cNvSpPr txBox="1"/>
          <p:nvPr/>
        </p:nvSpPr>
        <p:spPr>
          <a:xfrm>
            <a:off x="6019067" y="1154811"/>
            <a:ext cx="2667733" cy="369332"/>
          </a:xfrm>
          <a:prstGeom prst="rect">
            <a:avLst/>
          </a:prstGeom>
          <a:noFill/>
        </p:spPr>
        <p:txBody>
          <a:bodyPr wrap="square" rtlCol="0">
            <a:spAutoFit/>
          </a:bodyPr>
          <a:lstStyle/>
          <a:p>
            <a:r>
              <a:rPr lang="en-US" dirty="0" smtClean="0"/>
              <a:t>Monthly Active Users</a:t>
            </a:r>
            <a:endParaRPr lang="en-US" dirty="0"/>
          </a:p>
        </p:txBody>
      </p:sp>
      <p:sp>
        <p:nvSpPr>
          <p:cNvPr id="10" name="TextBox 9"/>
          <p:cNvSpPr txBox="1"/>
          <p:nvPr/>
        </p:nvSpPr>
        <p:spPr>
          <a:xfrm>
            <a:off x="1169630" y="4002931"/>
            <a:ext cx="2901135" cy="369332"/>
          </a:xfrm>
          <a:prstGeom prst="rect">
            <a:avLst/>
          </a:prstGeom>
          <a:noFill/>
        </p:spPr>
        <p:txBody>
          <a:bodyPr wrap="square" rtlCol="0">
            <a:spAutoFit/>
          </a:bodyPr>
          <a:lstStyle/>
          <a:p>
            <a:r>
              <a:rPr lang="en-US" dirty="0" smtClean="0"/>
              <a:t>Revenue per User Location</a:t>
            </a:r>
            <a:endParaRPr lang="en-US" dirty="0"/>
          </a:p>
        </p:txBody>
      </p:sp>
      <p:sp>
        <p:nvSpPr>
          <p:cNvPr id="11" name="TextBox 10"/>
          <p:cNvSpPr txBox="1"/>
          <p:nvPr/>
        </p:nvSpPr>
        <p:spPr>
          <a:xfrm>
            <a:off x="6019067" y="4002931"/>
            <a:ext cx="2088625" cy="369332"/>
          </a:xfrm>
          <a:prstGeom prst="rect">
            <a:avLst/>
          </a:prstGeom>
          <a:noFill/>
        </p:spPr>
        <p:txBody>
          <a:bodyPr wrap="square" rtlCol="0">
            <a:spAutoFit/>
          </a:bodyPr>
          <a:lstStyle/>
          <a:p>
            <a:r>
              <a:rPr lang="en-US" dirty="0" smtClean="0"/>
              <a:t>Portfolio of Brands</a:t>
            </a:r>
            <a:endParaRPr lang="en-US" dirty="0"/>
          </a:p>
        </p:txBody>
      </p:sp>
    </p:spTree>
    <p:extLst>
      <p:ext uri="{BB962C8B-B14F-4D97-AF65-F5344CB8AC3E}">
        <p14:creationId xmlns:p14="http://schemas.microsoft.com/office/powerpoint/2010/main" val="143511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Look Into 2015 Key Metrics</a:t>
            </a:r>
            <a:endParaRPr lang="en-US" dirty="0"/>
          </a:p>
        </p:txBody>
      </p:sp>
      <p:sp>
        <p:nvSpPr>
          <p:cNvPr id="7" name="Content Placeholder 6"/>
          <p:cNvSpPr>
            <a:spLocks noGrp="1"/>
          </p:cNvSpPr>
          <p:nvPr>
            <p:ph idx="1"/>
          </p:nvPr>
        </p:nvSpPr>
        <p:spPr/>
        <p:txBody>
          <a:bodyPr>
            <a:normAutofit fontScale="92500" lnSpcReduction="10000"/>
          </a:bodyPr>
          <a:lstStyle/>
          <a:p>
            <a:r>
              <a:rPr lang="en-US" dirty="0"/>
              <a:t>		Facebook had </a:t>
            </a:r>
            <a:r>
              <a:rPr lang="en-US" dirty="0" err="1"/>
              <a:t>YoY</a:t>
            </a:r>
            <a:r>
              <a:rPr lang="en-US" dirty="0"/>
              <a:t> revenue growth of 51.7% in 2015-</a:t>
            </a:r>
            <a:r>
              <a:rPr lang="en-US" dirty="0" smtClean="0"/>
              <a:t>Q4</a:t>
            </a:r>
          </a:p>
          <a:p>
            <a:pPr lvl="1"/>
            <a:r>
              <a:rPr lang="en-US" dirty="0" smtClean="0">
                <a:solidFill>
                  <a:srgbClr val="3366FF"/>
                </a:solidFill>
              </a:rPr>
              <a:t>Revenue </a:t>
            </a:r>
            <a:r>
              <a:rPr lang="en-US" dirty="0">
                <a:solidFill>
                  <a:srgbClr val="3366FF"/>
                </a:solidFill>
              </a:rPr>
              <a:t>has grown at a compounded annual rate of 55.5% over the last 5 years.</a:t>
            </a:r>
          </a:p>
          <a:p>
            <a:r>
              <a:rPr lang="en-US" dirty="0"/>
              <a:t>		Facebook reported a Net profit margin of 26.6% in </a:t>
            </a:r>
            <a:r>
              <a:rPr lang="en-US" dirty="0" smtClean="0"/>
              <a:t>2015-Q4</a:t>
            </a:r>
          </a:p>
          <a:p>
            <a:pPr lvl="1"/>
            <a:r>
              <a:rPr lang="en-US" dirty="0" smtClean="0">
                <a:solidFill>
                  <a:srgbClr val="3366FF"/>
                </a:solidFill>
              </a:rPr>
              <a:t>FB stock reported an average net profit margin of 20.70% over the last 3 years. </a:t>
            </a:r>
            <a:endParaRPr lang="en-US" dirty="0">
              <a:solidFill>
                <a:srgbClr val="3366FF"/>
              </a:solidFill>
              <a:hlinkClick r:id="rId3"/>
            </a:endParaRPr>
          </a:p>
          <a:p>
            <a:r>
              <a:rPr lang="en-US" dirty="0"/>
              <a:t>	</a:t>
            </a:r>
            <a:r>
              <a:rPr lang="en-US" dirty="0" smtClean="0"/>
              <a:t>Operating </a:t>
            </a:r>
            <a:r>
              <a:rPr lang="en-US" dirty="0"/>
              <a:t>margin (or operating profit margin) of 43.8% has improved by 14.4% over </a:t>
            </a:r>
            <a:r>
              <a:rPr lang="en-US" dirty="0" smtClean="0"/>
              <a:t>2014’s </a:t>
            </a:r>
            <a:r>
              <a:rPr lang="en-US" dirty="0"/>
              <a:t>Q4 </a:t>
            </a:r>
            <a:r>
              <a:rPr lang="en-US" dirty="0" smtClean="0"/>
              <a:t>.</a:t>
            </a:r>
          </a:p>
        </p:txBody>
      </p:sp>
    </p:spTree>
    <p:extLst>
      <p:ext uri="{BB962C8B-B14F-4D97-AF65-F5344CB8AC3E}">
        <p14:creationId xmlns:p14="http://schemas.microsoft.com/office/powerpoint/2010/main" val="890133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Valuation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FB: PE= 88.3 </a:t>
            </a:r>
          </a:p>
          <a:p>
            <a:pPr lvl="1"/>
            <a:r>
              <a:rPr lang="en-US" dirty="0" smtClean="0"/>
              <a:t>FB Price to Sales Multiple: 17.8 </a:t>
            </a:r>
          </a:p>
          <a:p>
            <a:endParaRPr lang="en-US" dirty="0"/>
          </a:p>
          <a:p>
            <a:r>
              <a:rPr lang="en-US" dirty="0" smtClean="0"/>
              <a:t>Industry: PE= 50.4</a:t>
            </a:r>
          </a:p>
          <a:p>
            <a:pPr lvl="1"/>
            <a:r>
              <a:rPr lang="en-US" dirty="0" smtClean="0"/>
              <a:t>Industry Price to Sales Multiple: 7.7 </a:t>
            </a:r>
          </a:p>
          <a:p>
            <a:pPr marL="0" indent="0">
              <a:buNone/>
            </a:pPr>
            <a:endParaRPr lang="en-US" dirty="0" smtClean="0"/>
          </a:p>
          <a:p>
            <a:endParaRPr lang="en-US" dirty="0"/>
          </a:p>
          <a:p>
            <a:r>
              <a:rPr lang="en-US" dirty="0" smtClean="0"/>
              <a:t>Compared to industry averages, FB stock is expensive. However, the growth outlook and market expansion of FB’s operations make this stock a buy and a long-term hold. </a:t>
            </a:r>
            <a:endParaRPr lang="en-US" dirty="0"/>
          </a:p>
        </p:txBody>
      </p:sp>
    </p:spTree>
    <p:extLst>
      <p:ext uri="{BB962C8B-B14F-4D97-AF65-F5344CB8AC3E}">
        <p14:creationId xmlns:p14="http://schemas.microsoft.com/office/powerpoint/2010/main" val="1168088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161</TotalTime>
  <Words>775</Words>
  <Application>Microsoft Macintosh PowerPoint</Application>
  <PresentationFormat>On-screen Show (4:3)</PresentationFormat>
  <Paragraphs>68</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Facebook</vt:lpstr>
      <vt:lpstr>Basic Information</vt:lpstr>
      <vt:lpstr>Story</vt:lpstr>
      <vt:lpstr>Competitive Advantage</vt:lpstr>
      <vt:lpstr>Growth Opportunity</vt:lpstr>
      <vt:lpstr>Brief Look Into 2015 Key Metrics</vt:lpstr>
      <vt:lpstr>Relative Valuation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Facebook</dc:title>
  <dc:creator>Naja Davis</dc:creator>
  <cp:lastModifiedBy>Naja Davis</cp:lastModifiedBy>
  <cp:revision>12</cp:revision>
  <dcterms:created xsi:type="dcterms:W3CDTF">2016-03-25T14:52:10Z</dcterms:created>
  <dcterms:modified xsi:type="dcterms:W3CDTF">2016-03-25T17:33:26Z</dcterms:modified>
</cp:coreProperties>
</file>