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9" r:id="rId12"/>
    <p:sldId id="271" r:id="rId13"/>
    <p:sldId id="264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D81C-4535-47CF-B4A6-8981377FE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D9A305-6EC4-4251-8139-0AA02A50F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4859B-4FFE-49F5-B0E3-D1D0B41D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E70A-0FBD-4772-B11E-136530B2CABF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281C5-A64A-4C36-B9AB-70139C33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65530-821A-4F78-9E73-2CB6A376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CEE2-BFE6-4A53-91DF-1E15D42EA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DD6DA-B677-4B1D-BADF-4160B1FF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47B63-6DD9-459A-B563-AFE1DAB6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D7294-B542-4B62-9832-F2653F50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E70A-0FBD-4772-B11E-136530B2CABF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BD308-856A-4975-90C7-390527AC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40C8E-C7F5-4BE6-ADB4-D188BA45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CEE2-BFE6-4A53-91DF-1E15D42EA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25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2171B9-0FC0-443D-8652-A3719C728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4E6E8-A6CC-4194-8F2B-2FD27E593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C050A-0409-4AB7-9D12-A8D0273F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E70A-0FBD-4772-B11E-136530B2CABF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55A2D-6D0E-474E-8DDF-FDEAF964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C843A-58ED-4081-A3E8-E765778C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CEE2-BFE6-4A53-91DF-1E15D42EA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2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24CB3-2409-41C7-AB89-6BDE4C7B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21EB8-6858-41D3-BF29-454BFB686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9B662-A0BB-4915-AA07-57CA4C20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E70A-0FBD-4772-B11E-136530B2CABF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4F7A3-C6E6-49DA-9EC6-7A135A3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35304-1E3C-4457-92D7-D1776038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CEE2-BFE6-4A53-91DF-1E15D42EA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5BEA-9877-4BC2-A389-BBE9EE15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22259-288A-4D25-952C-C625A450A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B33D0-0F84-4BD0-BECC-7BF40066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E70A-0FBD-4772-B11E-136530B2CABF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7A988-9B3E-4CA7-AA8F-438105D0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FFB1C-C3B2-4629-9A25-AE012A36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CEE2-BFE6-4A53-91DF-1E15D42EA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7C0E1-CE71-4768-B815-9CFF421E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70324-16D0-4A13-9812-F340BCFEE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D4A49E-A62C-4DC2-9030-0F473F9BD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33BFE-10CC-466B-9856-5C43C755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E70A-0FBD-4772-B11E-136530B2CABF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1F96C-ECAB-4EC0-AFF1-2716A8BF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25FE6-1E22-4ED6-95C2-81AC2728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CEE2-BFE6-4A53-91DF-1E15D42EA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3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FDC6D-A46A-4638-A9E0-BAC5BE0A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EE0B3-F2D7-4225-B89C-638237CC5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43472-8BA5-4871-8C84-571181B55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9FD2FF-8215-4D8B-9CA9-959D42517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A3485D-D64E-41B5-8D7B-9BE7F4777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D8C62C-5412-4133-AA84-59EE7186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E70A-0FBD-4772-B11E-136530B2CABF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9E8F31-3B3F-44DE-93A9-784DA5F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1CC0AB-D352-4955-A693-D234B1EF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CEE2-BFE6-4A53-91DF-1E15D42EA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3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AD655-1DCD-4471-92F9-2693AE0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1BED9-A59A-46B8-8940-E9B7FB26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E70A-0FBD-4772-B11E-136530B2CABF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DDBF6-0DAB-43EB-9402-8404B1C0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C99190-783E-4CA7-ACD9-FEF5385F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CEE2-BFE6-4A53-91DF-1E15D42EA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6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477415-97A7-46AC-89A4-C6C3AE78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E70A-0FBD-4772-B11E-136530B2CABF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049C3D-44F0-420D-92E9-CFCE8DA5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282D92-D7B4-4C27-B377-B1B15508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CEE2-BFE6-4A53-91DF-1E15D42EA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0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C4A5-322D-4FC7-AC35-729F778F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605C2-BA3D-4B07-BE9F-2148CFDA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CAED3A-FBA9-485E-A8B6-F372265BF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02E13-80F5-451F-A543-B36E3BC1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E70A-0FBD-4772-B11E-136530B2CABF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6CB20-2C08-4ACC-AA14-727520FB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03280-F069-4111-A1FB-50630B83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CEE2-BFE6-4A53-91DF-1E15D42EA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7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BB234-8CC4-4176-8FDE-2E4DFA2D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404CDB-29A2-4E34-8828-1FA5A9EED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6CBB8-D5C4-4F0A-8158-77DF15F0B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5A90A-14C5-47F4-B267-5B0DB023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E70A-0FBD-4772-B11E-136530B2CABF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9873-293E-4082-8EE0-099F1E9D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B1A18-71C1-4CB2-A8C3-B1C4BA09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CEE2-BFE6-4A53-91DF-1E15D42EA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4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FA9607-77B8-466C-99B0-45C3448E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75C17-5506-430C-BF09-EC507684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64CA1-1158-40B5-B3A9-996A8ED3D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E70A-0FBD-4772-B11E-136530B2CABF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BFFC0-5B11-4437-9EB6-BAE61CC40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306A5-7ED4-4777-9B85-AC6FA4C8D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1CEE2-BFE6-4A53-91DF-1E15D42EA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0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841F5-8CD6-4DA0-9E0D-50A5CDBE1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Deep Generative Models-Part II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9C5EC3-2694-4873-8577-DAAD1B1D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Yadong Lu</a:t>
            </a:r>
          </a:p>
          <a:p>
            <a:r>
              <a:rPr lang="en-US" altLang="zh-CN" dirty="0"/>
              <a:t>Mar 8. 2019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00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CF531-37EA-41F6-9FF9-0F2016DC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Adversarial Network (GAN) -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3A056-3D39-457B-A8EE-A215368E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Realistic looking images from state of the art </a:t>
            </a:r>
            <a:r>
              <a:rPr lang="en-US" altLang="zh-CN" dirty="0" err="1"/>
              <a:t>BigGAN</a:t>
            </a:r>
            <a:r>
              <a:rPr lang="en-US" altLang="zh-CN" dirty="0"/>
              <a:t> (Brock et al. 2018)</a:t>
            </a:r>
          </a:p>
          <a:p>
            <a:endParaRPr lang="zh-CN" altLang="en-US" dirty="0"/>
          </a:p>
        </p:txBody>
      </p:sp>
      <p:pic>
        <p:nvPicPr>
          <p:cNvPr id="5" name="图片 4" descr="图片包含 照片, 小狗, 不同, 展示&#10;&#10;自动生成的说明">
            <a:extLst>
              <a:ext uri="{FF2B5EF4-FFF2-40B4-BE49-F238E27FC236}">
                <a16:creationId xmlns:a16="http://schemas.microsoft.com/office/drawing/2014/main" id="{0C134791-3E53-4649-B416-F97C4EBD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42" y="2729259"/>
            <a:ext cx="6726923" cy="39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7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01EBA-ED4F-471B-8574-9B033A3F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2EC49-26F6-47A6-8439-F800CC5F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Video generation. </a:t>
            </a:r>
            <a:r>
              <a:rPr lang="en-US" altLang="zh-CN" dirty="0" err="1"/>
              <a:t>Vondrick</a:t>
            </a:r>
            <a:r>
              <a:rPr lang="en-US" altLang="zh-CN" dirty="0"/>
              <a:t> et al, 2016</a:t>
            </a:r>
          </a:p>
          <a:p>
            <a:r>
              <a:rPr lang="en-US" altLang="zh-CN" dirty="0"/>
              <a:t>Image inpainting. Pathak et al, 2016</a:t>
            </a:r>
            <a:endParaRPr lang="zh-CN" altLang="en-US" dirty="0"/>
          </a:p>
        </p:txBody>
      </p:sp>
      <p:pic>
        <p:nvPicPr>
          <p:cNvPr id="5" name="图片 4" descr="图片包含 照片, 书架, 室内, 不同&#10;&#10;自动生成的说明">
            <a:extLst>
              <a:ext uri="{FF2B5EF4-FFF2-40B4-BE49-F238E27FC236}">
                <a16:creationId xmlns:a16="http://schemas.microsoft.com/office/drawing/2014/main" id="{6591D8E1-9031-4BD9-AA45-BEC131D49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27" y="3179504"/>
            <a:ext cx="4665306" cy="29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1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CEAC8-6E5C-4F0B-A7CE-6CAD1647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63EA5-4A35-4F8C-A73F-C42A4D41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Anomaly detection. </a:t>
            </a:r>
            <a:r>
              <a:rPr lang="en-US" altLang="zh-CN" dirty="0" err="1"/>
              <a:t>Schlegl</a:t>
            </a:r>
            <a:r>
              <a:rPr lang="en-US" altLang="zh-CN" dirty="0"/>
              <a:t> et al. 2017</a:t>
            </a:r>
          </a:p>
          <a:p>
            <a:endParaRPr lang="zh-CN" altLang="en-US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546C1AB3-55A4-46D9-80AD-2EC19C69F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57" y="3068232"/>
            <a:ext cx="9338966" cy="21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31D72-3F2D-4096-8899-39F4633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Adversarial Network (GAN) - Optimization perspective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EC252-3594-430E-BC23-4D79625B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Optimization Perspective: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 is it related to JS divergence?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71DD20-6DCA-4274-A051-99C145018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0" y="2544376"/>
            <a:ext cx="8142289" cy="12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31D72-3F2D-4096-8899-39F4633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Adversarial Network (GAN) - Optimization perspective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EC252-3594-430E-BC23-4D79625B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Optimal discriminator:</a:t>
            </a:r>
          </a:p>
          <a:p>
            <a:endParaRPr lang="en-US" altLang="zh-CN" dirty="0"/>
          </a:p>
          <a:p>
            <a:r>
              <a:rPr lang="en-US" altLang="zh-CN" dirty="0"/>
              <a:t>Connection: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 descr="图片包含 文字&#10;&#10;自动生成的说明">
            <a:extLst>
              <a:ext uri="{FF2B5EF4-FFF2-40B4-BE49-F238E27FC236}">
                <a16:creationId xmlns:a16="http://schemas.microsoft.com/office/drawing/2014/main" id="{F856BC12-19B1-4350-A887-25FB56705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924" y="3896058"/>
            <a:ext cx="5756150" cy="2753578"/>
          </a:xfrm>
          <a:prstGeom prst="rect">
            <a:avLst/>
          </a:prstGeom>
        </p:spPr>
      </p:pic>
      <p:pic>
        <p:nvPicPr>
          <p:cNvPr id="8" name="图片 7" descr="图片包含 物体&#10;&#10;自动生成的说明">
            <a:extLst>
              <a:ext uri="{FF2B5EF4-FFF2-40B4-BE49-F238E27FC236}">
                <a16:creationId xmlns:a16="http://schemas.microsoft.com/office/drawing/2014/main" id="{58FCAD0F-D716-4BBB-9BD6-51A0E2D01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25" y="2655309"/>
            <a:ext cx="1838548" cy="8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6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08779-E53B-41FC-89DD-50F8AB4C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A0039-D57D-476D-91A8-95CAEF5C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divergence metric</a:t>
            </a:r>
          </a:p>
          <a:p>
            <a:pPr marL="0" indent="0">
              <a:buNone/>
            </a:pPr>
            <a:r>
              <a:rPr lang="en-US" altLang="zh-CN" dirty="0"/>
              <a:t>   - </a:t>
            </a:r>
            <a:r>
              <a:rPr lang="en-US" altLang="zh-CN" dirty="0" err="1"/>
              <a:t>Kullback</a:t>
            </a:r>
            <a:r>
              <a:rPr lang="en-US" altLang="zh-CN" dirty="0"/>
              <a:t>–</a:t>
            </a:r>
            <a:r>
              <a:rPr lang="en-US" altLang="zh-CN" dirty="0" err="1"/>
              <a:t>Leibler</a:t>
            </a:r>
            <a:r>
              <a:rPr lang="en-US" altLang="zh-CN" dirty="0"/>
              <a:t> divergence</a:t>
            </a:r>
          </a:p>
          <a:p>
            <a:pPr marL="0" indent="0">
              <a:buNone/>
            </a:pPr>
            <a:r>
              <a:rPr lang="en-US" altLang="zh-CN" dirty="0"/>
              <a:t>   - Jensen–Shannon divergence</a:t>
            </a:r>
          </a:p>
          <a:p>
            <a:r>
              <a:rPr lang="en-US" altLang="zh-CN" dirty="0"/>
              <a:t>Generative Adversarial Network (GAN)</a:t>
            </a:r>
          </a:p>
          <a:p>
            <a:pPr marL="0" indent="0">
              <a:buNone/>
            </a:pPr>
            <a:r>
              <a:rPr lang="en-US" altLang="zh-CN" dirty="0"/>
              <a:t>   - Idea</a:t>
            </a:r>
          </a:p>
          <a:p>
            <a:pPr marL="0" indent="0">
              <a:buNone/>
            </a:pPr>
            <a:r>
              <a:rPr lang="en-US" altLang="zh-CN" dirty="0"/>
              <a:t>   - Optimization perspective</a:t>
            </a:r>
          </a:p>
          <a:p>
            <a:r>
              <a:rPr lang="en-US" altLang="zh-CN" dirty="0"/>
              <a:t>Current research in GANs</a:t>
            </a:r>
          </a:p>
          <a:p>
            <a:r>
              <a:rPr lang="en-US" altLang="zh-CN" dirty="0"/>
              <a:t>Mini-project: GAN in </a:t>
            </a:r>
            <a:r>
              <a:rPr lang="en-US" altLang="zh-CN" dirty="0" err="1"/>
              <a:t>tensorflow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55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F3A4B-7D0C-4EE9-9C76-6373FC0E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divergence metric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54401-CBF9-46E7-8BA9-668F494F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Question: 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measure the distance between two points?</a:t>
            </a:r>
          </a:p>
          <a:p>
            <a:pPr marL="0" indent="0">
              <a:buNone/>
            </a:pPr>
            <a:r>
              <a:rPr lang="en-US" altLang="zh-CN" dirty="0"/>
              <a:t>- Euclidean distance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r>
              <a:rPr lang="en-US" altLang="zh-CN" dirty="0"/>
              <a:t>How do we measure the distance between two probability distribution?</a:t>
            </a:r>
          </a:p>
          <a:p>
            <a:pPr marL="0" indent="0">
              <a:buNone/>
            </a:pPr>
            <a:r>
              <a:rPr lang="en-US" altLang="zh-CN" dirty="0"/>
              <a:t>- Divergence metric</a:t>
            </a:r>
          </a:p>
        </p:txBody>
      </p:sp>
    </p:spTree>
    <p:extLst>
      <p:ext uri="{BB962C8B-B14F-4D97-AF65-F5344CB8AC3E}">
        <p14:creationId xmlns:p14="http://schemas.microsoft.com/office/powerpoint/2010/main" val="178085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C3ABE-3843-4417-BC8C-DCC944A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divergence metric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98B19-B6FE-4228-8B94-80CC6E669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Kullback</a:t>
            </a:r>
            <a:r>
              <a:rPr lang="en-US" altLang="zh-CN" dirty="0"/>
              <a:t>–</a:t>
            </a:r>
            <a:r>
              <a:rPr lang="en-US" altLang="zh-CN" dirty="0" err="1"/>
              <a:t>Leibler</a:t>
            </a:r>
            <a:r>
              <a:rPr lang="en-US" altLang="zh-CN" dirty="0"/>
              <a:t> divergence: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Several properties: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 Equal to zero when P(x)=Q(x)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Greater than 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Forward KL and reverse KL not equal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3CEC8AD-9297-4C19-B4AA-78D8068F2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4204" y="2554881"/>
            <a:ext cx="4661969" cy="87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4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C3ABE-3843-4417-BC8C-DCC944A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divergence metric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36A7C0-9963-4A4C-9FF9-68BBD185A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9" y="1631965"/>
            <a:ext cx="5004318" cy="2314497"/>
          </a:xfrm>
        </p:spPr>
      </p:pic>
      <p:pic>
        <p:nvPicPr>
          <p:cNvPr id="7" name="图片 6" descr="图片包含 地图, 文字&#10;&#10;自动生成的说明">
            <a:extLst>
              <a:ext uri="{FF2B5EF4-FFF2-40B4-BE49-F238E27FC236}">
                <a16:creationId xmlns:a16="http://schemas.microsoft.com/office/drawing/2014/main" id="{DAAB5F02-37B0-438F-ADE8-B25DB4F58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95" y="3946462"/>
            <a:ext cx="4435151" cy="23561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2F795F-E065-4BD7-92FD-8666FE8F65CE}"/>
              </a:ext>
            </a:extLst>
          </p:cNvPr>
          <p:cNvSpPr txBox="1"/>
          <p:nvPr/>
        </p:nvSpPr>
        <p:spPr>
          <a:xfrm>
            <a:off x="6747521" y="6354375"/>
            <a:ext cx="430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Eric Jiang’s blog: https://blog.evjang.com/2016/08/variational-bayes.html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726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C3ABE-3843-4417-BC8C-DCC944A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divergence metric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98B19-B6FE-4228-8B94-80CC6E669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Jensen–Shannon divergence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Properties</a:t>
            </a:r>
          </a:p>
          <a:p>
            <a:pPr lvl="1"/>
            <a:r>
              <a:rPr lang="en-US" altLang="zh-CN" dirty="0"/>
              <a:t>symmetric </a:t>
            </a:r>
          </a:p>
          <a:p>
            <a:pPr lvl="1"/>
            <a:r>
              <a:rPr lang="en-US" altLang="zh-CN" dirty="0"/>
              <a:t>Bounded by [0, ln2]</a:t>
            </a:r>
          </a:p>
        </p:txBody>
      </p:sp>
      <p:pic>
        <p:nvPicPr>
          <p:cNvPr id="5" name="图片 4" descr="图片包含 物体&#10;&#10;自动生成的说明">
            <a:extLst>
              <a:ext uri="{FF2B5EF4-FFF2-40B4-BE49-F238E27FC236}">
                <a16:creationId xmlns:a16="http://schemas.microsoft.com/office/drawing/2014/main" id="{6556C605-40D3-4BC3-AC91-22CC432D9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21" y="2609736"/>
            <a:ext cx="568721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0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C3ABE-3843-4417-BC8C-DCC944A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divergence metric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98B19-B6FE-4228-8B94-80CC6E669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 of KL divergence and JS divergence: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64CDF1-4021-46C7-94CE-BA70B911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98" y="2110566"/>
            <a:ext cx="7956404" cy="45608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DD6E06-6357-4FD2-BEA9-4D2779F433F8}"/>
              </a:ext>
            </a:extLst>
          </p:cNvPr>
          <p:cNvSpPr txBox="1"/>
          <p:nvPr/>
        </p:nvSpPr>
        <p:spPr>
          <a:xfrm>
            <a:off x="4235741" y="6611779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https://lilianweng.github.io/lil-log/2017/08/20/from-GAN-to-WGAN.html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215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31D72-3F2D-4096-8899-39F4633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Adversarial Network (GAN) -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EC252-3594-430E-BC23-4D79625B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GAN consists of two components: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Discriminator (D): optimized to tell the fake samples from the real ones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Generator (G):  trained to capture the real data distribution so that its generative samples can be as real as possible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10" name="图片 9" descr="图片包含 文字, 地图&#10;&#10;自动生成的说明">
            <a:extLst>
              <a:ext uri="{FF2B5EF4-FFF2-40B4-BE49-F238E27FC236}">
                <a16:creationId xmlns:a16="http://schemas.microsoft.com/office/drawing/2014/main" id="{59FE68BD-A89A-4A75-A0D9-B6D63CF48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54" y="3912321"/>
            <a:ext cx="4887595" cy="282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CF531-37EA-41F6-9FF9-0F2016DC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Adversarial Network (GAN) -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3A056-3D39-457B-A8EE-A215368E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A different perspective: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Learning a map (parameterized by neural networks) from random noise to true data distribution.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discrepancy (divergence) between real images and generated images serves as the source of signal       gradient descent update the parameters in the generator        overall discrepancy becomes smaller.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After training, the learned map can be used to generate new realistic looking images</a:t>
            </a:r>
          </a:p>
          <a:p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FE4090B-6B2F-44A5-AA8B-010EE2B7BDDA}"/>
              </a:ext>
            </a:extLst>
          </p:cNvPr>
          <p:cNvCxnSpPr>
            <a:cxnSpLocks/>
          </p:cNvCxnSpPr>
          <p:nvPr/>
        </p:nvCxnSpPr>
        <p:spPr>
          <a:xfrm>
            <a:off x="5377541" y="4789716"/>
            <a:ext cx="503896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399537-30D8-4EF0-A7A0-1F757A3F7210}"/>
              </a:ext>
            </a:extLst>
          </p:cNvPr>
          <p:cNvCxnSpPr>
            <a:cxnSpLocks/>
          </p:cNvCxnSpPr>
          <p:nvPr/>
        </p:nvCxnSpPr>
        <p:spPr>
          <a:xfrm flipV="1">
            <a:off x="5477157" y="4484915"/>
            <a:ext cx="460266" cy="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2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368</Words>
  <Application>Microsoft Office PowerPoint</Application>
  <PresentationFormat>宽屏</PresentationFormat>
  <Paragraphs>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Introduction to Deep Generative Models-Part II</vt:lpstr>
      <vt:lpstr>Content</vt:lpstr>
      <vt:lpstr>Introduction to divergence metric </vt:lpstr>
      <vt:lpstr>Introduction to divergence metric </vt:lpstr>
      <vt:lpstr>Introduction to divergence metric </vt:lpstr>
      <vt:lpstr>Introduction to divergence metric </vt:lpstr>
      <vt:lpstr>Introduction to divergence metric </vt:lpstr>
      <vt:lpstr>Generative Adversarial Network (GAN) - Idea</vt:lpstr>
      <vt:lpstr>Generative Adversarial Network (GAN) - Idea</vt:lpstr>
      <vt:lpstr>Generative Adversarial Network (GAN) - Idea</vt:lpstr>
      <vt:lpstr>Applications</vt:lpstr>
      <vt:lpstr>Applications</vt:lpstr>
      <vt:lpstr>Generative Adversarial Network (GAN) - Optimization perspective</vt:lpstr>
      <vt:lpstr>Generative Adversarial Network (GAN) - Optimization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Generative Models-Part II</dc:title>
  <dc:creator>LuYadong</dc:creator>
  <cp:lastModifiedBy>LuYadong</cp:lastModifiedBy>
  <cp:revision>18</cp:revision>
  <dcterms:created xsi:type="dcterms:W3CDTF">2019-03-03T20:43:07Z</dcterms:created>
  <dcterms:modified xsi:type="dcterms:W3CDTF">2019-03-08T06:52:05Z</dcterms:modified>
</cp:coreProperties>
</file>