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notesMasterIdLst>
    <p:notesMasterId r:id="rId25"/>
  </p:notesMasterIdLst>
  <p:sldIdLst>
    <p:sldId id="256" r:id="rId2"/>
    <p:sldId id="257" r:id="rId3"/>
    <p:sldId id="267" r:id="rId4"/>
    <p:sldId id="259" r:id="rId5"/>
    <p:sldId id="260" r:id="rId6"/>
    <p:sldId id="258" r:id="rId7"/>
    <p:sldId id="261" r:id="rId8"/>
    <p:sldId id="268" r:id="rId9"/>
    <p:sldId id="262" r:id="rId10"/>
    <p:sldId id="263" r:id="rId11"/>
    <p:sldId id="264" r:id="rId12"/>
    <p:sldId id="265" r:id="rId13"/>
    <p:sldId id="275" r:id="rId14"/>
    <p:sldId id="277" r:id="rId15"/>
    <p:sldId id="278" r:id="rId16"/>
    <p:sldId id="276" r:id="rId17"/>
    <p:sldId id="279" r:id="rId18"/>
    <p:sldId id="280" r:id="rId19"/>
    <p:sldId id="281" r:id="rId20"/>
    <p:sldId id="283" r:id="rId21"/>
    <p:sldId id="284" r:id="rId22"/>
    <p:sldId id="285" r:id="rId23"/>
    <p:sldId id="266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0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Muito Ruim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Plan1!$A$2:$A$3</c:f>
              <c:strCache>
                <c:ptCount val="2"/>
                <c:pt idx="0">
                  <c:v>Etecs e Fatecs variadas</c:v>
                </c:pt>
                <c:pt idx="1">
                  <c:v>Fatec Baixada Santista - Rubens Lara</c:v>
                </c:pt>
              </c:strCache>
            </c:strRef>
          </c:cat>
          <c:val>
            <c:numRef>
              <c:f>Plan1!$B$2:$B$3</c:f>
              <c:numCache>
                <c:formatCode>General</c:formatCode>
                <c:ptCount val="2"/>
                <c:pt idx="0">
                  <c:v>8.4</c:v>
                </c:pt>
                <c:pt idx="1">
                  <c:v>1.8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Ruim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Plan1!$A$2:$A$3</c:f>
              <c:strCache>
                <c:ptCount val="2"/>
                <c:pt idx="0">
                  <c:v>Etecs e Fatecs variadas</c:v>
                </c:pt>
                <c:pt idx="1">
                  <c:v>Fatec Baixada Santista - Rubens Lara</c:v>
                </c:pt>
              </c:strCache>
            </c:strRef>
          </c:cat>
          <c:val>
            <c:numRef>
              <c:f>Plan1!$C$2:$C$3</c:f>
              <c:numCache>
                <c:formatCode>General</c:formatCode>
                <c:ptCount val="2"/>
                <c:pt idx="0">
                  <c:v>16.8</c:v>
                </c:pt>
                <c:pt idx="1">
                  <c:v>5.3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Plan1!$A$2:$A$3</c:f>
              <c:strCache>
                <c:ptCount val="2"/>
                <c:pt idx="0">
                  <c:v>Etecs e Fatecs variadas</c:v>
                </c:pt>
                <c:pt idx="1">
                  <c:v>Fatec Baixada Santista - Rubens Lara</c:v>
                </c:pt>
              </c:strCache>
            </c:strRef>
          </c:cat>
          <c:val>
            <c:numRef>
              <c:f>Plan1!$D$2:$D$3</c:f>
              <c:numCache>
                <c:formatCode>General</c:formatCode>
                <c:ptCount val="2"/>
                <c:pt idx="0">
                  <c:v>49</c:v>
                </c:pt>
                <c:pt idx="1">
                  <c:v>35.1</c:v>
                </c:pt>
              </c:numCache>
            </c:numRef>
          </c:val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Bom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Plan1!$A$2:$A$3</c:f>
              <c:strCache>
                <c:ptCount val="2"/>
                <c:pt idx="0">
                  <c:v>Etecs e Fatecs variadas</c:v>
                </c:pt>
                <c:pt idx="1">
                  <c:v>Fatec Baixada Santista - Rubens Lara</c:v>
                </c:pt>
              </c:strCache>
            </c:strRef>
          </c:cat>
          <c:val>
            <c:numRef>
              <c:f>Plan1!$E$2:$E$3</c:f>
              <c:numCache>
                <c:formatCode>General</c:formatCode>
                <c:ptCount val="2"/>
                <c:pt idx="0">
                  <c:v>20.3</c:v>
                </c:pt>
                <c:pt idx="1">
                  <c:v>31.6</c:v>
                </c:pt>
              </c:numCache>
            </c:numRef>
          </c:val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Muito Bom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Plan1!$A$2:$A$3</c:f>
              <c:strCache>
                <c:ptCount val="2"/>
                <c:pt idx="0">
                  <c:v>Etecs e Fatecs variadas</c:v>
                </c:pt>
                <c:pt idx="1">
                  <c:v>Fatec Baixada Santista - Rubens Lara</c:v>
                </c:pt>
              </c:strCache>
            </c:strRef>
          </c:cat>
          <c:val>
            <c:numRef>
              <c:f>Plan1!$F$2:$F$3</c:f>
              <c:numCache>
                <c:formatCode>General</c:formatCode>
                <c:ptCount val="2"/>
                <c:pt idx="0">
                  <c:v>5.6</c:v>
                </c:pt>
                <c:pt idx="1">
                  <c:v>26.3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55978408"/>
        <c:axId val="255983504"/>
      </c:barChart>
      <c:catAx>
        <c:axId val="255978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55983504"/>
        <c:crosses val="autoZero"/>
        <c:auto val="1"/>
        <c:lblAlgn val="ctr"/>
        <c:lblOffset val="100"/>
        <c:noMultiLvlLbl val="0"/>
      </c:catAx>
      <c:valAx>
        <c:axId val="2559835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55978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Nunca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Plan1!$A$2:$A$3</c:f>
              <c:strCache>
                <c:ptCount val="2"/>
                <c:pt idx="0">
                  <c:v>Etecs e Fatecs variadas</c:v>
                </c:pt>
                <c:pt idx="1">
                  <c:v>Fatec Baixada Santista - Rubens Lara</c:v>
                </c:pt>
              </c:strCache>
            </c:strRef>
          </c:cat>
          <c:val>
            <c:numRef>
              <c:f>Plan1!$B$2:$B$3</c:f>
              <c:numCache>
                <c:formatCode>General</c:formatCode>
                <c:ptCount val="2"/>
                <c:pt idx="0">
                  <c:v>28</c:v>
                </c:pt>
                <c:pt idx="1">
                  <c:v>45.6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Raramente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Plan1!$A$2:$A$3</c:f>
              <c:strCache>
                <c:ptCount val="2"/>
                <c:pt idx="0">
                  <c:v>Etecs e Fatecs variadas</c:v>
                </c:pt>
                <c:pt idx="1">
                  <c:v>Fatec Baixada Santista - Rubens Lara</c:v>
                </c:pt>
              </c:strCache>
            </c:strRef>
          </c:cat>
          <c:val>
            <c:numRef>
              <c:f>Plan1!$C$2:$C$3</c:f>
              <c:numCache>
                <c:formatCode>General</c:formatCode>
                <c:ptCount val="2"/>
                <c:pt idx="0">
                  <c:v>51</c:v>
                </c:pt>
                <c:pt idx="1">
                  <c:v>49.1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Normalmente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Plan1!$A$2:$A$3</c:f>
              <c:strCache>
                <c:ptCount val="2"/>
                <c:pt idx="0">
                  <c:v>Etecs e Fatecs variadas</c:v>
                </c:pt>
                <c:pt idx="1">
                  <c:v>Fatec Baixada Santista - Rubens Lara</c:v>
                </c:pt>
              </c:strCache>
            </c:strRef>
          </c:cat>
          <c:val>
            <c:numRef>
              <c:f>Plan1!$D$2:$D$3</c:f>
              <c:numCache>
                <c:formatCode>General</c:formatCode>
                <c:ptCount val="2"/>
                <c:pt idx="0">
                  <c:v>11.9</c:v>
                </c:pt>
                <c:pt idx="1">
                  <c:v>5.3</c:v>
                </c:pt>
              </c:numCache>
            </c:numRef>
          </c:val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Frequentemente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Plan1!$A$2:$A$3</c:f>
              <c:strCache>
                <c:ptCount val="2"/>
                <c:pt idx="0">
                  <c:v>Etecs e Fatecs variadas</c:v>
                </c:pt>
                <c:pt idx="1">
                  <c:v>Fatec Baixada Santista - Rubens Lara</c:v>
                </c:pt>
              </c:strCache>
            </c:strRef>
          </c:cat>
          <c:val>
            <c:numRef>
              <c:f>Plan1!$E$2:$E$3</c:f>
              <c:numCache>
                <c:formatCode>General</c:formatCode>
                <c:ptCount val="2"/>
                <c:pt idx="0">
                  <c:v>7.7</c:v>
                </c:pt>
                <c:pt idx="1">
                  <c:v>0</c:v>
                </c:pt>
              </c:numCache>
            </c:numRef>
          </c:val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Sempre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Plan1!$A$2:$A$3</c:f>
              <c:strCache>
                <c:ptCount val="2"/>
                <c:pt idx="0">
                  <c:v>Etecs e Fatecs variadas</c:v>
                </c:pt>
                <c:pt idx="1">
                  <c:v>Fatec Baixada Santista - Rubens Lara</c:v>
                </c:pt>
              </c:strCache>
            </c:strRef>
          </c:cat>
          <c:val>
            <c:numRef>
              <c:f>Plan1!$F$2:$F$3</c:f>
              <c:numCache>
                <c:formatCode>General</c:formatCode>
                <c:ptCount val="2"/>
                <c:pt idx="0">
                  <c:v>1.4</c:v>
                </c:pt>
                <c:pt idx="1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53259104"/>
        <c:axId val="307549368"/>
      </c:barChart>
      <c:catAx>
        <c:axId val="253259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7549368"/>
        <c:crosses val="autoZero"/>
        <c:auto val="1"/>
        <c:lblAlgn val="ctr"/>
        <c:lblOffset val="100"/>
        <c:noMultiLvlLbl val="0"/>
      </c:catAx>
      <c:valAx>
        <c:axId val="3075493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5325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Muito Ruim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Plan1!$A$2:$A$3</c:f>
              <c:strCache>
                <c:ptCount val="2"/>
                <c:pt idx="0">
                  <c:v>Etecs e Fatecs variadas</c:v>
                </c:pt>
                <c:pt idx="1">
                  <c:v>Fatec Baixada Santista - Rubens Lara</c:v>
                </c:pt>
              </c:strCache>
            </c:strRef>
          </c:cat>
          <c:val>
            <c:numRef>
              <c:f>Plan1!$B$2:$B$3</c:f>
              <c:numCache>
                <c:formatCode>General</c:formatCode>
                <c:ptCount val="2"/>
                <c:pt idx="0">
                  <c:v>8.4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Ruim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Plan1!$A$2:$A$3</c:f>
              <c:strCache>
                <c:ptCount val="2"/>
                <c:pt idx="0">
                  <c:v>Etecs e Fatecs variadas</c:v>
                </c:pt>
                <c:pt idx="1">
                  <c:v>Fatec Baixada Santista - Rubens Lara</c:v>
                </c:pt>
              </c:strCache>
            </c:strRef>
          </c:cat>
          <c:val>
            <c:numRef>
              <c:f>Plan1!$C$2:$C$3</c:f>
              <c:numCache>
                <c:formatCode>General</c:formatCode>
                <c:ptCount val="2"/>
                <c:pt idx="0">
                  <c:v>19.600000000000001</c:v>
                </c:pt>
                <c:pt idx="1">
                  <c:v>7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Plan1!$A$2:$A$3</c:f>
              <c:strCache>
                <c:ptCount val="2"/>
                <c:pt idx="0">
                  <c:v>Etecs e Fatecs variadas</c:v>
                </c:pt>
                <c:pt idx="1">
                  <c:v>Fatec Baixada Santista - Rubens Lara</c:v>
                </c:pt>
              </c:strCache>
            </c:strRef>
          </c:cat>
          <c:val>
            <c:numRef>
              <c:f>Plan1!$D$2:$D$3</c:f>
              <c:numCache>
                <c:formatCode>General</c:formatCode>
                <c:ptCount val="2"/>
                <c:pt idx="0">
                  <c:v>42.7</c:v>
                </c:pt>
                <c:pt idx="1">
                  <c:v>33.299999999999997</c:v>
                </c:pt>
              </c:numCache>
            </c:numRef>
          </c:val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Bom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Plan1!$A$2:$A$3</c:f>
              <c:strCache>
                <c:ptCount val="2"/>
                <c:pt idx="0">
                  <c:v>Etecs e Fatecs variadas</c:v>
                </c:pt>
                <c:pt idx="1">
                  <c:v>Fatec Baixada Santista - Rubens Lara</c:v>
                </c:pt>
              </c:strCache>
            </c:strRef>
          </c:cat>
          <c:val>
            <c:numRef>
              <c:f>Plan1!$E$2:$E$3</c:f>
              <c:numCache>
                <c:formatCode>General</c:formatCode>
                <c:ptCount val="2"/>
                <c:pt idx="0">
                  <c:v>26.6</c:v>
                </c:pt>
                <c:pt idx="1">
                  <c:v>37.6</c:v>
                </c:pt>
              </c:numCache>
            </c:numRef>
          </c:val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Muito Bom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Plan1!$A$2:$A$3</c:f>
              <c:strCache>
                <c:ptCount val="2"/>
                <c:pt idx="0">
                  <c:v>Etecs e Fatecs variadas</c:v>
                </c:pt>
                <c:pt idx="1">
                  <c:v>Fatec Baixada Santista - Rubens Lara</c:v>
                </c:pt>
              </c:strCache>
            </c:strRef>
          </c:cat>
          <c:val>
            <c:numRef>
              <c:f>Plan1!$F$2:$F$3</c:f>
              <c:numCache>
                <c:formatCode>General</c:formatCode>
                <c:ptCount val="2"/>
                <c:pt idx="0">
                  <c:v>2.8</c:v>
                </c:pt>
                <c:pt idx="1">
                  <c:v>21.1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253257536"/>
        <c:axId val="253257928"/>
      </c:barChart>
      <c:catAx>
        <c:axId val="253257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53257928"/>
        <c:crosses val="autoZero"/>
        <c:auto val="1"/>
        <c:lblAlgn val="ctr"/>
        <c:lblOffset val="100"/>
        <c:noMultiLvlLbl val="0"/>
      </c:catAx>
      <c:valAx>
        <c:axId val="2532579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53257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Equipe interna da própria instituição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Etecs e Fatecs variadas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72.7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Tercerização com Agência/Freelancer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Etecs e Fatecs variadas</c:v>
                </c:pt>
              </c:strCache>
            </c:strRef>
          </c:cat>
          <c:val>
            <c:numRef>
              <c:f>Plan1!$C$2</c:f>
              <c:numCache>
                <c:formatCode>General</c:formatCode>
                <c:ptCount val="1"/>
                <c:pt idx="0">
                  <c:v>18.2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Outro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Etecs e Fatecs variadas</c:v>
                </c:pt>
              </c:strCache>
            </c:strRef>
          </c:cat>
          <c:val>
            <c:numRef>
              <c:f>Plan1!$D$2</c:f>
              <c:numCache>
                <c:formatCode>General</c:formatCode>
                <c:ptCount val="1"/>
                <c:pt idx="0">
                  <c:v>9.1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307108960"/>
        <c:axId val="307109744"/>
      </c:barChart>
      <c:catAx>
        <c:axId val="307108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7109744"/>
        <c:crosses val="autoZero"/>
        <c:auto val="1"/>
        <c:lblAlgn val="ctr"/>
        <c:lblOffset val="100"/>
        <c:noMultiLvlLbl val="0"/>
      </c:catAx>
      <c:valAx>
        <c:axId val="3071097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710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Nenhuma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Etecs e Fatecs variadas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9.1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1 pessoa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Etecs e Fatecs variadas</c:v>
                </c:pt>
              </c:strCache>
            </c:strRef>
          </c:cat>
          <c:val>
            <c:numRef>
              <c:f>Plan1!$C$2</c:f>
              <c:numCache>
                <c:formatCode>General</c:formatCode>
                <c:ptCount val="1"/>
                <c:pt idx="0">
                  <c:v>45.5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De 2 a 4 pessoas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Etecs e Fatecs variadas</c:v>
                </c:pt>
              </c:strCache>
            </c:strRef>
          </c:cat>
          <c:val>
            <c:numRef>
              <c:f>Plan1!$D$2</c:f>
              <c:numCache>
                <c:formatCode>General</c:formatCode>
                <c:ptCount val="1"/>
                <c:pt idx="0">
                  <c:v>45.5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307113272"/>
        <c:axId val="307107000"/>
      </c:barChart>
      <c:catAx>
        <c:axId val="307113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7107000"/>
        <c:crosses val="autoZero"/>
        <c:auto val="1"/>
        <c:lblAlgn val="ctr"/>
        <c:lblOffset val="100"/>
        <c:noMultiLvlLbl val="0"/>
      </c:catAx>
      <c:valAx>
        <c:axId val="3071070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7113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Sim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Etecs e Fatecs variadas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9.1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Não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Etecs e Fatecs variadas</c:v>
                </c:pt>
              </c:strCache>
            </c:strRef>
          </c:cat>
          <c:val>
            <c:numRef>
              <c:f>Plan1!$C$2</c:f>
              <c:numCache>
                <c:formatCode>General</c:formatCode>
                <c:ptCount val="1"/>
                <c:pt idx="0">
                  <c:v>90.9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380885824"/>
        <c:axId val="380887392"/>
      </c:barChart>
      <c:catAx>
        <c:axId val="380885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0887392"/>
        <c:crosses val="autoZero"/>
        <c:auto val="1"/>
        <c:lblAlgn val="ctr"/>
        <c:lblOffset val="100"/>
        <c:noMultiLvlLbl val="0"/>
      </c:catAx>
      <c:valAx>
        <c:axId val="3808873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088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Framework gratuito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Etecs e Fatecs variadas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27.3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Framework da Instituição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Etecs e Fatecs variadas</c:v>
                </c:pt>
              </c:strCache>
            </c:strRef>
          </c:cat>
          <c:val>
            <c:numRef>
              <c:f>Plan1!$C$2</c:f>
              <c:numCache>
                <c:formatCode>General</c:formatCode>
                <c:ptCount val="1"/>
                <c:pt idx="0">
                  <c:v>9.1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Framework do Desenvolvedor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Etecs e Fatecs variadas</c:v>
                </c:pt>
              </c:strCache>
            </c:strRef>
          </c:cat>
          <c:val>
            <c:numRef>
              <c:f>Plan1!$D$2</c:f>
              <c:numCache>
                <c:formatCode>General</c:formatCode>
                <c:ptCount val="1"/>
                <c:pt idx="0">
                  <c:v>27.3</c:v>
                </c:pt>
              </c:numCache>
            </c:numRef>
          </c:val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Não é usado nenhum framework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Etecs e Fatecs variadas</c:v>
                </c:pt>
              </c:strCache>
            </c:strRef>
          </c:cat>
          <c:val>
            <c:numRef>
              <c:f>Plan1!$E$2</c:f>
              <c:numCache>
                <c:formatCode>General</c:formatCode>
                <c:ptCount val="1"/>
                <c:pt idx="0">
                  <c:v>36.4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383690200"/>
        <c:axId val="383691376"/>
      </c:barChart>
      <c:catAx>
        <c:axId val="383690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3691376"/>
        <c:crosses val="autoZero"/>
        <c:auto val="1"/>
        <c:lblAlgn val="ctr"/>
        <c:lblOffset val="100"/>
        <c:noMultiLvlLbl val="0"/>
      </c:catAx>
      <c:valAx>
        <c:axId val="3836913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3690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Sim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Etecs e Fatecs variadas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22.2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Não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Etecs e Fatecs variadas</c:v>
                </c:pt>
              </c:strCache>
            </c:strRef>
          </c:cat>
          <c:val>
            <c:numRef>
              <c:f>Plan1!$C$2</c:f>
              <c:numCache>
                <c:formatCode>General</c:formatCode>
                <c:ptCount val="1"/>
                <c:pt idx="0">
                  <c:v>77.8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383700000"/>
        <c:axId val="383700392"/>
      </c:barChart>
      <c:catAx>
        <c:axId val="383700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3700392"/>
        <c:crosses val="autoZero"/>
        <c:auto val="1"/>
        <c:lblAlgn val="ctr"/>
        <c:lblOffset val="100"/>
        <c:noMultiLvlLbl val="0"/>
      </c:catAx>
      <c:valAx>
        <c:axId val="3837003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370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Sim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Etecs e Fatecs variadas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72.7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Não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Etecs e Fatecs variadas</c:v>
                </c:pt>
              </c:strCache>
            </c:strRef>
          </c:cat>
          <c:val>
            <c:numRef>
              <c:f>Plan1!$C$2</c:f>
              <c:numCache>
                <c:formatCode>General</c:formatCode>
                <c:ptCount val="1"/>
                <c:pt idx="0">
                  <c:v>27.3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380886608"/>
        <c:axId val="307112096"/>
      </c:barChart>
      <c:catAx>
        <c:axId val="380886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7112096"/>
        <c:crosses val="autoZero"/>
        <c:auto val="1"/>
        <c:lblAlgn val="ctr"/>
        <c:lblOffset val="100"/>
        <c:noMultiLvlLbl val="0"/>
      </c:catAx>
      <c:valAx>
        <c:axId val="3071120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088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0764D-3818-495F-B9C0-D8D6EE68F06C}" type="datetimeFigureOut">
              <a:rPr lang="pt-BR"/>
              <a:pPr/>
              <a:t>14/11/2015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6C0D8-860E-4967-AE5D-7868359F62C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25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C0D8-860E-4967-AE5D-7868359F62C2}" type="slidenum">
              <a:rPr lang="pt-BR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83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C0D8-860E-4967-AE5D-7868359F62C2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918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Pesquisa e Analise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C0D8-860E-4967-AE5D-7868359F62C2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879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Pesquisa e Analise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C0D8-860E-4967-AE5D-7868359F62C2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80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Como você avalia o design geral do site?</a:t>
            </a:r>
          </a:p>
          <a:p>
            <a:r>
              <a:rPr lang="pt-BR" dirty="0" smtClean="0"/>
              <a:t>Você se sente perdido ao navegar no site?</a:t>
            </a:r>
          </a:p>
          <a:p>
            <a:r>
              <a:rPr lang="pt-BR" dirty="0" smtClean="0"/>
              <a:t>Qual sua avaliação geral do site?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C0D8-860E-4967-AE5D-7868359F62C2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181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Como o "setor web" de sua instituição é mantida?</a:t>
            </a:r>
          </a:p>
          <a:p>
            <a:r>
              <a:rPr lang="pt-BR" dirty="0" smtClean="0"/>
              <a:t>Quantas pessoas estão diretamente ligadas com projetos web?</a:t>
            </a:r>
          </a:p>
          <a:p>
            <a:r>
              <a:rPr lang="pt-BR" dirty="0" smtClean="0"/>
              <a:t>A instituição fornece algum "guia de boas práticas" para o desenvolvimento front-</a:t>
            </a:r>
            <a:r>
              <a:rPr lang="pt-BR" dirty="0" err="1" smtClean="0"/>
              <a:t>end</a:t>
            </a:r>
            <a:r>
              <a:rPr lang="pt-BR" dirty="0" smtClean="0"/>
              <a:t>?</a:t>
            </a:r>
          </a:p>
          <a:p>
            <a:r>
              <a:rPr lang="pt-BR" dirty="0" smtClean="0"/>
              <a:t>Como é realizado o desenvolvimento front-</a:t>
            </a:r>
            <a:r>
              <a:rPr lang="pt-BR" dirty="0" err="1" smtClean="0"/>
              <a:t>end</a:t>
            </a:r>
            <a:r>
              <a:rPr lang="pt-BR" dirty="0" smtClean="0"/>
              <a:t>?</a:t>
            </a:r>
          </a:p>
          <a:p>
            <a:r>
              <a:rPr lang="pt-BR" dirty="0" smtClean="0"/>
              <a:t>Existe alguma documentação do framework em questão?</a:t>
            </a:r>
          </a:p>
          <a:p>
            <a:r>
              <a:rPr lang="pt-BR" dirty="0" smtClean="0"/>
              <a:t>Um guia de desenvolvimento e framework front-</a:t>
            </a:r>
            <a:r>
              <a:rPr lang="pt-BR" dirty="0" err="1" smtClean="0"/>
              <a:t>end</a:t>
            </a:r>
            <a:r>
              <a:rPr lang="pt-BR" dirty="0" smtClean="0"/>
              <a:t> cedido pelo Centro Paula Souza ajudaria a melhorar de alguma forma o ciclo de trabalho do setor web da sua instituição?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C0D8-860E-4967-AE5D-7868359F62C2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37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pPr/>
              <a:t>14/11/2015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45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pPr/>
              <a:t>14/11/2015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43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pPr/>
              <a:t>14/11/2015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172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pPr/>
              <a:t>14/11/2015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53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pPr/>
              <a:t>14/11/2015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747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pPr/>
              <a:t>14/11/2015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56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pPr/>
              <a:t>14/11/2015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84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pPr/>
              <a:t>14/11/2015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11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pPr/>
              <a:t>14/11/2015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83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pPr/>
              <a:t>14/11/2015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03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pPr/>
              <a:t>14/11/2015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8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pPr/>
              <a:t>14/11/2015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30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pPr/>
              <a:t>14/11/2015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90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1AD7813-BD4F-455C-BBE1-00C6CCC6AC14}" type="datetimeFigureOut">
              <a:rPr lang="pt-BR" smtClean="0"/>
              <a:pPr/>
              <a:t>14/11/2015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44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1AD7813-BD4F-455C-BBE1-00C6CCC6AC14}" type="datetimeFigureOut">
              <a:rPr lang="pt-BR" smtClean="0"/>
              <a:pPr/>
              <a:t>14/11/2015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007F97A-8B51-49A5-A142-A5C65997FD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183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2339547"/>
            <a:ext cx="9448800" cy="1556950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CPS</a:t>
            </a:r>
            <a:r>
              <a:rPr lang="pt-BR" dirty="0"/>
              <a:t> Front-</a:t>
            </a: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b="1" dirty="0" smtClean="0">
                <a:solidFill>
                  <a:srgbClr val="FFFFFF"/>
                </a:solidFill>
                <a:latin typeface="Arial"/>
              </a:rPr>
              <a:t/>
            </a:r>
            <a:br>
              <a:rPr lang="pt-BR" b="1" dirty="0" smtClean="0">
                <a:solidFill>
                  <a:srgbClr val="FFFFFF"/>
                </a:solidFill>
                <a:latin typeface="Arial"/>
              </a:rPr>
            </a:br>
            <a:endParaRPr lang="pt-BR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5700" y="3562350"/>
            <a:ext cx="9767242" cy="2134733"/>
          </a:xfrm>
        </p:spPr>
        <p:txBody>
          <a:bodyPr>
            <a:normAutofit/>
          </a:bodyPr>
          <a:lstStyle/>
          <a:p>
            <a:pPr algn="ctr"/>
            <a:r>
              <a:rPr lang="pt-BR" cap="none" dirty="0" smtClean="0"/>
              <a:t>Manual e Framework Front-</a:t>
            </a:r>
            <a:r>
              <a:rPr lang="pt-BR" cap="none" dirty="0" err="1" smtClean="0"/>
              <a:t>end</a:t>
            </a:r>
            <a:r>
              <a:rPr lang="pt-BR" cap="none" dirty="0" smtClean="0"/>
              <a:t> para Projetos Web do Centro Paula Souza</a:t>
            </a:r>
            <a:endParaRPr lang="pt-BR" cap="none" dirty="0"/>
          </a:p>
        </p:txBody>
      </p:sp>
    </p:spTree>
    <p:extLst>
      <p:ext uri="{BB962C8B-B14F-4D97-AF65-F5344CB8AC3E}">
        <p14:creationId xmlns:p14="http://schemas.microsoft.com/office/powerpoint/2010/main" val="18988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Documentação</a:t>
            </a:r>
          </a:p>
          <a:p>
            <a:r>
              <a:rPr lang="pt-BR" sz="2400" dirty="0" smtClean="0"/>
              <a:t>Ponto de partida</a:t>
            </a:r>
          </a:p>
          <a:p>
            <a:r>
              <a:rPr lang="pt-BR" sz="2400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3708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err="1" smtClean="0"/>
              <a:t>Screenshot</a:t>
            </a:r>
            <a:r>
              <a:rPr lang="pt-BR" sz="2400" dirty="0" smtClean="0"/>
              <a:t> Fatec Santos</a:t>
            </a:r>
          </a:p>
          <a:p>
            <a:r>
              <a:rPr lang="pt-BR" sz="2400" dirty="0" err="1" smtClean="0"/>
              <a:t>Screenshot</a:t>
            </a:r>
            <a:r>
              <a:rPr lang="pt-BR" sz="2400" dirty="0" smtClean="0"/>
              <a:t> Etec Aristóteles</a:t>
            </a:r>
          </a:p>
          <a:p>
            <a:r>
              <a:rPr lang="pt-BR" sz="2400" dirty="0" err="1"/>
              <a:t>Screenshot</a:t>
            </a:r>
            <a:r>
              <a:rPr lang="pt-BR" sz="2400" dirty="0"/>
              <a:t> </a:t>
            </a:r>
            <a:r>
              <a:rPr lang="pt-BR" sz="2400" dirty="0" smtClean="0"/>
              <a:t>CPS</a:t>
            </a:r>
          </a:p>
          <a:p>
            <a:r>
              <a:rPr lang="pt-BR" sz="2400" dirty="0" err="1" smtClean="0"/>
              <a:t>Screenshot</a:t>
            </a:r>
            <a:r>
              <a:rPr lang="pt-BR" sz="2400" dirty="0" smtClean="0"/>
              <a:t> SIGA</a:t>
            </a:r>
          </a:p>
          <a:p>
            <a:r>
              <a:rPr lang="pt-BR" sz="2400" dirty="0" err="1" smtClean="0"/>
              <a:t>Screenshot</a:t>
            </a:r>
            <a:r>
              <a:rPr lang="pt-BR" sz="2400" dirty="0" smtClean="0"/>
              <a:t> Semana TEC.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490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Resultados</a:t>
            </a:r>
            <a:br>
              <a:rPr lang="pt-BR" dirty="0"/>
            </a:br>
            <a:r>
              <a:rPr lang="pt-BR" sz="3600" b="0" dirty="0"/>
              <a:t>Pesquisa </a:t>
            </a:r>
            <a:r>
              <a:rPr lang="pt-BR" sz="3600" b="0" dirty="0" smtClean="0"/>
              <a:t>com Usuários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 smtClean="0"/>
              <a:t>Pesquisa com usuários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915" y="2473613"/>
            <a:ext cx="47625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15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você avalia o design geral do site?</a:t>
            </a:r>
          </a:p>
        </p:txBody>
      </p:sp>
      <p:graphicFrame>
        <p:nvGraphicFramePr>
          <p:cNvPr id="4" name="Espaço Reservado para Conteúdo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315376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3858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Você se sente perdido ao navegar no site?</a:t>
            </a:r>
          </a:p>
        </p:txBody>
      </p:sp>
      <p:graphicFrame>
        <p:nvGraphicFramePr>
          <p:cNvPr id="4" name="Espaço Reservado para Conteúdo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708011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017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sua avaliação geral do site?</a:t>
            </a:r>
          </a:p>
        </p:txBody>
      </p:sp>
      <p:graphicFrame>
        <p:nvGraphicFramePr>
          <p:cNvPr id="4" name="Espaço Reservado para Conteúdo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602562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4842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Resultados</a:t>
            </a:r>
            <a:br>
              <a:rPr lang="pt-BR" dirty="0"/>
            </a:br>
            <a:r>
              <a:rPr lang="pt-BR" sz="3600" b="0" dirty="0"/>
              <a:t>Pesquisa </a:t>
            </a:r>
            <a:r>
              <a:rPr lang="pt-BR" sz="3600" b="0" dirty="0" smtClean="0"/>
              <a:t>com Staff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 smtClean="0"/>
              <a:t>Pesquisa com Staff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915" y="2473613"/>
            <a:ext cx="47625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 "setor web" de sua instituição é mantida?</a:t>
            </a:r>
            <a:endParaRPr lang="pt-BR" dirty="0"/>
          </a:p>
        </p:txBody>
      </p:sp>
      <p:graphicFrame>
        <p:nvGraphicFramePr>
          <p:cNvPr id="4" name="Espaço Reservado para Conteúdo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360195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4136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Quantas pessoas estão diretamente ligadas com projetos web?</a:t>
            </a:r>
            <a:endParaRPr lang="pt-BR" dirty="0"/>
          </a:p>
        </p:txBody>
      </p:sp>
      <p:graphicFrame>
        <p:nvGraphicFramePr>
          <p:cNvPr id="4" name="Espaço Reservado para Conteúdo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356558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5609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A instituição fornece algum "guia de boas práticas" para o desenvolvimento front-</a:t>
            </a:r>
            <a:r>
              <a:rPr lang="pt-BR" sz="3600" dirty="0" err="1"/>
              <a:t>end</a:t>
            </a:r>
            <a:r>
              <a:rPr lang="pt-BR" sz="3600" dirty="0"/>
              <a:t>?</a:t>
            </a:r>
            <a:endParaRPr lang="pt-BR" sz="3600" dirty="0"/>
          </a:p>
        </p:txBody>
      </p:sp>
      <p:graphicFrame>
        <p:nvGraphicFramePr>
          <p:cNvPr id="4" name="Espaço Reservado para Conteúdo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321481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900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</a:t>
            </a:r>
            <a:r>
              <a:rPr lang="pt-BR" dirty="0" err="1" smtClean="0"/>
              <a:t>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/>
              <a:t>O Centro Paula Souza administra </a:t>
            </a:r>
            <a:r>
              <a:rPr lang="pt-BR" sz="2400" dirty="0" smtClean="0"/>
              <a:t>aproximadamente mais de 280 unidades educacionais, entre </a:t>
            </a:r>
            <a:r>
              <a:rPr lang="pt-BR" sz="2400" dirty="0" err="1" smtClean="0"/>
              <a:t>Etecs</a:t>
            </a:r>
            <a:r>
              <a:rPr lang="pt-BR" sz="2400" dirty="0" smtClean="0"/>
              <a:t> </a:t>
            </a:r>
            <a:r>
              <a:rPr lang="pt-BR" sz="2400" dirty="0"/>
              <a:t>e </a:t>
            </a:r>
            <a:r>
              <a:rPr lang="pt-BR" sz="2400" dirty="0" err="1" smtClean="0"/>
              <a:t>Fatecs</a:t>
            </a:r>
            <a:r>
              <a:rPr lang="pt-BR" sz="2400" i="1" dirty="0" smtClean="0"/>
              <a:t>.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30550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é realizado o desenvolvimento front-</a:t>
            </a:r>
            <a:r>
              <a:rPr lang="pt-BR" dirty="0" err="1"/>
              <a:t>end</a:t>
            </a:r>
            <a:r>
              <a:rPr lang="pt-BR" dirty="0"/>
              <a:t>?</a:t>
            </a:r>
            <a:endParaRPr lang="pt-BR" dirty="0"/>
          </a:p>
        </p:txBody>
      </p:sp>
      <p:graphicFrame>
        <p:nvGraphicFramePr>
          <p:cNvPr id="4" name="Espaço Reservado para Conteúdo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944934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385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Existe alguma documentação do framework em questão?</a:t>
            </a:r>
            <a:endParaRPr lang="pt-BR" sz="3600" dirty="0"/>
          </a:p>
        </p:txBody>
      </p:sp>
      <p:graphicFrame>
        <p:nvGraphicFramePr>
          <p:cNvPr id="4" name="Espaço Reservado para Conteúdo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408383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6047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Um guia de desenvolvimento e framework front-</a:t>
            </a:r>
            <a:r>
              <a:rPr lang="pt-BR" sz="2800" dirty="0" err="1"/>
              <a:t>end</a:t>
            </a:r>
            <a:r>
              <a:rPr lang="pt-BR" sz="2800" dirty="0"/>
              <a:t> cedido pelo </a:t>
            </a:r>
            <a:r>
              <a:rPr lang="pt-BR" sz="2800" dirty="0" smtClean="0"/>
              <a:t>CPS ajudaria </a:t>
            </a:r>
            <a:r>
              <a:rPr lang="pt-BR" sz="2800" dirty="0"/>
              <a:t>a melhorar de alguma forma o ciclo de trabalho do setor web da sua instituição?</a:t>
            </a:r>
          </a:p>
        </p:txBody>
      </p:sp>
      <p:graphicFrame>
        <p:nvGraphicFramePr>
          <p:cNvPr id="4" name="Espaço Reservado para Conteúdo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614037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9464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smtClean="0"/>
              <a:t>...</a:t>
            </a:r>
            <a:endParaRPr lang="pt-BR" sz="24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255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Problemática (Design)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Falta de </a:t>
            </a:r>
            <a:r>
              <a:rPr lang="pt-BR" sz="2400" b="1" dirty="0" smtClean="0"/>
              <a:t>padronização</a:t>
            </a:r>
            <a:r>
              <a:rPr lang="pt-BR" sz="2400" dirty="0" smtClean="0"/>
              <a:t> </a:t>
            </a:r>
            <a:r>
              <a:rPr lang="pt-BR" sz="2400" dirty="0"/>
              <a:t>em projetos </a:t>
            </a:r>
            <a:r>
              <a:rPr lang="pt-BR" sz="2400" i="1" dirty="0"/>
              <a:t>web</a:t>
            </a:r>
            <a:r>
              <a:rPr lang="pt-BR" sz="2400" dirty="0"/>
              <a:t>.</a:t>
            </a:r>
          </a:p>
          <a:p>
            <a:r>
              <a:rPr lang="pt-BR" sz="2400" i="1" dirty="0"/>
              <a:t>Marca</a:t>
            </a:r>
          </a:p>
          <a:p>
            <a:r>
              <a:rPr lang="pt-BR" sz="2400" i="1" dirty="0"/>
              <a:t>Tipografia</a:t>
            </a:r>
          </a:p>
          <a:p>
            <a:r>
              <a:rPr lang="pt-BR" sz="2400" i="1" dirty="0"/>
              <a:t>Cores</a:t>
            </a:r>
          </a:p>
          <a:p>
            <a:r>
              <a:rPr lang="pt-BR" sz="2400" i="1" dirty="0"/>
              <a:t>Divisões</a:t>
            </a:r>
          </a:p>
        </p:txBody>
      </p:sp>
    </p:spTree>
    <p:extLst>
      <p:ext uri="{BB962C8B-B14F-4D97-AF65-F5344CB8AC3E}">
        <p14:creationId xmlns:p14="http://schemas.microsoft.com/office/powerpoint/2010/main" val="421137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Problemática (Dispositivos)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Falta de </a:t>
            </a:r>
            <a:r>
              <a:rPr lang="pt-BR" sz="2400" b="1" dirty="0" smtClean="0"/>
              <a:t>portabilidade</a:t>
            </a:r>
            <a:r>
              <a:rPr lang="pt-BR" sz="2400" dirty="0" smtClean="0"/>
              <a:t> em dispositivos.</a:t>
            </a:r>
            <a:endParaRPr lang="pt-BR" sz="2400" dirty="0"/>
          </a:p>
          <a:p>
            <a:r>
              <a:rPr lang="pt-BR" sz="2400" i="1" dirty="0" smtClean="0"/>
              <a:t>Celulares</a:t>
            </a:r>
            <a:endParaRPr lang="pt-BR" sz="2400" i="1" dirty="0"/>
          </a:p>
          <a:p>
            <a:r>
              <a:rPr lang="pt-BR" sz="2400" i="1" dirty="0" err="1" smtClean="0"/>
              <a:t>Tablets</a:t>
            </a:r>
            <a:endParaRPr lang="pt-BR" sz="2400" i="1" dirty="0"/>
          </a:p>
          <a:p>
            <a:r>
              <a:rPr lang="pt-BR" sz="2400" i="1" dirty="0" smtClean="0"/>
              <a:t>Desktops</a:t>
            </a:r>
            <a:endParaRPr lang="pt-BR" sz="2400" i="1" dirty="0"/>
          </a:p>
          <a:p>
            <a:r>
              <a:rPr lang="pt-BR" sz="2400" i="1" dirty="0" smtClean="0"/>
              <a:t>Outros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327012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Oferecer uma Ferramenta (Framework) e Manual de boas práticas.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200" dirty="0" smtClean="0"/>
              <a:t>Padronização </a:t>
            </a:r>
            <a:r>
              <a:rPr lang="pt-BR" sz="2200" dirty="0"/>
              <a:t>v</a:t>
            </a:r>
            <a:r>
              <a:rPr lang="pt-BR" sz="2200" dirty="0" smtClean="0"/>
              <a:t>isual;</a:t>
            </a:r>
          </a:p>
          <a:p>
            <a:r>
              <a:rPr lang="pt-BR" sz="2200" dirty="0" smtClean="0"/>
              <a:t>Portabilidade;</a:t>
            </a:r>
          </a:p>
          <a:p>
            <a:r>
              <a:rPr lang="pt-BR" sz="2200" dirty="0" smtClean="0"/>
              <a:t>Unificação de desenvolvimento;</a:t>
            </a:r>
          </a:p>
          <a:p>
            <a:r>
              <a:rPr lang="pt-BR" sz="2200" dirty="0" smtClean="0"/>
              <a:t>Acessibilidade.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68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 do 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pt-BR" sz="3200" i="1" dirty="0"/>
              <a:t>“Design não é apenas o que parece e o que se sente. Design é como funciona.”</a:t>
            </a:r>
          </a:p>
          <a:p>
            <a:pPr marL="0" indent="0" algn="r">
              <a:buNone/>
            </a:pPr>
            <a:r>
              <a:rPr lang="pt-BR" sz="2400" dirty="0"/>
              <a:t>– Steve Jobs</a:t>
            </a:r>
          </a:p>
        </p:txBody>
      </p:sp>
    </p:spTree>
    <p:extLst>
      <p:ext uri="{BB962C8B-B14F-4D97-AF65-F5344CB8AC3E}">
        <p14:creationId xmlns:p14="http://schemas.microsoft.com/office/powerpoint/2010/main" val="34017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da Arte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err="1" smtClean="0"/>
              <a:t>Screenshots</a:t>
            </a:r>
            <a:r>
              <a:rPr lang="pt-BR" sz="2400" dirty="0" smtClean="0"/>
              <a:t> 2x Etecs</a:t>
            </a:r>
          </a:p>
          <a:p>
            <a:r>
              <a:rPr lang="pt-BR" sz="2400" dirty="0" err="1" smtClean="0"/>
              <a:t>Screenshots</a:t>
            </a:r>
            <a:r>
              <a:rPr lang="pt-BR" sz="2400" dirty="0" smtClean="0"/>
              <a:t> 2x Fatecs</a:t>
            </a:r>
          </a:p>
          <a:p>
            <a:r>
              <a:rPr lang="pt-BR" sz="2400" smtClean="0"/>
              <a:t>Screenshots </a:t>
            </a:r>
            <a:r>
              <a:rPr lang="pt-BR" sz="2400" dirty="0" smtClean="0"/>
              <a:t>SIGA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0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50492"/>
            <a:ext cx="10058400" cy="59491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192001" cy="653142"/>
          </a:xfrm>
        </p:spPr>
        <p:txBody>
          <a:bodyPr/>
          <a:lstStyle/>
          <a:p>
            <a:pPr algn="ctr"/>
            <a:r>
              <a:rPr lang="pt-BR" sz="2800" dirty="0" smtClean="0"/>
              <a:t>Website Etec Franco da Rocha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389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sz="2800" b="1" dirty="0" smtClean="0"/>
              <a:t>Linguagens</a:t>
            </a:r>
            <a:endParaRPr lang="pt-BR" sz="2800" b="1" dirty="0"/>
          </a:p>
          <a:p>
            <a:pPr marL="0" indent="0">
              <a:buNone/>
            </a:pPr>
            <a:endParaRPr lang="pt-BR" sz="2800" dirty="0" smtClean="0"/>
          </a:p>
          <a:p>
            <a:r>
              <a:rPr lang="pt-BR" sz="2400" dirty="0" smtClean="0"/>
              <a:t>HTML5</a:t>
            </a:r>
          </a:p>
          <a:p>
            <a:r>
              <a:rPr lang="pt-BR" sz="2400" dirty="0" smtClean="0"/>
              <a:t>CSS3/SASS</a:t>
            </a:r>
          </a:p>
          <a:p>
            <a:r>
              <a:rPr lang="pt-BR" sz="2400" dirty="0" smtClean="0"/>
              <a:t>JAVASCRIPT</a:t>
            </a:r>
          </a:p>
          <a:p>
            <a:r>
              <a:rPr lang="pt-BR" sz="2400" dirty="0" smtClean="0"/>
              <a:t>SVG</a:t>
            </a:r>
          </a:p>
          <a:p>
            <a:r>
              <a:rPr lang="pt-BR" sz="2400" dirty="0" smtClean="0"/>
              <a:t>Markdown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pt-BR" sz="2600" dirty="0" smtClean="0"/>
          </a:p>
          <a:p>
            <a:pPr marL="0" indent="0">
              <a:buNone/>
            </a:pPr>
            <a:endParaRPr lang="pt-BR" sz="2600" dirty="0" smtClean="0"/>
          </a:p>
          <a:p>
            <a:pPr marL="0" indent="0">
              <a:buNone/>
            </a:pPr>
            <a:endParaRPr lang="pt-BR" sz="2600" dirty="0" smtClean="0"/>
          </a:p>
          <a:p>
            <a:pPr marL="0" indent="0">
              <a:buNone/>
            </a:pPr>
            <a:r>
              <a:rPr lang="pt-BR" sz="2600" b="1" dirty="0" smtClean="0"/>
              <a:t>Ferramentas</a:t>
            </a:r>
          </a:p>
          <a:p>
            <a:pPr marL="0" indent="0">
              <a:buNone/>
            </a:pPr>
            <a:endParaRPr lang="pt-BR" sz="2600" dirty="0" smtClean="0"/>
          </a:p>
          <a:p>
            <a:r>
              <a:rPr lang="pt-BR" sz="2600" dirty="0" smtClean="0"/>
              <a:t>Bootstrap</a:t>
            </a:r>
          </a:p>
          <a:p>
            <a:r>
              <a:rPr lang="pt-BR" sz="2600" dirty="0" smtClean="0"/>
              <a:t>JQuery</a:t>
            </a:r>
          </a:p>
          <a:p>
            <a:r>
              <a:rPr lang="pt-BR" sz="2600" dirty="0" smtClean="0"/>
              <a:t>GIT/GitHub</a:t>
            </a:r>
          </a:p>
          <a:p>
            <a:r>
              <a:rPr lang="pt-BR" sz="2600" dirty="0" smtClean="0"/>
              <a:t>Jekyll</a:t>
            </a:r>
          </a:p>
          <a:p>
            <a:r>
              <a:rPr lang="pt-BR" sz="2600" dirty="0" err="1" smtClean="0"/>
              <a:t>EditorConfig</a:t>
            </a:r>
            <a:endParaRPr lang="pt-BR" sz="2600" dirty="0" smtClean="0"/>
          </a:p>
          <a:p>
            <a:r>
              <a:rPr lang="pt-BR" sz="2600" dirty="0" smtClean="0"/>
              <a:t>Grunt</a:t>
            </a:r>
          </a:p>
          <a:p>
            <a:r>
              <a:rPr lang="pt-BR" sz="2600" dirty="0" err="1" smtClean="0"/>
              <a:t>Font</a:t>
            </a:r>
            <a:r>
              <a:rPr lang="pt-BR" sz="2600" dirty="0" smtClean="0"/>
              <a:t> </a:t>
            </a:r>
            <a:r>
              <a:rPr lang="pt-BR" sz="2600" dirty="0" err="1" smtClean="0"/>
              <a:t>Awesome</a:t>
            </a:r>
            <a:endParaRPr lang="pt-BR" sz="2600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50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itável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TM03457503[[fn=Cotável]]</Template>
  <TotalTime>536</TotalTime>
  <Words>393</Words>
  <Application>Microsoft Office PowerPoint</Application>
  <PresentationFormat>Widescreen</PresentationFormat>
  <Paragraphs>93</Paragraphs>
  <Slides>23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2</vt:lpstr>
      <vt:lpstr>Citável</vt:lpstr>
      <vt:lpstr>CPS Front-end  </vt:lpstr>
      <vt:lpstr>Introdução</vt:lpstr>
      <vt:lpstr>Problemática (Design)</vt:lpstr>
      <vt:lpstr>Problemática (Dispositivos)</vt:lpstr>
      <vt:lpstr>Objetivos</vt:lpstr>
      <vt:lpstr>Justificativa do tema</vt:lpstr>
      <vt:lpstr>Estado da Arte</vt:lpstr>
      <vt:lpstr>Website Etec Franco da Rocha</vt:lpstr>
      <vt:lpstr>Metodologia</vt:lpstr>
      <vt:lpstr>Desenvolvimento</vt:lpstr>
      <vt:lpstr>Resultados</vt:lpstr>
      <vt:lpstr>Resultados Pesquisa com Usuários </vt:lpstr>
      <vt:lpstr>Como você avalia o design geral do site?</vt:lpstr>
      <vt:lpstr>Você se sente perdido ao navegar no site?</vt:lpstr>
      <vt:lpstr>Qual sua avaliação geral do site?</vt:lpstr>
      <vt:lpstr>Resultados Pesquisa com Staff </vt:lpstr>
      <vt:lpstr>Como o "setor web" de sua instituição é mantida?</vt:lpstr>
      <vt:lpstr>Quantas pessoas estão diretamente ligadas com projetos web?</vt:lpstr>
      <vt:lpstr>A instituição fornece algum "guia de boas práticas" para o desenvolvimento front-end?</vt:lpstr>
      <vt:lpstr>Como é realizado o desenvolvimento front-end?</vt:lpstr>
      <vt:lpstr>Existe alguma documentação do framework em questão?</vt:lpstr>
      <vt:lpstr>Um guia de desenvolvimento e framework front-end cedido pelo CPS ajudaria a melhorar de alguma forma o ciclo de trabalho do setor web da sua instituição?</vt:lpstr>
      <vt:lpstr>Conclusão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Adam Requena Macias</cp:lastModifiedBy>
  <cp:revision>92</cp:revision>
  <dcterms:created xsi:type="dcterms:W3CDTF">2013-07-31T14:59:36Z</dcterms:created>
  <dcterms:modified xsi:type="dcterms:W3CDTF">2015-11-14T20:14:25Z</dcterms:modified>
</cp:coreProperties>
</file>