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60" r:id="rId4"/>
    <p:sldId id="272" r:id="rId5"/>
    <p:sldId id="259" r:id="rId6"/>
    <p:sldId id="265" r:id="rId7"/>
    <p:sldId id="264" r:id="rId8"/>
    <p:sldId id="261" r:id="rId9"/>
    <p:sldId id="268" r:id="rId10"/>
    <p:sldId id="274"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gas-Tonsi, Amy" initials="VA" lastIdx="2" clrIdx="0">
    <p:extLst>
      <p:ext uri="{19B8F6BF-5375-455C-9EA6-DF929625EA0E}">
        <p15:presenceInfo xmlns:p15="http://schemas.microsoft.com/office/powerpoint/2012/main" userId="S::avargastonsi@rti.org::c07d0918-2554-45f3-b95b-ecfd923464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249" autoAdjust="0"/>
  </p:normalViewPr>
  <p:slideViewPr>
    <p:cSldViewPr snapToGrid="0">
      <p:cViewPr varScale="1">
        <p:scale>
          <a:sx n="68" d="100"/>
          <a:sy n="68"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33072-A857-4741-9870-BBC51614A54B}"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DFF98-999D-4E31-A086-3ACA316374D2}" type="slidenum">
              <a:rPr lang="en-US" smtClean="0"/>
              <a:t>‹#›</a:t>
            </a:fld>
            <a:endParaRPr lang="en-US"/>
          </a:p>
        </p:txBody>
      </p:sp>
    </p:spTree>
    <p:extLst>
      <p:ext uri="{BB962C8B-B14F-4D97-AF65-F5344CB8AC3E}">
        <p14:creationId xmlns:p14="http://schemas.microsoft.com/office/powerpoint/2010/main" val="925082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Started out looking at sports scholarship information from </a:t>
            </a:r>
            <a:r>
              <a:rPr lang="en-US" dirty="0" err="1">
                <a:solidFill>
                  <a:schemeClr val="bg1"/>
                </a:solidFill>
              </a:rPr>
              <a:t>CollegeAI</a:t>
            </a:r>
            <a:r>
              <a:rPr lang="en-US" dirty="0">
                <a:solidFill>
                  <a:schemeClr val="bg1"/>
                </a:solidFill>
              </a:rPr>
              <a:t> API.</a:t>
            </a:r>
          </a:p>
          <a:p>
            <a:r>
              <a:rPr lang="en-US" dirty="0">
                <a:solidFill>
                  <a:schemeClr val="bg1"/>
                </a:solidFill>
              </a:rPr>
              <a:t>Documentation looked good, but when we made our calls, we noticed the JSON responses did not include the variables referenced in the documentation. </a:t>
            </a:r>
          </a:p>
          <a:p>
            <a:r>
              <a:rPr lang="en-US" dirty="0">
                <a:solidFill>
                  <a:schemeClr val="bg1"/>
                </a:solidFill>
              </a:rPr>
              <a:t>We later realized that the JSON section was still under construction. </a:t>
            </a:r>
          </a:p>
          <a:p>
            <a:endParaRPr lang="en-US" dirty="0">
              <a:solidFill>
                <a:schemeClr val="bg1"/>
              </a:solidFill>
            </a:endParaRPr>
          </a:p>
          <a:p>
            <a:r>
              <a:rPr lang="en-US" dirty="0">
                <a:solidFill>
                  <a:schemeClr val="bg1"/>
                </a:solidFill>
              </a:rPr>
              <a:t>We pivoted and focused on food and beer by using the Yelp API and the Beer Mapping API</a:t>
            </a:r>
          </a:p>
          <a:p>
            <a:endParaRPr lang="en-US" dirty="0">
              <a:solidFill>
                <a:schemeClr val="bg1"/>
              </a:solidFill>
            </a:endParaRPr>
          </a:p>
          <a:p>
            <a:r>
              <a:rPr lang="en-US" dirty="0">
                <a:solidFill>
                  <a:schemeClr val="bg1"/>
                </a:solidFill>
              </a:rPr>
              <a:t>Again, we reviewed the API documentation</a:t>
            </a:r>
          </a:p>
          <a:p>
            <a:r>
              <a:rPr lang="en-US" dirty="0">
                <a:solidFill>
                  <a:schemeClr val="bg1"/>
                </a:solidFill>
              </a:rPr>
              <a:t>A key difference between the two was that Yelp had a record limit (950), while Beer Mapping was constantly pulling in fresh information with each call. </a:t>
            </a:r>
          </a:p>
          <a:p>
            <a:endParaRPr lang="en-US" dirty="0">
              <a:solidFill>
                <a:schemeClr val="bg1"/>
              </a:solidFill>
            </a:endParaRPr>
          </a:p>
          <a:p>
            <a:r>
              <a:rPr lang="en-US" dirty="0">
                <a:solidFill>
                  <a:schemeClr val="bg1"/>
                </a:solidFill>
              </a:rPr>
              <a:t>In the case of Yelp, the category tags were broadly and generously applied to different venues, likely so that it increases the chance of a business showing up during a search. The lack of integrity of this datapoint led us to focus, instead on the ratings and review counts. In the case of Beer Mapping, it was unclear how the various categories (“brewpub, brewery, etc.) were defined. </a:t>
            </a:r>
          </a:p>
          <a:p>
            <a:endParaRPr lang="en-US" dirty="0">
              <a:solidFill>
                <a:schemeClr val="bg1"/>
              </a:solidFill>
            </a:endParaRPr>
          </a:p>
          <a:p>
            <a:r>
              <a:rPr lang="en-US" dirty="0">
                <a:solidFill>
                  <a:schemeClr val="bg1"/>
                </a:solidFill>
              </a:rPr>
              <a:t>Further investigation is required for deeper analysis of the data. </a:t>
            </a:r>
          </a:p>
          <a:p>
            <a:endParaRPr lang="en-US" dirty="0">
              <a:solidFill>
                <a:schemeClr val="bg1"/>
              </a:solidFill>
            </a:endParaRPr>
          </a:p>
          <a:p>
            <a:r>
              <a:rPr lang="en-US" dirty="0">
                <a:solidFill>
                  <a:schemeClr val="bg1"/>
                </a:solidFill>
              </a:rPr>
              <a:t>While we encountered various error types, we relied on our debugging skills to successfully address the errors.</a:t>
            </a:r>
          </a:p>
          <a:p>
            <a:r>
              <a:rPr lang="en-US" dirty="0">
                <a:solidFill>
                  <a:schemeClr val="bg1"/>
                </a:solidFill>
              </a:rPr>
              <a:t>(Debugging errors: Null data; Indentation Error; Syntax Error; Type Error)</a:t>
            </a:r>
          </a:p>
          <a:p>
            <a:endParaRPr lang="en-US" dirty="0"/>
          </a:p>
        </p:txBody>
      </p:sp>
      <p:sp>
        <p:nvSpPr>
          <p:cNvPr id="4" name="Slide Number Placeholder 3"/>
          <p:cNvSpPr>
            <a:spLocks noGrp="1"/>
          </p:cNvSpPr>
          <p:nvPr>
            <p:ph type="sldNum" sz="quarter" idx="5"/>
          </p:nvPr>
        </p:nvSpPr>
        <p:spPr/>
        <p:txBody>
          <a:bodyPr/>
          <a:lstStyle/>
          <a:p>
            <a:fld id="{FD6DFF98-999D-4E31-A086-3ACA316374D2}" type="slidenum">
              <a:rPr lang="en-US" smtClean="0"/>
              <a:t>3</a:t>
            </a:fld>
            <a:endParaRPr lang="en-US"/>
          </a:p>
        </p:txBody>
      </p:sp>
    </p:spTree>
    <p:extLst>
      <p:ext uri="{BB962C8B-B14F-4D97-AF65-F5344CB8AC3E}">
        <p14:creationId xmlns:p14="http://schemas.microsoft.com/office/powerpoint/2010/main" val="285028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Each city: restaurants with 5-star rating</a:t>
            </a:r>
          </a:p>
          <a:p>
            <a:r>
              <a:rPr lang="en-US" dirty="0">
                <a:solidFill>
                  <a:schemeClr val="bg1"/>
                </a:solidFill>
              </a:rPr>
              <a:t>Best rated (5-star ratings): review counts (most popular)</a:t>
            </a:r>
          </a:p>
          <a:p>
            <a:r>
              <a:rPr lang="en-US" dirty="0">
                <a:solidFill>
                  <a:schemeClr val="bg1"/>
                </a:solidFill>
              </a:rPr>
              <a:t>Raleigh has more restaurants than Asheville but less 5-star ratings; </a:t>
            </a:r>
          </a:p>
          <a:p>
            <a:r>
              <a:rPr lang="en-US" dirty="0">
                <a:solidFill>
                  <a:schemeClr val="bg1"/>
                </a:solidFill>
              </a:rPr>
              <a:t>Anything with 300+ reviews : most popular</a:t>
            </a:r>
          </a:p>
          <a:p>
            <a:r>
              <a:rPr lang="en-US" dirty="0">
                <a:solidFill>
                  <a:schemeClr val="bg1"/>
                </a:solidFill>
              </a:rPr>
              <a:t>Raleigh many popular ratings, but not 5-star ratings </a:t>
            </a:r>
          </a:p>
          <a:p>
            <a:r>
              <a:rPr lang="en-US" dirty="0">
                <a:solidFill>
                  <a:schemeClr val="bg1"/>
                </a:solidFill>
              </a:rPr>
              <a:t>Each city’s most popular restaurants pie chart of food genres </a:t>
            </a:r>
          </a:p>
          <a:p>
            <a:r>
              <a:rPr lang="en-US" dirty="0">
                <a:solidFill>
                  <a:schemeClr val="bg1"/>
                </a:solidFill>
              </a:rPr>
              <a:t>Location map of most popular and top-rated restaurants (Linda)</a:t>
            </a:r>
          </a:p>
        </p:txBody>
      </p:sp>
      <p:sp>
        <p:nvSpPr>
          <p:cNvPr id="4" name="Slide Number Placeholder 3"/>
          <p:cNvSpPr>
            <a:spLocks noGrp="1"/>
          </p:cNvSpPr>
          <p:nvPr>
            <p:ph type="sldNum" sz="quarter" idx="5"/>
          </p:nvPr>
        </p:nvSpPr>
        <p:spPr/>
        <p:txBody>
          <a:bodyPr/>
          <a:lstStyle/>
          <a:p>
            <a:fld id="{FD6DFF98-999D-4E31-A086-3ACA316374D2}" type="slidenum">
              <a:rPr lang="en-US" smtClean="0"/>
              <a:t>5</a:t>
            </a:fld>
            <a:endParaRPr lang="en-US"/>
          </a:p>
        </p:txBody>
      </p:sp>
    </p:spTree>
    <p:extLst>
      <p:ext uri="{BB962C8B-B14F-4D97-AF65-F5344CB8AC3E}">
        <p14:creationId xmlns:p14="http://schemas.microsoft.com/office/powerpoint/2010/main" val="5004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Asheville: greater density of restaurants in closer proximity</a:t>
            </a:r>
          </a:p>
          <a:p>
            <a:r>
              <a:rPr lang="en-US" dirty="0"/>
              <a:t>Raleigh: </a:t>
            </a:r>
          </a:p>
        </p:txBody>
      </p:sp>
      <p:sp>
        <p:nvSpPr>
          <p:cNvPr id="4" name="Slide Number Placeholder 3"/>
          <p:cNvSpPr>
            <a:spLocks noGrp="1"/>
          </p:cNvSpPr>
          <p:nvPr>
            <p:ph type="sldNum" sz="quarter" idx="5"/>
          </p:nvPr>
        </p:nvSpPr>
        <p:spPr/>
        <p:txBody>
          <a:bodyPr/>
          <a:lstStyle/>
          <a:p>
            <a:fld id="{FD6DFF98-999D-4E31-A086-3ACA316374D2}" type="slidenum">
              <a:rPr lang="en-US" smtClean="0"/>
              <a:t>6</a:t>
            </a:fld>
            <a:endParaRPr lang="en-US"/>
          </a:p>
        </p:txBody>
      </p:sp>
    </p:spTree>
    <p:extLst>
      <p:ext uri="{BB962C8B-B14F-4D97-AF65-F5344CB8AC3E}">
        <p14:creationId xmlns:p14="http://schemas.microsoft.com/office/powerpoint/2010/main" val="125025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Markers: size of the count of the restaurants per zip code</a:t>
            </a:r>
          </a:p>
          <a:p>
            <a:r>
              <a:rPr lang="en-US" dirty="0"/>
              <a:t>Circle the two upper right </a:t>
            </a:r>
          </a:p>
        </p:txBody>
      </p:sp>
      <p:sp>
        <p:nvSpPr>
          <p:cNvPr id="4" name="Slide Number Placeholder 3"/>
          <p:cNvSpPr>
            <a:spLocks noGrp="1"/>
          </p:cNvSpPr>
          <p:nvPr>
            <p:ph type="sldNum" sz="quarter" idx="5"/>
          </p:nvPr>
        </p:nvSpPr>
        <p:spPr/>
        <p:txBody>
          <a:bodyPr/>
          <a:lstStyle/>
          <a:p>
            <a:fld id="{FD6DFF98-999D-4E31-A086-3ACA316374D2}" type="slidenum">
              <a:rPr lang="en-US" smtClean="0"/>
              <a:t>7</a:t>
            </a:fld>
            <a:endParaRPr lang="en-US"/>
          </a:p>
        </p:txBody>
      </p:sp>
    </p:spTree>
    <p:extLst>
      <p:ext uri="{BB962C8B-B14F-4D97-AF65-F5344CB8AC3E}">
        <p14:creationId xmlns:p14="http://schemas.microsoft.com/office/powerpoint/2010/main" val="170740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DFF98-999D-4E31-A086-3ACA316374D2}" type="slidenum">
              <a:rPr lang="en-US" smtClean="0"/>
              <a:t>8</a:t>
            </a:fld>
            <a:endParaRPr lang="en-US"/>
          </a:p>
        </p:txBody>
      </p:sp>
    </p:spTree>
    <p:extLst>
      <p:ext uri="{BB962C8B-B14F-4D97-AF65-F5344CB8AC3E}">
        <p14:creationId xmlns:p14="http://schemas.microsoft.com/office/powerpoint/2010/main" val="10188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 of coffee shops in Asheville have a 4-star or higher rating compared to 21.3% in Raleigh</a:t>
            </a:r>
            <a:br>
              <a:rPr lang="en-US" dirty="0"/>
            </a:br>
            <a:endParaRPr lang="en-US" dirty="0"/>
          </a:p>
          <a:p>
            <a:r>
              <a:rPr lang="en-US" dirty="0"/>
              <a:t>35% of coffee shops in Asheville have 2-star or less rating compared to 30.3% in Raleigh</a:t>
            </a:r>
          </a:p>
          <a:p>
            <a:endParaRPr lang="en-US" dirty="0"/>
          </a:p>
        </p:txBody>
      </p:sp>
      <p:sp>
        <p:nvSpPr>
          <p:cNvPr id="4" name="Slide Number Placeholder 3"/>
          <p:cNvSpPr>
            <a:spLocks noGrp="1"/>
          </p:cNvSpPr>
          <p:nvPr>
            <p:ph type="sldNum" sz="quarter" idx="5"/>
          </p:nvPr>
        </p:nvSpPr>
        <p:spPr/>
        <p:txBody>
          <a:bodyPr/>
          <a:lstStyle/>
          <a:p>
            <a:fld id="{FD6DFF98-999D-4E31-A086-3ACA316374D2}" type="slidenum">
              <a:rPr lang="en-US" smtClean="0"/>
              <a:t>9</a:t>
            </a:fld>
            <a:endParaRPr lang="en-US"/>
          </a:p>
        </p:txBody>
      </p:sp>
    </p:spTree>
    <p:extLst>
      <p:ext uri="{BB962C8B-B14F-4D97-AF65-F5344CB8AC3E}">
        <p14:creationId xmlns:p14="http://schemas.microsoft.com/office/powerpoint/2010/main" val="2398767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34650800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C614D1-4481-465C-9563-65055E3BBDB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301616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2913656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1821112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1445040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2360524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1168544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79539-D97D-4898-87AC-36B24E3DED9A}"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1877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121568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366288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C614D1-4481-465C-9563-65055E3BBDB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322893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C614D1-4481-465C-9563-65055E3BBDB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103340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C614D1-4481-465C-9563-65055E3BBDBD}"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70552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C614D1-4481-465C-9563-65055E3BBDBD}"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384268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C614D1-4481-465C-9563-65055E3BBDBD}"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371377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C614D1-4481-465C-9563-65055E3BBDB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32024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C614D1-4481-465C-9563-65055E3BBDB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79539-D97D-4898-87AC-36B24E3DED9A}" type="slidenum">
              <a:rPr lang="en-US" smtClean="0"/>
              <a:t>‹#›</a:t>
            </a:fld>
            <a:endParaRPr lang="en-US"/>
          </a:p>
        </p:txBody>
      </p:sp>
    </p:spTree>
    <p:extLst>
      <p:ext uri="{BB962C8B-B14F-4D97-AF65-F5344CB8AC3E}">
        <p14:creationId xmlns:p14="http://schemas.microsoft.com/office/powerpoint/2010/main" val="12452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C614D1-4481-465C-9563-65055E3BBDBD}" type="datetimeFigureOut">
              <a:rPr lang="en-US" smtClean="0"/>
              <a:t>1/19/2019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679539-D97D-4898-87AC-36B24E3DED9A}" type="slidenum">
              <a:rPr lang="en-US" smtClean="0"/>
              <a:t>‹#›</a:t>
            </a:fld>
            <a:endParaRPr lang="en-US"/>
          </a:p>
        </p:txBody>
      </p:sp>
    </p:spTree>
    <p:extLst>
      <p:ext uri="{BB962C8B-B14F-4D97-AF65-F5344CB8AC3E}">
        <p14:creationId xmlns:p14="http://schemas.microsoft.com/office/powerpoint/2010/main" val="38425956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unsplash.com/search/photos/yelp?utm_source=unsplash&amp;utm_medium=referral&amp;utm_content=creditCopyText" TargetMode="External"/><Relationship Id="rId4" Type="http://schemas.openxmlformats.org/officeDocument/2006/relationships/hyperlink" Target="https://unsplash.com/photos/59yg_LpcvzQ?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7EDE-15E7-49BF-83C9-55516D9AE3A2}"/>
              </a:ext>
            </a:extLst>
          </p:cNvPr>
          <p:cNvSpPr>
            <a:spLocks noGrp="1"/>
          </p:cNvSpPr>
          <p:nvPr>
            <p:ph type="ctrTitle"/>
          </p:nvPr>
        </p:nvSpPr>
        <p:spPr>
          <a:xfrm>
            <a:off x="2686928" y="1964267"/>
            <a:ext cx="9031459" cy="2421464"/>
          </a:xfrm>
        </p:spPr>
        <p:txBody>
          <a:bodyPr/>
          <a:lstStyle/>
          <a:p>
            <a:r>
              <a:rPr lang="en-US" b="1" dirty="0">
                <a:solidFill>
                  <a:schemeClr val="accent2">
                    <a:lumMod val="40000"/>
                    <a:lumOff val="60000"/>
                  </a:schemeClr>
                </a:solidFill>
              </a:rPr>
              <a:t>hunger &amp; thirst for data: </a:t>
            </a:r>
            <a:br>
              <a:rPr lang="en-US" b="1" dirty="0">
                <a:solidFill>
                  <a:schemeClr val="accent2">
                    <a:lumMod val="40000"/>
                    <a:lumOff val="60000"/>
                  </a:schemeClr>
                </a:solidFill>
              </a:rPr>
            </a:br>
            <a:r>
              <a:rPr lang="en-US" sz="1800" b="1" dirty="0">
                <a:solidFill>
                  <a:schemeClr val="accent2">
                    <a:lumMod val="40000"/>
                    <a:lumOff val="60000"/>
                  </a:schemeClr>
                </a:solidFill>
              </a:rPr>
              <a:t>A review of food &amp; Beverage establishments in Asheville &amp; Raleigh</a:t>
            </a:r>
            <a:endParaRPr lang="en-US" b="1" dirty="0">
              <a:solidFill>
                <a:schemeClr val="accent2">
                  <a:lumMod val="40000"/>
                  <a:lumOff val="60000"/>
                </a:schemeClr>
              </a:solidFill>
            </a:endParaRPr>
          </a:p>
        </p:txBody>
      </p:sp>
      <p:sp>
        <p:nvSpPr>
          <p:cNvPr id="3" name="Subtitle 2">
            <a:extLst>
              <a:ext uri="{FF2B5EF4-FFF2-40B4-BE49-F238E27FC236}">
                <a16:creationId xmlns:a16="http://schemas.microsoft.com/office/drawing/2014/main" id="{1FE54B0E-0A7F-421C-AE4B-644A92B11CFB}"/>
              </a:ext>
            </a:extLst>
          </p:cNvPr>
          <p:cNvSpPr>
            <a:spLocks noGrp="1"/>
          </p:cNvSpPr>
          <p:nvPr>
            <p:ph type="subTitle" idx="1"/>
          </p:nvPr>
        </p:nvSpPr>
        <p:spPr>
          <a:xfrm>
            <a:off x="3962399" y="4933950"/>
            <a:ext cx="7671954" cy="857249"/>
          </a:xfrm>
        </p:spPr>
        <p:txBody>
          <a:bodyPr/>
          <a:lstStyle/>
          <a:p>
            <a:r>
              <a:rPr lang="en-US" dirty="0">
                <a:solidFill>
                  <a:schemeClr val="accent2">
                    <a:lumMod val="40000"/>
                    <a:lumOff val="60000"/>
                  </a:schemeClr>
                </a:solidFill>
              </a:rPr>
              <a:t>19 January 2019</a:t>
            </a:r>
          </a:p>
        </p:txBody>
      </p:sp>
    </p:spTree>
    <p:extLst>
      <p:ext uri="{BB962C8B-B14F-4D97-AF65-F5344CB8AC3E}">
        <p14:creationId xmlns:p14="http://schemas.microsoft.com/office/powerpoint/2010/main" val="295311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3745-9C9D-4508-825E-3A001512205B}"/>
              </a:ext>
            </a:extLst>
          </p:cNvPr>
          <p:cNvSpPr>
            <a:spLocks noGrp="1"/>
          </p:cNvSpPr>
          <p:nvPr>
            <p:ph type="title"/>
          </p:nvPr>
        </p:nvSpPr>
        <p:spPr>
          <a:xfrm>
            <a:off x="0" y="482435"/>
            <a:ext cx="3287544" cy="1456267"/>
          </a:xfrm>
        </p:spPr>
        <p:txBody>
          <a:bodyPr>
            <a:normAutofit fontScale="90000"/>
          </a:bodyPr>
          <a:lstStyle/>
          <a:p>
            <a:r>
              <a:rPr lang="en-US" b="1" dirty="0">
                <a:solidFill>
                  <a:schemeClr val="accent2">
                    <a:lumMod val="40000"/>
                    <a:lumOff val="60000"/>
                  </a:schemeClr>
                </a:solidFill>
              </a:rPr>
              <a:t>Beer establishments and ratings</a:t>
            </a:r>
            <a:endParaRPr lang="en-US" dirty="0"/>
          </a:p>
        </p:txBody>
      </p:sp>
      <p:pic>
        <p:nvPicPr>
          <p:cNvPr id="6" name="Content Placeholder 5">
            <a:extLst>
              <a:ext uri="{FF2B5EF4-FFF2-40B4-BE49-F238E27FC236}">
                <a16:creationId xmlns:a16="http://schemas.microsoft.com/office/drawing/2014/main" id="{DDCE37DF-9041-46A3-A9CD-B60A92E791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94892" y="9098"/>
            <a:ext cx="9097109" cy="3393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Content Placeholder 7">
            <a:extLst>
              <a:ext uri="{FF2B5EF4-FFF2-40B4-BE49-F238E27FC236}">
                <a16:creationId xmlns:a16="http://schemas.microsoft.com/office/drawing/2014/main" id="{BDFC447F-394E-4145-B733-C23EC7963D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094891" y="3465837"/>
            <a:ext cx="9097108" cy="33907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F00D0D48-1F23-4E1B-BE57-BAE8B5F27223}"/>
              </a:ext>
            </a:extLst>
          </p:cNvPr>
          <p:cNvSpPr/>
          <p:nvPr/>
        </p:nvSpPr>
        <p:spPr>
          <a:xfrm>
            <a:off x="0" y="2412040"/>
            <a:ext cx="3094891" cy="4247317"/>
          </a:xfrm>
          <a:prstGeom prst="rect">
            <a:avLst/>
          </a:prstGeom>
        </p:spPr>
        <p:txBody>
          <a:bodyPr wrap="square">
            <a:spAutoFit/>
          </a:bodyPr>
          <a:lstStyle/>
          <a:p>
            <a:r>
              <a:rPr lang="en-US" dirty="0"/>
              <a:t>Asheville: 40 establishments</a:t>
            </a:r>
          </a:p>
          <a:p>
            <a:r>
              <a:rPr lang="en-US" dirty="0"/>
              <a:t>Raleigh: 59 establishments</a:t>
            </a:r>
          </a:p>
          <a:p>
            <a:endParaRPr lang="en-US" dirty="0"/>
          </a:p>
          <a:p>
            <a:r>
              <a:rPr lang="en-US" dirty="0"/>
              <a:t>Highest overall rated beer establishments in Asheville: </a:t>
            </a:r>
            <a:r>
              <a:rPr lang="en-US" dirty="0" err="1"/>
              <a:t>Bruisin</a:t>
            </a:r>
            <a:r>
              <a:rPr lang="en-US" dirty="0"/>
              <a:t>’ Ales and Thirsty Monk</a:t>
            </a:r>
            <a:br>
              <a:rPr lang="en-US" dirty="0"/>
            </a:br>
            <a:endParaRPr lang="en-US" dirty="0"/>
          </a:p>
          <a:p>
            <a:r>
              <a:rPr lang="en-US" dirty="0"/>
              <a:t>Highest overall rated beer establishment in Raleigh: Bottle Revolution and Boylan Bridge Brewpub</a:t>
            </a:r>
            <a:br>
              <a:rPr lang="en-US" dirty="0"/>
            </a:br>
            <a:endParaRPr lang="en-US" dirty="0"/>
          </a:p>
          <a:p>
            <a:r>
              <a:rPr lang="en-US" dirty="0"/>
              <a:t>Data limitation: unclear how many reviews comprise ratings</a:t>
            </a:r>
          </a:p>
          <a:p>
            <a:endParaRPr lang="en-US" dirty="0"/>
          </a:p>
        </p:txBody>
      </p:sp>
      <p:sp>
        <p:nvSpPr>
          <p:cNvPr id="11" name="Rectangle 10">
            <a:extLst>
              <a:ext uri="{FF2B5EF4-FFF2-40B4-BE49-F238E27FC236}">
                <a16:creationId xmlns:a16="http://schemas.microsoft.com/office/drawing/2014/main" id="{B6BA60AB-DE4C-4A70-B68E-48654006DB13}"/>
              </a:ext>
            </a:extLst>
          </p:cNvPr>
          <p:cNvSpPr/>
          <p:nvPr/>
        </p:nvSpPr>
        <p:spPr>
          <a:xfrm>
            <a:off x="3742006" y="9098"/>
            <a:ext cx="787791" cy="257935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0C544A-5A55-4AA2-9879-EC544EBA9698}"/>
              </a:ext>
            </a:extLst>
          </p:cNvPr>
          <p:cNvSpPr/>
          <p:nvPr/>
        </p:nvSpPr>
        <p:spPr>
          <a:xfrm>
            <a:off x="3613053" y="3642252"/>
            <a:ext cx="787791" cy="257935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77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68812F-8DDE-4DE6-977E-8B5753839183}"/>
              </a:ext>
            </a:extLst>
          </p:cNvPr>
          <p:cNvSpPr>
            <a:spLocks noGrp="1"/>
          </p:cNvSpPr>
          <p:nvPr>
            <p:ph type="title"/>
          </p:nvPr>
        </p:nvSpPr>
        <p:spPr/>
        <p:txBody>
          <a:bodyPr/>
          <a:lstStyle/>
          <a:p>
            <a:br>
              <a:rPr lang="en-US" dirty="0"/>
            </a:br>
            <a:br>
              <a:rPr lang="en-US" dirty="0"/>
            </a:br>
            <a:br>
              <a:rPr lang="en-US" dirty="0"/>
            </a:br>
            <a:br>
              <a:rPr lang="en-US" dirty="0"/>
            </a:br>
            <a:br>
              <a:rPr lang="en-US" dirty="0"/>
            </a:br>
            <a:r>
              <a:rPr lang="en-US" sz="3600" b="1" dirty="0">
                <a:solidFill>
                  <a:schemeClr val="accent2">
                    <a:lumMod val="40000"/>
                    <a:lumOff val="60000"/>
                  </a:schemeClr>
                </a:solidFill>
              </a:rPr>
              <a:t>QUESTIONS</a:t>
            </a:r>
            <a:endParaRPr lang="en-US" b="1" dirty="0">
              <a:solidFill>
                <a:schemeClr val="accent2">
                  <a:lumMod val="40000"/>
                  <a:lumOff val="60000"/>
                </a:schemeClr>
              </a:solidFill>
            </a:endParaRPr>
          </a:p>
        </p:txBody>
      </p:sp>
    </p:spTree>
    <p:extLst>
      <p:ext uri="{BB962C8B-B14F-4D97-AF65-F5344CB8AC3E}">
        <p14:creationId xmlns:p14="http://schemas.microsoft.com/office/powerpoint/2010/main" val="280634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0E63-85EF-4E66-B8CE-B07F2CF92C71}"/>
              </a:ext>
            </a:extLst>
          </p:cNvPr>
          <p:cNvSpPr>
            <a:spLocks noGrp="1"/>
          </p:cNvSpPr>
          <p:nvPr>
            <p:ph type="title"/>
          </p:nvPr>
        </p:nvSpPr>
        <p:spPr>
          <a:xfrm>
            <a:off x="7865806" y="643463"/>
            <a:ext cx="3706762" cy="1608124"/>
          </a:xfrm>
        </p:spPr>
        <p:txBody>
          <a:bodyPr>
            <a:normAutofit/>
          </a:bodyPr>
          <a:lstStyle/>
          <a:p>
            <a:r>
              <a:rPr lang="en-US" b="1" dirty="0">
                <a:solidFill>
                  <a:schemeClr val="accent2">
                    <a:lumMod val="40000"/>
                    <a:lumOff val="60000"/>
                  </a:schemeClr>
                </a:solidFill>
              </a:rPr>
              <a:t>The Incredibles</a:t>
            </a:r>
          </a:p>
        </p:txBody>
      </p:sp>
      <p:pic>
        <p:nvPicPr>
          <p:cNvPr id="8" name="Content Placeholder 4">
            <a:extLst>
              <a:ext uri="{FF2B5EF4-FFF2-40B4-BE49-F238E27FC236}">
                <a16:creationId xmlns:a16="http://schemas.microsoft.com/office/drawing/2014/main" id="{B95834CD-1390-4C55-94EA-4643AD216CA7}"/>
              </a:ext>
            </a:extLst>
          </p:cNvPr>
          <p:cNvPicPr>
            <a:picLocks noChangeAspect="1"/>
          </p:cNvPicPr>
          <p:nvPr/>
        </p:nvPicPr>
        <p:blipFill rotWithShape="1">
          <a:blip r:embed="rId3">
            <a:extLst>
              <a:ext uri="{28A0092B-C50C-407E-A947-70E740481C1C}">
                <a14:useLocalDpi xmlns:a14="http://schemas.microsoft.com/office/drawing/2010/main" val="0"/>
              </a:ext>
            </a:extLst>
          </a:blip>
          <a:srcRect l="14926" r="11559" b="-2"/>
          <a:stretch/>
        </p:blipFill>
        <p:spPr>
          <a:xfrm>
            <a:off x="20" y="975"/>
            <a:ext cx="7552924" cy="6858000"/>
          </a:xfrm>
          <a:prstGeom prst="rect">
            <a:avLst/>
          </a:prstGeom>
        </p:spPr>
      </p:pic>
      <p:sp>
        <p:nvSpPr>
          <p:cNvPr id="10" name="Content Placeholder 9">
            <a:extLst>
              <a:ext uri="{FF2B5EF4-FFF2-40B4-BE49-F238E27FC236}">
                <a16:creationId xmlns:a16="http://schemas.microsoft.com/office/drawing/2014/main" id="{2BCCCEA7-3E4B-4157-93F1-B36E486616D6}"/>
              </a:ext>
            </a:extLst>
          </p:cNvPr>
          <p:cNvSpPr>
            <a:spLocks noGrp="1"/>
          </p:cNvSpPr>
          <p:nvPr>
            <p:ph idx="1"/>
          </p:nvPr>
        </p:nvSpPr>
        <p:spPr>
          <a:xfrm>
            <a:off x="7865806" y="2251587"/>
            <a:ext cx="3706762" cy="3972232"/>
          </a:xfrm>
        </p:spPr>
        <p:txBody>
          <a:bodyPr>
            <a:normAutofit/>
          </a:bodyPr>
          <a:lstStyle/>
          <a:p>
            <a:r>
              <a:rPr lang="en-US" sz="2400" dirty="0"/>
              <a:t>Steve Allison</a:t>
            </a:r>
          </a:p>
          <a:p>
            <a:r>
              <a:rPr lang="en-US" sz="2400" dirty="0"/>
              <a:t>Linda </a:t>
            </a:r>
            <a:r>
              <a:rPr lang="en-US" sz="2400" dirty="0" err="1"/>
              <a:t>Asiabaka</a:t>
            </a:r>
            <a:endParaRPr lang="en-US" sz="2400" dirty="0"/>
          </a:p>
          <a:p>
            <a:r>
              <a:rPr lang="en-US" sz="2400" dirty="0"/>
              <a:t>Michelle Bigham</a:t>
            </a:r>
          </a:p>
          <a:p>
            <a:r>
              <a:rPr lang="en-US" sz="2400" dirty="0"/>
              <a:t>Amy Vargas-Tonsi</a:t>
            </a:r>
          </a:p>
          <a:p>
            <a:r>
              <a:rPr lang="en-US" sz="2400" dirty="0"/>
              <a:t>Ed </a:t>
            </a:r>
            <a:r>
              <a:rPr lang="en-US" sz="2400" dirty="0" err="1"/>
              <a:t>Zamorski</a:t>
            </a:r>
            <a:endParaRPr lang="en-US" sz="2400" dirty="0"/>
          </a:p>
          <a:p>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31C452A2-1179-45F0-A65D-6B337570808E}"/>
              </a:ext>
            </a:extLst>
          </p:cNvPr>
          <p:cNvSpPr/>
          <p:nvPr/>
        </p:nvSpPr>
        <p:spPr>
          <a:xfrm>
            <a:off x="9923430" y="6571224"/>
            <a:ext cx="2268570" cy="261610"/>
          </a:xfrm>
          <a:prstGeom prst="rect">
            <a:avLst/>
          </a:prstGeom>
        </p:spPr>
        <p:txBody>
          <a:bodyPr wrap="none">
            <a:spAutoFit/>
          </a:bodyPr>
          <a:lstStyle/>
          <a:p>
            <a:r>
              <a:rPr lang="en-US" sz="1100" b="1" dirty="0">
                <a:solidFill>
                  <a:schemeClr val="tx1">
                    <a:lumMod val="65000"/>
                  </a:schemeClr>
                </a:solidFill>
                <a:latin typeface="-apple-system"/>
              </a:rPr>
              <a:t>Photo by </a:t>
            </a:r>
            <a:r>
              <a:rPr lang="en-US" sz="1100" b="1" dirty="0">
                <a:solidFill>
                  <a:schemeClr val="tx1">
                    <a:lumMod val="65000"/>
                  </a:schemeClr>
                </a:solidFill>
                <a:latin typeface="-apple-system"/>
                <a:hlinkClick r:id="rId4">
                  <a:extLst>
                    <a:ext uri="{A12FA001-AC4F-418D-AE19-62706E023703}">
                      <ahyp:hlinkClr xmlns:ahyp="http://schemas.microsoft.com/office/drawing/2018/hyperlinkcolor" val="tx"/>
                    </a:ext>
                  </a:extLst>
                </a:hlinkClick>
              </a:rPr>
              <a:t>Andrew Wulf</a:t>
            </a:r>
            <a:r>
              <a:rPr lang="en-US" sz="1100" b="1" dirty="0">
                <a:solidFill>
                  <a:schemeClr val="tx1">
                    <a:lumMod val="65000"/>
                  </a:schemeClr>
                </a:solidFill>
                <a:latin typeface="-apple-system"/>
              </a:rPr>
              <a:t> on </a:t>
            </a:r>
            <a:r>
              <a:rPr lang="en-US" sz="1100" b="1" dirty="0" err="1">
                <a:solidFill>
                  <a:schemeClr val="tx1">
                    <a:lumMod val="65000"/>
                  </a:schemeClr>
                </a:solidFill>
                <a:latin typeface="-apple-system"/>
                <a:hlinkClick r:id="rId5">
                  <a:extLst>
                    <a:ext uri="{A12FA001-AC4F-418D-AE19-62706E023703}">
                      <ahyp:hlinkClr xmlns:ahyp="http://schemas.microsoft.com/office/drawing/2018/hyperlinkcolor" val="tx"/>
                    </a:ext>
                  </a:extLst>
                </a:hlinkClick>
              </a:rPr>
              <a:t>Unsplash</a:t>
            </a:r>
            <a:endParaRPr lang="en-US" sz="1100" b="1" dirty="0">
              <a:solidFill>
                <a:schemeClr val="tx1">
                  <a:lumMod val="65000"/>
                </a:schemeClr>
              </a:solidFill>
            </a:endParaRPr>
          </a:p>
        </p:txBody>
      </p:sp>
    </p:spTree>
    <p:extLst>
      <p:ext uri="{BB962C8B-B14F-4D97-AF65-F5344CB8AC3E}">
        <p14:creationId xmlns:p14="http://schemas.microsoft.com/office/powerpoint/2010/main" val="4223355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85" name="Picture 184">
            <a:extLst>
              <a:ext uri="{FF2B5EF4-FFF2-40B4-BE49-F238E27FC236}">
                <a16:creationId xmlns:a16="http://schemas.microsoft.com/office/drawing/2014/main" id="{FA4A8332-6151-481A-9DEC-D3D2FA1A2A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EB8A354-3BE4-4764-9771-CBAA7DECE287}"/>
              </a:ext>
            </a:extLst>
          </p:cNvPr>
          <p:cNvSpPr>
            <a:spLocks noGrp="1"/>
          </p:cNvSpPr>
          <p:nvPr>
            <p:ph type="title"/>
          </p:nvPr>
        </p:nvSpPr>
        <p:spPr>
          <a:xfrm>
            <a:off x="5459709" y="4050264"/>
            <a:ext cx="5700416" cy="1412858"/>
          </a:xfrm>
        </p:spPr>
        <p:txBody>
          <a:bodyPr vert="horz" lIns="91440" tIns="45720" rIns="91440" bIns="45720" rtlCol="0" anchor="b">
            <a:normAutofit/>
          </a:bodyPr>
          <a:lstStyle/>
          <a:p>
            <a:pPr algn="r"/>
            <a:r>
              <a:rPr lang="en-US" sz="4000" b="1" dirty="0">
                <a:solidFill>
                  <a:schemeClr val="accent2">
                    <a:lumMod val="40000"/>
                    <a:lumOff val="60000"/>
                  </a:schemeClr>
                </a:solidFill>
              </a:rPr>
              <a:t>Process &amp; challenges</a:t>
            </a:r>
            <a:br>
              <a:rPr lang="en-US" sz="4000" dirty="0"/>
            </a:br>
            <a:endParaRPr lang="en-US" sz="4000" dirty="0"/>
          </a:p>
        </p:txBody>
      </p:sp>
      <p:grpSp>
        <p:nvGrpSpPr>
          <p:cNvPr id="187" name="Group 186">
            <a:extLst>
              <a:ext uri="{FF2B5EF4-FFF2-40B4-BE49-F238E27FC236}">
                <a16:creationId xmlns:a16="http://schemas.microsoft.com/office/drawing/2014/main" id="{DC1A4634-CF00-456C-BBEC-CEAAAAD06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1339066">
            <a:off x="6271701" y="-388326"/>
            <a:ext cx="4860947" cy="4224413"/>
            <a:chOff x="5281603" y="104899"/>
            <a:chExt cx="6910397" cy="6005491"/>
          </a:xfrm>
        </p:grpSpPr>
        <p:sp>
          <p:nvSpPr>
            <p:cNvPr id="188" name="Freeform 13">
              <a:extLst>
                <a:ext uri="{FF2B5EF4-FFF2-40B4-BE49-F238E27FC236}">
                  <a16:creationId xmlns:a16="http://schemas.microsoft.com/office/drawing/2014/main" id="{90EFC584-AC34-453E-8A9C-7BEB89F64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35E9C08F-794C-4E4D-AFF0-0A985895667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0" name="Straight Connector 189">
                <a:extLst>
                  <a:ext uri="{FF2B5EF4-FFF2-40B4-BE49-F238E27FC236}">
                    <a16:creationId xmlns:a16="http://schemas.microsoft.com/office/drawing/2014/main" id="{F1C99F1A-BB7C-49E1-98CF-DE28920915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3B542F9-2D05-417C-A7AD-7AFFB7E0B0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FF1997A-17D4-4819-9FC2-B884E31044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192">
                <a:extLst>
                  <a:ext uri="{FF2B5EF4-FFF2-40B4-BE49-F238E27FC236}">
                    <a16:creationId xmlns:a16="http://schemas.microsoft.com/office/drawing/2014/main" id="{321503FF-7286-464B-8630-3BA09AB8D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193">
                <a:extLst>
                  <a:ext uri="{FF2B5EF4-FFF2-40B4-BE49-F238E27FC236}">
                    <a16:creationId xmlns:a16="http://schemas.microsoft.com/office/drawing/2014/main" id="{E8A67DC0-D5C3-472C-AEAD-035EED2C69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194">
                <a:extLst>
                  <a:ext uri="{FF2B5EF4-FFF2-40B4-BE49-F238E27FC236}">
                    <a16:creationId xmlns:a16="http://schemas.microsoft.com/office/drawing/2014/main" id="{5A07BA38-40D5-4536-B326-48FBBFA103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195">
                <a:extLst>
                  <a:ext uri="{FF2B5EF4-FFF2-40B4-BE49-F238E27FC236}">
                    <a16:creationId xmlns:a16="http://schemas.microsoft.com/office/drawing/2014/main" id="{96D5E409-3A71-49C0-95CE-D1538BDE00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70021DA-07B9-4496-8207-A757FAB41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3B27B1A5-5C41-4BC2-9105-D39F5E0C4E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5B4BDD0-9FB4-452D-A638-BFD7F32AAC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CF1E199-162B-4EAA-B5F7-D9163A1FF5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0AE6598-0863-406C-ADA1-A775032624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3371116-3488-4DB2-A304-1F3C5928D1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08A675-2DB3-443D-9FD0-66C85E1CE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C278961-7F1D-429D-BEBE-98973C706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71ADF9F0-31DE-49C4-924E-888A58F0AC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6107732-E440-421D-976A-BD8673768F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60366E1-EC44-4EFF-A8C6-ECDE627CB9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9A78416-2D8B-4B20-98C8-1029FD4603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7BE981C-5C80-4E13-9FD8-B35455F759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8F430D8-931C-4E93-9D8C-1357AD8DB0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4C41E18-8B54-480B-83D8-8176A0539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FC2AFA4-1C48-4D20-8B9F-8EEA48F3D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1156742D-7511-44F3-BB8C-4F52C41B96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F5B4A8E-5A92-468F-AFA9-29EE21CAB3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B1B3F74-161B-4BC9-9E53-04EAF47627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D4E709A-22B5-40DA-96AF-AC16C377B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CE75552-806C-4FF6-A5C3-3B8DEA629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71B20381-8B16-4D78-9E15-1D8ED59DDB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0C44C95-4178-4E32-BB3A-33475943AF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EE41B3A-EEFE-4CB9-872E-414F7958D5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2922CEA-12B3-483F-9178-4C62B3CF27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3F5F6A6-C06F-42AE-9FBD-4B3BCB4AC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61ED679-2530-4361-B95B-B05F1C9415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35C9826-4C9B-4A12-BC07-700ACCD405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C2E88E6-BE2E-4523-962A-86D55D7D17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27BAF17-D38B-4F1C-B564-BC3B5E5A84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FDD6921-0E35-49D0-B71C-28BBA43752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9955FA46-DEA3-469F-B77D-93DC5E266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669F542-38C0-48F1-8AAC-2969D20A50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710B796-9CE4-4EB4-BF7F-11851B718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8C0281A4-7AF1-4013-837D-31C95EEEC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EDB2E49-0514-48F8-BC6A-83DE95F117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B2B6D20-7D59-4DF1-BFD3-A4C5708CF7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5B00B150-B796-4C5C-AC31-98D060282F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89CD9D5-F74D-4CE0-9C43-EC23B03979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C1AB5F8-6407-403F-B281-8B192B383F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C7BFA8A-97EA-4088-A90E-A902C03FB2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D2DC1CD-8EC5-4976-ADEB-2E06164C0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7277F67-4C66-4421-AE77-90895E800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E05E8F7-5B28-4E47-924C-90D8456CD7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A85ACD6-DBB1-401A-BBBA-003F9B77AE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7B2C7E58-C86A-4951-B94C-D73FA7FDA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02D4B54-E8D9-4A8E-A8AF-D0BA9FDC4A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D90138EB-1F72-421B-AEFA-A5612839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F559951-B6A6-4E50-BC91-2E2C2D55F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D77725C9-CDB3-41D2-AFD0-4BFC5F908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C36F5EB-F912-43CE-8DBF-86CBC786C6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35FAFC1-CD70-4F35-BEAC-92156D10F2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54F09C1-35B1-4C5D-AFCE-0FF5E4334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3EF58D0-8110-451E-82EC-9D42493F17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014D619-9F4F-484E-B941-8476F8B1B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2C3904F-B896-45BD-B89B-F91A955350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C857C33-5660-41D2-85EF-8DF89C7A18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D37B5DF-F507-4477-BDDA-A16D866039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2059CCF-A142-4899-9CB2-96989FDB0C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D54F23F-3CCE-4230-9450-7E0F57C832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A327725-CC82-4EC4-BC62-404DF8C92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43BC259-8300-4DA0-B0F4-9D4F96A76A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587A259-7B5F-4BB1-ACBB-9F8AFE340E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2D793FA1-D76B-4059-9FC6-4A43614CD0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865E1101-60DE-4A2E-83CB-F2120F3EE8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5FC297E9-5BAF-4DFE-98C5-D210C07A6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3088415C-6522-4AB4-8D73-0BEFB4E71B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D617DB-B3D3-4213-A9DD-8BA7932B15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450E7E0-1ACD-47BB-9687-C3FBFEEE8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595F51C-2E95-4044-B3D8-A2F5964438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A87D73B1-3A33-491F-BA89-51B283910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5" name="Picture 4">
            <a:extLst>
              <a:ext uri="{FF2B5EF4-FFF2-40B4-BE49-F238E27FC236}">
                <a16:creationId xmlns:a16="http://schemas.microsoft.com/office/drawing/2014/main" id="{DB97B03A-7DE3-4E0C-9852-631E26E43C00}"/>
              </a:ext>
            </a:extLst>
          </p:cNvPr>
          <p:cNvPicPr>
            <a:picLocks noChangeAspect="1"/>
          </p:cNvPicPr>
          <p:nvPr/>
        </p:nvPicPr>
        <p:blipFill rotWithShape="1">
          <a:blip r:embed="rId5">
            <a:extLst>
              <a:ext uri="{28A0092B-C50C-407E-A947-70E740481C1C}">
                <a14:useLocalDpi xmlns:a14="http://schemas.microsoft.com/office/drawing/2010/main" val="0"/>
              </a:ext>
            </a:extLst>
          </a:blip>
          <a:srcRect r="6782" b="3"/>
          <a:stretch/>
        </p:blipFill>
        <p:spPr>
          <a:xfrm>
            <a:off x="6080591" y="-2008"/>
            <a:ext cx="4787317" cy="3415082"/>
          </a:xfrm>
          <a:custGeom>
            <a:avLst/>
            <a:gdLst>
              <a:gd name="connsiteX0" fmla="*/ 211873 w 4411344"/>
              <a:gd name="connsiteY0" fmla="*/ 0 h 3146878"/>
              <a:gd name="connsiteX1" fmla="*/ 4199471 w 4411344"/>
              <a:gd name="connsiteY1" fmla="*/ 0 h 3146878"/>
              <a:gd name="connsiteX2" fmla="*/ 4205314 w 4411344"/>
              <a:gd name="connsiteY2" fmla="*/ 11242 h 3146878"/>
              <a:gd name="connsiteX3" fmla="*/ 4411344 w 4411344"/>
              <a:gd name="connsiteY3" fmla="*/ 943304 h 3146878"/>
              <a:gd name="connsiteX4" fmla="*/ 2431189 w 4411344"/>
              <a:gd name="connsiteY4" fmla="*/ 3137588 h 3146878"/>
              <a:gd name="connsiteX5" fmla="*/ 2247220 w 4411344"/>
              <a:gd name="connsiteY5" fmla="*/ 3146878 h 3146878"/>
              <a:gd name="connsiteX6" fmla="*/ 2164124 w 4411344"/>
              <a:gd name="connsiteY6" fmla="*/ 3146878 h 3146878"/>
              <a:gd name="connsiteX7" fmla="*/ 1980155 w 4411344"/>
              <a:gd name="connsiteY7" fmla="*/ 3137588 h 3146878"/>
              <a:gd name="connsiteX8" fmla="*/ 0 w 4411344"/>
              <a:gd name="connsiteY8" fmla="*/ 943304 h 3146878"/>
              <a:gd name="connsiteX9" fmla="*/ 206030 w 4411344"/>
              <a:gd name="connsiteY9" fmla="*/ 11242 h 3146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11344" h="3146878">
                <a:moveTo>
                  <a:pt x="211873" y="0"/>
                </a:moveTo>
                <a:lnTo>
                  <a:pt x="4199471" y="0"/>
                </a:lnTo>
                <a:lnTo>
                  <a:pt x="4205314" y="11242"/>
                </a:lnTo>
                <a:cubicBezTo>
                  <a:pt x="4337510" y="294369"/>
                  <a:pt x="4411344" y="610214"/>
                  <a:pt x="4411344" y="943304"/>
                </a:cubicBezTo>
                <a:cubicBezTo>
                  <a:pt x="4411344" y="2085328"/>
                  <a:pt x="3543413" y="3024636"/>
                  <a:pt x="2431189" y="3137588"/>
                </a:cubicBezTo>
                <a:lnTo>
                  <a:pt x="2247220" y="3146878"/>
                </a:lnTo>
                <a:lnTo>
                  <a:pt x="2164124" y="3146878"/>
                </a:lnTo>
                <a:lnTo>
                  <a:pt x="1980155" y="3137588"/>
                </a:lnTo>
                <a:cubicBezTo>
                  <a:pt x="867932" y="3024636"/>
                  <a:pt x="0" y="2085328"/>
                  <a:pt x="0" y="943304"/>
                </a:cubicBezTo>
                <a:cubicBezTo>
                  <a:pt x="0" y="610214"/>
                  <a:pt x="73835" y="294369"/>
                  <a:pt x="206030" y="11242"/>
                </a:cubicBezTo>
                <a:close/>
              </a:path>
            </a:pathLst>
          </a:custGeom>
          <a:scene3d>
            <a:camera prst="orthographicFront"/>
            <a:lightRig rig="contrasting" dir="t">
              <a:rot lat="0" lon="0" rev="4200000"/>
            </a:lightRig>
          </a:scene3d>
          <a:sp3d prstMaterial="plastic">
            <a:bevelT w="381000" h="114300" prst="relaxedInset"/>
            <a:contourClr>
              <a:srgbClr val="969696"/>
            </a:contourClr>
          </a:sp3d>
        </p:spPr>
      </p:pic>
      <p:sp>
        <p:nvSpPr>
          <p:cNvPr id="269" name="Rectangle 268">
            <a:extLst>
              <a:ext uri="{FF2B5EF4-FFF2-40B4-BE49-F238E27FC236}">
                <a16:creationId xmlns:a16="http://schemas.microsoft.com/office/drawing/2014/main" id="{73710393-C767-43F2-8FBD-DFC6C6DE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33" y="4357158"/>
            <a:ext cx="723900" cy="17780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1" name="Group 270">
            <a:extLst>
              <a:ext uri="{FF2B5EF4-FFF2-40B4-BE49-F238E27FC236}">
                <a16:creationId xmlns:a16="http://schemas.microsoft.com/office/drawing/2014/main" id="{24BFFD1D-EF0D-48A3-9398-5E7B376877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9884888">
            <a:off x="-455822" y="254671"/>
            <a:ext cx="6564414" cy="5704814"/>
            <a:chOff x="5281603" y="104899"/>
            <a:chExt cx="6910397" cy="6005491"/>
          </a:xfrm>
        </p:grpSpPr>
        <p:sp>
          <p:nvSpPr>
            <p:cNvPr id="272" name="Freeform 97">
              <a:extLst>
                <a:ext uri="{FF2B5EF4-FFF2-40B4-BE49-F238E27FC236}">
                  <a16:creationId xmlns:a16="http://schemas.microsoft.com/office/drawing/2014/main" id="{689353F2-B99A-4264-BFDB-C10D8AD9C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3" name="Group 272">
              <a:extLst>
                <a:ext uri="{FF2B5EF4-FFF2-40B4-BE49-F238E27FC236}">
                  <a16:creationId xmlns:a16="http://schemas.microsoft.com/office/drawing/2014/main" id="{9F98F031-719D-4CBA-9C8B-E0A16DED2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74" name="Straight Connector 273">
                <a:extLst>
                  <a:ext uri="{FF2B5EF4-FFF2-40B4-BE49-F238E27FC236}">
                    <a16:creationId xmlns:a16="http://schemas.microsoft.com/office/drawing/2014/main" id="{7F0BF977-B855-4AE5-99C3-F8550048EA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05AF72D-9C25-41BB-AFCB-D81AB9F0D1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409F544-D26B-4B8D-A0B1-2B69366CAF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6140E36F-2ED8-4E26-A0A6-22A45C16F0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0B721E5-9AB8-40F1-B00D-6167560899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009CFBE9-3E08-47A9-B687-16CF8470F5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545ECBDB-CBEA-4FE2-9E19-DE507EB6AC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1074F87-299E-4574-9457-E4F77FCE15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E00CA3D-9F09-45AE-A510-200EA63E7B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3163250-DF2D-468F-B58F-00BAA42AA1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681CDB55-0C2A-4128-AFAE-E4E44AF7A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1A5269C-2089-465D-A3AE-65A3CE6CBB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819BCAD-CAB9-4FE6-9F21-B85071FB5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FB5EC56C-C8D8-4050-A2D1-B7B3FCCA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4491DEA-A55D-4C28-8AA6-9691A9A62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D2A244-B4BB-40E3-B23C-5A15E1136B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00BE7D9-15CD-4F76-8597-011B589BD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2903E31-22BB-47A0-BDF6-353CA627E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28FBC987-7B23-444C-9FC8-ADF3DB98A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BD496B3-1F2A-4819-87F8-C5495A4478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8223F66-B81A-4BA8-898A-9296BA7715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4F6E2F1-3B98-4D0D-A2CC-CD3D340222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B0DE108-EDF9-4067-B14D-3F17C4178F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055FFCF-CA93-4598-B922-5EA1194432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7523144-7D36-41B0-86AA-C3B35B135F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D512F63-F2C0-48C7-82E7-2A84D3F29F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99DBCA8-4345-4F25-8A39-13AFB2301B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E38C341-8388-4F81-8CBC-B056FC5B35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3D20619E-EAE0-4725-B705-3D96E4F2BC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C098F849-CF8B-4E75-97B7-14CB4C0AEE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CBDDB4DD-24C7-4C8F-BE07-DC216C48D2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96E2ABB4-F943-4C41-B285-49F7197BB0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03E42AE-9861-4212-A16A-678589A4A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CD4731-613E-42C2-A908-A29E0AF020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1001F03-2B3E-4023-8260-E9EA19376B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D7702AAD-5D5B-43DA-8A9F-6221A6FBB7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6E0DD68-D9E9-4561-8866-9A2D4C773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77220253-1375-4EAE-9C85-48074FA204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DAEA6172-DD83-42B0-A5F8-EF4B4CC9EF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3A7DA82-BA46-4425-BD0B-179C4381EB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BB050357-22AB-495E-B0C2-817819D207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95872618-FD07-41C6-A602-6BA800CA8D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260EBF58-84D1-4B32-9EC8-DF37EB906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6BFE94F-474A-453D-AE3A-E4D9D48B05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7B3DA309-9228-4CBE-874D-94C7DDF02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5109F74-E11C-47CD-8176-A40CB370C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E8D113C-6520-46F0-95D7-D91F597A6A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3B703F40-0099-48A5-B79D-D7FF353A6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46DEE307-85EF-4D2A-A1B3-A8D009DE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600D9A5-388A-4962-914B-1E57A004C8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D1D8C77F-83F8-4142-8766-2CDD2E28E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1214FE36-2FD1-49AD-AA59-F50D2BAB01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B59FD549-6C27-406B-8154-0FEEC74C27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ABBFD3F1-CDDE-47A0-89AD-80663926BF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1AFA091-C2EE-45A9-9D47-6641B3D009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87CC879-926F-4955-AB23-62E0F3B6A4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4E6EA0EB-77AA-4D8F-A1C9-F0AFA039FC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EEDD9179-D665-453B-8A0D-C8AB157747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BBC4C827-7F4E-4E60-A479-6CCAAC82AD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B8DAB12A-BCD3-43ED-A83B-A624D1665F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50401A41-60CB-4425-AA21-70CDEE8B22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27DB940E-119E-46EA-8B0D-8048C979BF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9F999AF0-B77A-4AA0-9E7F-42E13BE7D2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5C14ECD8-D20A-4BB6-BF51-7CD2AF473C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01E0E2E8-C70C-4BAC-AB01-192030B0E1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1A03B16D-75A6-46C2-94F8-7606F808B6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3410BDA-E31B-490A-B7C8-351F2FE9B7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3741A8F-ACE2-4F43-8F65-B04C4E633D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0EB9D00F-067B-4545-AC39-D926522168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B8D5F767-383B-4436-BEEA-66F30CACC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9361825-C629-4530-AE2C-7FC66CDDD6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7EE53B6E-474F-4D28-87BC-DB5811B9F0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763B8F6-C347-40A9-B37B-4EECA39705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C178CC7-64D9-4B97-B662-2114AEB8F2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3F746BDD-0A58-475C-88FC-C6DA717AE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7FA4519-C611-4777-AED5-EDDBCFDC1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6E45A983-6315-4DD7-9BB6-1F68AF308D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5FCA867F-6B2A-4332-98E3-F69F237772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9" name="Picture 8">
            <a:extLst>
              <a:ext uri="{FF2B5EF4-FFF2-40B4-BE49-F238E27FC236}">
                <a16:creationId xmlns:a16="http://schemas.microsoft.com/office/drawing/2014/main" id="{5EA49FAB-A038-494F-92C8-DD4C58487CE9}"/>
              </a:ext>
            </a:extLst>
          </p:cNvPr>
          <p:cNvPicPr>
            <a:picLocks noChangeAspect="1"/>
          </p:cNvPicPr>
          <p:nvPr/>
        </p:nvPicPr>
        <p:blipFill rotWithShape="1">
          <a:blip r:embed="rId6">
            <a:extLst>
              <a:ext uri="{28A0092B-C50C-407E-A947-70E740481C1C}">
                <a14:useLocalDpi xmlns:a14="http://schemas.microsoft.com/office/drawing/2010/main" val="0"/>
              </a:ext>
            </a:extLst>
          </a:blip>
          <a:srcRect l="18195" r="24065" b="-1"/>
          <a:stretch/>
        </p:blipFill>
        <p:spPr>
          <a:xfrm>
            <a:off x="-2334" y="10"/>
            <a:ext cx="5441859" cy="5654930"/>
          </a:xfrm>
          <a:custGeom>
            <a:avLst/>
            <a:gdLst>
              <a:gd name="connsiteX0" fmla="*/ 0 w 5067519"/>
              <a:gd name="connsiteY0" fmla="*/ 0 h 5265942"/>
              <a:gd name="connsiteX1" fmla="*/ 4097786 w 5067519"/>
              <a:gd name="connsiteY1" fmla="*/ 0 h 5265942"/>
              <a:gd name="connsiteX2" fmla="*/ 4176264 w 5067519"/>
              <a:gd name="connsiteY2" fmla="*/ 71326 h 5265942"/>
              <a:gd name="connsiteX3" fmla="*/ 5067519 w 5067519"/>
              <a:gd name="connsiteY3" fmla="*/ 2223006 h 5265942"/>
              <a:gd name="connsiteX4" fmla="*/ 2024583 w 5067519"/>
              <a:gd name="connsiteY4" fmla="*/ 5265942 h 5265942"/>
              <a:gd name="connsiteX5" fmla="*/ 145914 w 5067519"/>
              <a:gd name="connsiteY5" fmla="*/ 4616926 h 5265942"/>
              <a:gd name="connsiteX6" fmla="*/ 0 w 5067519"/>
              <a:gd name="connsiteY6" fmla="*/ 4489006 h 526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p:spPr>
      </p:pic>
    </p:spTree>
    <p:extLst>
      <p:ext uri="{BB962C8B-B14F-4D97-AF65-F5344CB8AC3E}">
        <p14:creationId xmlns:p14="http://schemas.microsoft.com/office/powerpoint/2010/main" val="243841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81" name="Picture 32">
            <a:extLst>
              <a:ext uri="{FF2B5EF4-FFF2-40B4-BE49-F238E27FC236}">
                <a16:creationId xmlns:a16="http://schemas.microsoft.com/office/drawing/2014/main" id="{2F313CC0-032F-40D3-BA89-242470E973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05BD7DD2-3BF3-4C79-92EB-DA6D0293578A}"/>
              </a:ext>
            </a:extLst>
          </p:cNvPr>
          <p:cNvSpPr>
            <a:spLocks noGrp="1"/>
          </p:cNvSpPr>
          <p:nvPr>
            <p:ph type="title"/>
          </p:nvPr>
        </p:nvSpPr>
        <p:spPr>
          <a:xfrm>
            <a:off x="6846083" y="609600"/>
            <a:ext cx="3971143" cy="1456267"/>
          </a:xfrm>
        </p:spPr>
        <p:txBody>
          <a:bodyPr vert="horz" lIns="91440" tIns="45720" rIns="91440" bIns="45720" rtlCol="0" anchor="ctr">
            <a:normAutofit/>
          </a:bodyPr>
          <a:lstStyle/>
          <a:p>
            <a:r>
              <a:rPr lang="en-US" sz="3300" b="1"/>
              <a:t>Restaurant ratings and reviews</a:t>
            </a:r>
            <a:endParaRPr lang="en-US" sz="3300"/>
          </a:p>
        </p:txBody>
      </p:sp>
      <p:pic>
        <p:nvPicPr>
          <p:cNvPr id="14" name="Picture 13">
            <a:extLst>
              <a:ext uri="{FF2B5EF4-FFF2-40B4-BE49-F238E27FC236}">
                <a16:creationId xmlns:a16="http://schemas.microsoft.com/office/drawing/2014/main" id="{EE058CC3-FC84-45FC-925D-A5D981CC9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 y="-1"/>
            <a:ext cx="3056158" cy="2622537"/>
          </a:xfrm>
          <a:prstGeom prst="rect">
            <a:avLst/>
          </a:prstGeom>
        </p:spPr>
      </p:pic>
      <p:pic>
        <p:nvPicPr>
          <p:cNvPr id="12" name="Content Placeholder 11">
            <a:extLst>
              <a:ext uri="{FF2B5EF4-FFF2-40B4-BE49-F238E27FC236}">
                <a16:creationId xmlns:a16="http://schemas.microsoft.com/office/drawing/2014/main" id="{8B11E032-28B1-4F27-8A4C-F96856BFC4C7}"/>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r="22318" b="1"/>
          <a:stretch/>
        </p:blipFill>
        <p:spPr>
          <a:xfrm>
            <a:off x="3052494" y="975"/>
            <a:ext cx="3056852" cy="2623353"/>
          </a:xfrm>
          <a:prstGeom prst="rect">
            <a:avLst/>
          </a:prstGeom>
        </p:spPr>
      </p:pic>
      <p:pic>
        <p:nvPicPr>
          <p:cNvPr id="17" name="Content Placeholder 7">
            <a:extLst>
              <a:ext uri="{FF2B5EF4-FFF2-40B4-BE49-F238E27FC236}">
                <a16:creationId xmlns:a16="http://schemas.microsoft.com/office/drawing/2014/main" id="{9DC78C86-0F16-4C52-963E-9C3F6D5D81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0" y="2709694"/>
            <a:ext cx="6094411" cy="4062940"/>
          </a:xfrm>
          <a:prstGeom prst="rect">
            <a:avLst/>
          </a:prstGeom>
        </p:spPr>
      </p:pic>
      <p:cxnSp>
        <p:nvCxnSpPr>
          <p:cNvPr id="282" name="Straight Connector 34">
            <a:extLst>
              <a:ext uri="{FF2B5EF4-FFF2-40B4-BE49-F238E27FC236}">
                <a16:creationId xmlns:a16="http://schemas.microsoft.com/office/drawing/2014/main" id="{1746A44C-DD84-42A8-8633-CAD83CEDD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2821"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25B1F4F4-74A7-4FA4-AAB9-D8907E7AC6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2624328"/>
            <a:ext cx="6094411"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a:extLst>
              <a:ext uri="{FF2B5EF4-FFF2-40B4-BE49-F238E27FC236}">
                <a16:creationId xmlns:a16="http://schemas.microsoft.com/office/drawing/2014/main" id="{A403AC02-D206-4063-981D-20B6789C6A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38737" y="0"/>
            <a:ext cx="13756" cy="2624328"/>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9" name="Content Placeholder 18">
            <a:extLst>
              <a:ext uri="{FF2B5EF4-FFF2-40B4-BE49-F238E27FC236}">
                <a16:creationId xmlns:a16="http://schemas.microsoft.com/office/drawing/2014/main" id="{0B51F401-239C-4876-99B3-F40C8FCB03CF}"/>
              </a:ext>
            </a:extLst>
          </p:cNvPr>
          <p:cNvSpPr>
            <a:spLocks noGrp="1"/>
          </p:cNvSpPr>
          <p:nvPr>
            <p:ph sz="half" idx="1"/>
          </p:nvPr>
        </p:nvSpPr>
        <p:spPr>
          <a:xfrm>
            <a:off x="6846083" y="2142067"/>
            <a:ext cx="3971143" cy="3649133"/>
          </a:xfrm>
        </p:spPr>
        <p:txBody>
          <a:bodyPr vert="horz" lIns="91440" tIns="45720" rIns="91440" bIns="45720" rtlCol="0" anchor="ctr">
            <a:normAutofit/>
          </a:bodyPr>
          <a:lstStyle/>
          <a:p>
            <a:r>
              <a:rPr lang="en-US"/>
              <a:t>Restaurants with 5-star ratings by city</a:t>
            </a:r>
          </a:p>
          <a:p>
            <a:r>
              <a:rPr lang="en-US"/>
              <a:t>Best rated compared to most popular</a:t>
            </a:r>
          </a:p>
          <a:p>
            <a:r>
              <a:rPr lang="en-US"/>
              <a:t>Raleigh has more restaurants than Asheville but less 5-star rated restaurants </a:t>
            </a:r>
          </a:p>
          <a:p>
            <a:r>
              <a:rPr lang="en-US"/>
              <a:t>Raleigh restaurants have more reviews, but not as many restaurants that have 5-star ratings</a:t>
            </a:r>
          </a:p>
          <a:p>
            <a:endParaRPr lang="en-US" dirty="0"/>
          </a:p>
        </p:txBody>
      </p:sp>
    </p:spTree>
    <p:extLst>
      <p:ext uri="{BB962C8B-B14F-4D97-AF65-F5344CB8AC3E}">
        <p14:creationId xmlns:p14="http://schemas.microsoft.com/office/powerpoint/2010/main" val="355951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E880-D1F0-4514-B892-D1F0102540C9}"/>
              </a:ext>
            </a:extLst>
          </p:cNvPr>
          <p:cNvSpPr>
            <a:spLocks noGrp="1"/>
          </p:cNvSpPr>
          <p:nvPr>
            <p:ph type="title"/>
          </p:nvPr>
        </p:nvSpPr>
        <p:spPr>
          <a:xfrm>
            <a:off x="2063895" y="369138"/>
            <a:ext cx="8064211" cy="1006800"/>
          </a:xfrm>
        </p:spPr>
        <p:txBody>
          <a:bodyPr/>
          <a:lstStyle/>
          <a:p>
            <a:r>
              <a:rPr lang="en-US" b="1" dirty="0">
                <a:solidFill>
                  <a:schemeClr val="accent2">
                    <a:lumMod val="40000"/>
                    <a:lumOff val="60000"/>
                  </a:schemeClr>
                </a:solidFill>
              </a:rPr>
              <a:t>Most popular Restaurants by genre</a:t>
            </a:r>
          </a:p>
        </p:txBody>
      </p:sp>
      <p:pic>
        <p:nvPicPr>
          <p:cNvPr id="16" name="Picture 15">
            <a:extLst>
              <a:ext uri="{FF2B5EF4-FFF2-40B4-BE49-F238E27FC236}">
                <a16:creationId xmlns:a16="http://schemas.microsoft.com/office/drawing/2014/main" id="{CB6903E3-A915-4FE0-B004-25B39206E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06080"/>
            <a:ext cx="6080805" cy="4053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74B3E0B2-AA6F-45B0-BDDB-73EC2B1E5B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06080"/>
            <a:ext cx="5893960" cy="4053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286A7F38-8A16-4AEC-84A8-6F48FD0C1DF2}"/>
              </a:ext>
            </a:extLst>
          </p:cNvPr>
          <p:cNvSpPr txBox="1"/>
          <p:nvPr/>
        </p:nvSpPr>
        <p:spPr>
          <a:xfrm>
            <a:off x="179189" y="6491491"/>
            <a:ext cx="1593340" cy="261610"/>
          </a:xfrm>
          <a:prstGeom prst="rect">
            <a:avLst/>
          </a:prstGeom>
          <a:noFill/>
        </p:spPr>
        <p:txBody>
          <a:bodyPr wrap="square" rtlCol="0">
            <a:spAutoFit/>
          </a:bodyPr>
          <a:lstStyle/>
          <a:p>
            <a:r>
              <a:rPr lang="en-US" sz="1100" dirty="0"/>
              <a:t>Source: Yelp Fusion API</a:t>
            </a:r>
          </a:p>
        </p:txBody>
      </p:sp>
      <p:sp>
        <p:nvSpPr>
          <p:cNvPr id="3" name="TextBox 2">
            <a:extLst>
              <a:ext uri="{FF2B5EF4-FFF2-40B4-BE49-F238E27FC236}">
                <a16:creationId xmlns:a16="http://schemas.microsoft.com/office/drawing/2014/main" id="{1FDA9A2D-A319-47C1-869E-9F08A55B9093}"/>
              </a:ext>
            </a:extLst>
          </p:cNvPr>
          <p:cNvSpPr txBox="1"/>
          <p:nvPr/>
        </p:nvSpPr>
        <p:spPr>
          <a:xfrm>
            <a:off x="1673632" y="1938202"/>
            <a:ext cx="2880899" cy="338554"/>
          </a:xfrm>
          <a:prstGeom prst="rect">
            <a:avLst/>
          </a:prstGeom>
          <a:solidFill>
            <a:schemeClr val="tx1"/>
          </a:solidFill>
        </p:spPr>
        <p:txBody>
          <a:bodyPr wrap="square" rtlCol="0">
            <a:spAutoFit/>
          </a:bodyPr>
          <a:lstStyle/>
          <a:p>
            <a:r>
              <a:rPr lang="en-US" sz="1600" dirty="0">
                <a:solidFill>
                  <a:schemeClr val="bg1"/>
                </a:solidFill>
              </a:rPr>
              <a:t>Asheville Most Popular by Genre</a:t>
            </a:r>
          </a:p>
        </p:txBody>
      </p:sp>
    </p:spTree>
    <p:extLst>
      <p:ext uri="{BB962C8B-B14F-4D97-AF65-F5344CB8AC3E}">
        <p14:creationId xmlns:p14="http://schemas.microsoft.com/office/powerpoint/2010/main" val="371336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8255-AE40-4B8D-BAEA-D968A88BCB97}"/>
              </a:ext>
            </a:extLst>
          </p:cNvPr>
          <p:cNvSpPr>
            <a:spLocks noGrp="1"/>
          </p:cNvSpPr>
          <p:nvPr>
            <p:ph type="title"/>
          </p:nvPr>
        </p:nvSpPr>
        <p:spPr/>
        <p:txBody>
          <a:bodyPr/>
          <a:lstStyle/>
          <a:p>
            <a:pPr algn="ctr"/>
            <a:r>
              <a:rPr lang="en-US" b="1" dirty="0">
                <a:solidFill>
                  <a:schemeClr val="accent2">
                    <a:lumMod val="40000"/>
                    <a:lumOff val="60000"/>
                  </a:schemeClr>
                </a:solidFill>
              </a:rPr>
              <a:t>Highly-rated Restaurant density</a:t>
            </a:r>
          </a:p>
        </p:txBody>
      </p:sp>
      <p:pic>
        <p:nvPicPr>
          <p:cNvPr id="4" name="Content Placeholder 3">
            <a:extLst>
              <a:ext uri="{FF2B5EF4-FFF2-40B4-BE49-F238E27FC236}">
                <a16:creationId xmlns:a16="http://schemas.microsoft.com/office/drawing/2014/main" id="{CBFF734D-8940-432D-B35D-FAF181523AE8}"/>
              </a:ext>
            </a:extLst>
          </p:cNvPr>
          <p:cNvPicPr>
            <a:picLocks noGrp="1" noChangeAspect="1"/>
          </p:cNvPicPr>
          <p:nvPr>
            <p:ph idx="1"/>
          </p:nvPr>
        </p:nvPicPr>
        <p:blipFill>
          <a:blip r:embed="rId3"/>
          <a:stretch>
            <a:fillRect/>
          </a:stretch>
        </p:blipFill>
        <p:spPr>
          <a:xfrm>
            <a:off x="1239043" y="2014108"/>
            <a:ext cx="4509903" cy="3649662"/>
          </a:xfrm>
          <a:prstGeom prst="roundRect">
            <a:avLst>
              <a:gd name="adj"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nvGrpSpPr>
          <p:cNvPr id="3" name="Group 2">
            <a:extLst>
              <a:ext uri="{FF2B5EF4-FFF2-40B4-BE49-F238E27FC236}">
                <a16:creationId xmlns:a16="http://schemas.microsoft.com/office/drawing/2014/main" id="{9E75B1D2-3376-47D7-B488-3F18322748A3}"/>
              </a:ext>
            </a:extLst>
          </p:cNvPr>
          <p:cNvGrpSpPr/>
          <p:nvPr/>
        </p:nvGrpSpPr>
        <p:grpSpPr>
          <a:xfrm>
            <a:off x="6551828" y="2014108"/>
            <a:ext cx="4509903" cy="4253240"/>
            <a:chOff x="6551828" y="2239193"/>
            <a:chExt cx="4509903" cy="4253240"/>
          </a:xfrm>
        </p:grpSpPr>
        <p:pic>
          <p:nvPicPr>
            <p:cNvPr id="5" name="Picture 4">
              <a:extLst>
                <a:ext uri="{FF2B5EF4-FFF2-40B4-BE49-F238E27FC236}">
                  <a16:creationId xmlns:a16="http://schemas.microsoft.com/office/drawing/2014/main" id="{AEFBB356-AF24-4DE8-B23F-4335399D72F6}"/>
                </a:ext>
              </a:extLst>
            </p:cNvPr>
            <p:cNvPicPr>
              <a:picLocks noChangeAspect="1"/>
            </p:cNvPicPr>
            <p:nvPr/>
          </p:nvPicPr>
          <p:blipFill>
            <a:blip r:embed="rId4"/>
            <a:stretch>
              <a:fillRect/>
            </a:stretch>
          </p:blipFill>
          <p:spPr>
            <a:xfrm>
              <a:off x="6551828" y="2239193"/>
              <a:ext cx="4509903" cy="3668465"/>
            </a:xfrm>
            <a:prstGeom prst="roundRect">
              <a:avLst>
                <a:gd name="adj"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TextBox 5">
              <a:extLst>
                <a:ext uri="{FF2B5EF4-FFF2-40B4-BE49-F238E27FC236}">
                  <a16:creationId xmlns:a16="http://schemas.microsoft.com/office/drawing/2014/main" id="{A1F35997-144B-4B5A-9C08-1C1605901B40}"/>
                </a:ext>
              </a:extLst>
            </p:cNvPr>
            <p:cNvSpPr txBox="1"/>
            <p:nvPr/>
          </p:nvSpPr>
          <p:spPr>
            <a:xfrm>
              <a:off x="7871753" y="5907658"/>
              <a:ext cx="1870052" cy="584775"/>
            </a:xfrm>
            <a:prstGeom prst="rect">
              <a:avLst/>
            </a:prstGeom>
            <a:noFill/>
          </p:spPr>
          <p:txBody>
            <a:bodyPr wrap="square" rtlCol="0">
              <a:spAutoFit/>
            </a:bodyPr>
            <a:lstStyle/>
            <a:p>
              <a:pPr algn="ctr"/>
              <a:r>
                <a:rPr lang="en-US" sz="3200" dirty="0"/>
                <a:t>Raleigh</a:t>
              </a:r>
            </a:p>
          </p:txBody>
        </p:sp>
      </p:grpSp>
      <p:sp>
        <p:nvSpPr>
          <p:cNvPr id="8" name="TextBox 7">
            <a:extLst>
              <a:ext uri="{FF2B5EF4-FFF2-40B4-BE49-F238E27FC236}">
                <a16:creationId xmlns:a16="http://schemas.microsoft.com/office/drawing/2014/main" id="{CCE2931D-D474-4D73-8F78-66523E1D2A47}"/>
              </a:ext>
            </a:extLst>
          </p:cNvPr>
          <p:cNvSpPr txBox="1"/>
          <p:nvPr/>
        </p:nvSpPr>
        <p:spPr>
          <a:xfrm>
            <a:off x="2477023" y="5682573"/>
            <a:ext cx="2033942" cy="584775"/>
          </a:xfrm>
          <a:prstGeom prst="rect">
            <a:avLst/>
          </a:prstGeom>
          <a:noFill/>
        </p:spPr>
        <p:txBody>
          <a:bodyPr wrap="square" rtlCol="0">
            <a:spAutoFit/>
          </a:bodyPr>
          <a:lstStyle/>
          <a:p>
            <a:pPr algn="ctr"/>
            <a:r>
              <a:rPr lang="en-US" sz="3200" dirty="0"/>
              <a:t>Asheville</a:t>
            </a:r>
          </a:p>
        </p:txBody>
      </p:sp>
      <p:sp>
        <p:nvSpPr>
          <p:cNvPr id="9" name="TextBox 8">
            <a:extLst>
              <a:ext uri="{FF2B5EF4-FFF2-40B4-BE49-F238E27FC236}">
                <a16:creationId xmlns:a16="http://schemas.microsoft.com/office/drawing/2014/main" id="{5D924348-C75A-4357-B7F2-2593DF812FFF}"/>
              </a:ext>
            </a:extLst>
          </p:cNvPr>
          <p:cNvSpPr txBox="1"/>
          <p:nvPr/>
        </p:nvSpPr>
        <p:spPr>
          <a:xfrm>
            <a:off x="179189" y="6491491"/>
            <a:ext cx="2113845" cy="261610"/>
          </a:xfrm>
          <a:prstGeom prst="rect">
            <a:avLst/>
          </a:prstGeom>
          <a:noFill/>
        </p:spPr>
        <p:txBody>
          <a:bodyPr wrap="square" rtlCol="0">
            <a:spAutoFit/>
          </a:bodyPr>
          <a:lstStyle/>
          <a:p>
            <a:r>
              <a:rPr lang="en-US" sz="1100" dirty="0"/>
              <a:t>Source: Yelp Fusion API &amp; GMAPS</a:t>
            </a:r>
          </a:p>
        </p:txBody>
      </p:sp>
    </p:spTree>
    <p:extLst>
      <p:ext uri="{BB962C8B-B14F-4D97-AF65-F5344CB8AC3E}">
        <p14:creationId xmlns:p14="http://schemas.microsoft.com/office/powerpoint/2010/main" val="423359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04A1-D791-4994-B99D-E1477832FB4F}"/>
              </a:ext>
            </a:extLst>
          </p:cNvPr>
          <p:cNvSpPr>
            <a:spLocks noGrp="1"/>
          </p:cNvSpPr>
          <p:nvPr>
            <p:ph type="title"/>
          </p:nvPr>
        </p:nvSpPr>
        <p:spPr>
          <a:xfrm>
            <a:off x="1129320" y="7442"/>
            <a:ext cx="10131425" cy="1456267"/>
          </a:xfrm>
        </p:spPr>
        <p:txBody>
          <a:bodyPr/>
          <a:lstStyle/>
          <a:p>
            <a:pPr algn="ctr"/>
            <a:r>
              <a:rPr lang="en-US" b="1" dirty="0">
                <a:solidFill>
                  <a:schemeClr val="accent2">
                    <a:lumMod val="40000"/>
                    <a:lumOff val="60000"/>
                  </a:schemeClr>
                </a:solidFill>
              </a:rPr>
              <a:t>Best neighborhoods to find </a:t>
            </a:r>
            <a:br>
              <a:rPr lang="en-US" b="1" dirty="0">
                <a:solidFill>
                  <a:schemeClr val="accent2">
                    <a:lumMod val="40000"/>
                    <a:lumOff val="60000"/>
                  </a:schemeClr>
                </a:solidFill>
              </a:rPr>
            </a:br>
            <a:r>
              <a:rPr lang="en-US" b="1" dirty="0">
                <a:solidFill>
                  <a:schemeClr val="accent2">
                    <a:lumMod val="40000"/>
                    <a:lumOff val="60000"/>
                  </a:schemeClr>
                </a:solidFill>
              </a:rPr>
              <a:t>highly-rated and popular restaurants</a:t>
            </a:r>
          </a:p>
        </p:txBody>
      </p:sp>
      <p:pic>
        <p:nvPicPr>
          <p:cNvPr id="9" name="Picture 8">
            <a:extLst>
              <a:ext uri="{FF2B5EF4-FFF2-40B4-BE49-F238E27FC236}">
                <a16:creationId xmlns:a16="http://schemas.microsoft.com/office/drawing/2014/main" id="{A1D48101-A43F-4810-9C80-B906F7441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15" y="1324068"/>
            <a:ext cx="11226369" cy="5429034"/>
          </a:xfrm>
          <a:prstGeom prst="rect">
            <a:avLst/>
          </a:prstGeom>
        </p:spPr>
      </p:pic>
      <p:sp>
        <p:nvSpPr>
          <p:cNvPr id="7" name="TextBox 6">
            <a:extLst>
              <a:ext uri="{FF2B5EF4-FFF2-40B4-BE49-F238E27FC236}">
                <a16:creationId xmlns:a16="http://schemas.microsoft.com/office/drawing/2014/main" id="{7D831822-11A7-42DE-9C59-6354FA00395F}"/>
              </a:ext>
            </a:extLst>
          </p:cNvPr>
          <p:cNvSpPr txBox="1"/>
          <p:nvPr/>
        </p:nvSpPr>
        <p:spPr>
          <a:xfrm>
            <a:off x="8412480" y="1715442"/>
            <a:ext cx="3287504"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Two zip codes – one in each city – have a small number of restaurants and more popular</a:t>
            </a:r>
            <a:br>
              <a:rPr lang="en-US" dirty="0">
                <a:solidFill>
                  <a:srgbClr val="002060"/>
                </a:solidFill>
              </a:rPr>
            </a:br>
            <a:br>
              <a:rPr lang="en-US" dirty="0">
                <a:solidFill>
                  <a:srgbClr val="002060"/>
                </a:solidFill>
              </a:rPr>
            </a:b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More of the highly-rated restaurants have a lower average of reviews. </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One zip code in Raleigh has  restaurants with an average of 250 reviews and is rate</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The highest average number of reviewed restaurants in Asheville are concentrated in one code. </a:t>
            </a:r>
          </a:p>
          <a:p>
            <a:endParaRPr lang="en-US" dirty="0">
              <a:solidFill>
                <a:srgbClr val="002060"/>
              </a:solidFill>
            </a:endParaRPr>
          </a:p>
        </p:txBody>
      </p:sp>
      <p:sp>
        <p:nvSpPr>
          <p:cNvPr id="5" name="TextBox 4">
            <a:extLst>
              <a:ext uri="{FF2B5EF4-FFF2-40B4-BE49-F238E27FC236}">
                <a16:creationId xmlns:a16="http://schemas.microsoft.com/office/drawing/2014/main" id="{57A8FC37-E441-402C-ABB6-FC7CF8E07CD5}"/>
              </a:ext>
            </a:extLst>
          </p:cNvPr>
          <p:cNvSpPr txBox="1"/>
          <p:nvPr/>
        </p:nvSpPr>
        <p:spPr>
          <a:xfrm>
            <a:off x="10125045" y="6491491"/>
            <a:ext cx="1593340" cy="261610"/>
          </a:xfrm>
          <a:prstGeom prst="rect">
            <a:avLst/>
          </a:prstGeom>
          <a:noFill/>
        </p:spPr>
        <p:txBody>
          <a:bodyPr wrap="square" rtlCol="0">
            <a:spAutoFit/>
          </a:bodyPr>
          <a:lstStyle/>
          <a:p>
            <a:r>
              <a:rPr lang="en-US" sz="1100" dirty="0">
                <a:solidFill>
                  <a:schemeClr val="bg1"/>
                </a:solidFill>
              </a:rPr>
              <a:t>Source: Yelp Fusion API</a:t>
            </a:r>
          </a:p>
        </p:txBody>
      </p:sp>
      <p:sp>
        <p:nvSpPr>
          <p:cNvPr id="3" name="Oval 2">
            <a:extLst>
              <a:ext uri="{FF2B5EF4-FFF2-40B4-BE49-F238E27FC236}">
                <a16:creationId xmlns:a16="http://schemas.microsoft.com/office/drawing/2014/main" id="{AFC4F58D-8560-445C-BA73-DAD239F0891C}"/>
              </a:ext>
            </a:extLst>
          </p:cNvPr>
          <p:cNvSpPr/>
          <p:nvPr/>
        </p:nvSpPr>
        <p:spPr>
          <a:xfrm>
            <a:off x="7684464" y="2804723"/>
            <a:ext cx="517340" cy="473989"/>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C558971-B4FD-495C-A172-6042E0A34CCF}"/>
              </a:ext>
            </a:extLst>
          </p:cNvPr>
          <p:cNvCxnSpPr>
            <a:cxnSpLocks/>
          </p:cNvCxnSpPr>
          <p:nvPr/>
        </p:nvCxnSpPr>
        <p:spPr>
          <a:xfrm flipH="1">
            <a:off x="8239674" y="2536552"/>
            <a:ext cx="407454" cy="39685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570F948-5409-40EB-908E-84FD1B895952}"/>
              </a:ext>
            </a:extLst>
          </p:cNvPr>
          <p:cNvSpPr/>
          <p:nvPr/>
        </p:nvSpPr>
        <p:spPr>
          <a:xfrm>
            <a:off x="5491178" y="3228275"/>
            <a:ext cx="1256536" cy="125554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3765071-9205-4ABE-8B2C-CFA62E5EE648}"/>
              </a:ext>
            </a:extLst>
          </p:cNvPr>
          <p:cNvCxnSpPr>
            <a:cxnSpLocks/>
          </p:cNvCxnSpPr>
          <p:nvPr/>
        </p:nvCxnSpPr>
        <p:spPr>
          <a:xfrm flipH="1" flipV="1">
            <a:off x="6609256" y="4335083"/>
            <a:ext cx="2037872" cy="165775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883CEF8-901E-4853-A34A-4BCF6B69D495}"/>
              </a:ext>
            </a:extLst>
          </p:cNvPr>
          <p:cNvSpPr/>
          <p:nvPr/>
        </p:nvSpPr>
        <p:spPr>
          <a:xfrm>
            <a:off x="6868538" y="3710307"/>
            <a:ext cx="815926" cy="886265"/>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2A8B6F6-FB5B-4FFF-A774-896DA50C77A9}"/>
              </a:ext>
            </a:extLst>
          </p:cNvPr>
          <p:cNvCxnSpPr>
            <a:cxnSpLocks/>
          </p:cNvCxnSpPr>
          <p:nvPr/>
        </p:nvCxnSpPr>
        <p:spPr>
          <a:xfrm flipH="1" flipV="1">
            <a:off x="7684464" y="4371274"/>
            <a:ext cx="845340" cy="68014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1662385-D4BF-4314-9DBD-C8D62DBD1C25}"/>
              </a:ext>
            </a:extLst>
          </p:cNvPr>
          <p:cNvSpPr/>
          <p:nvPr/>
        </p:nvSpPr>
        <p:spPr>
          <a:xfrm>
            <a:off x="5232508" y="1715442"/>
            <a:ext cx="436772" cy="422847"/>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B282CAD2-86A6-4610-81C4-C99A9CE2354E}"/>
              </a:ext>
            </a:extLst>
          </p:cNvPr>
          <p:cNvCxnSpPr>
            <a:cxnSpLocks/>
          </p:cNvCxnSpPr>
          <p:nvPr/>
        </p:nvCxnSpPr>
        <p:spPr>
          <a:xfrm flipH="1" flipV="1">
            <a:off x="5669280" y="2039816"/>
            <a:ext cx="2977848" cy="46054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85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27D0-9A69-4BAE-A055-435CA8465FC9}"/>
              </a:ext>
            </a:extLst>
          </p:cNvPr>
          <p:cNvSpPr>
            <a:spLocks noGrp="1"/>
          </p:cNvSpPr>
          <p:nvPr>
            <p:ph type="title"/>
          </p:nvPr>
        </p:nvSpPr>
        <p:spPr>
          <a:xfrm>
            <a:off x="663841" y="728133"/>
            <a:ext cx="4797293" cy="1035579"/>
          </a:xfrm>
        </p:spPr>
        <p:txBody>
          <a:bodyPr>
            <a:normAutofit/>
          </a:bodyPr>
          <a:lstStyle/>
          <a:p>
            <a:pPr>
              <a:lnSpc>
                <a:spcPct val="90000"/>
              </a:lnSpc>
            </a:pPr>
            <a:r>
              <a:rPr lang="en-US" sz="3300" b="1" dirty="0">
                <a:solidFill>
                  <a:schemeClr val="accent2">
                    <a:lumMod val="40000"/>
                    <a:lumOff val="60000"/>
                  </a:schemeClr>
                </a:solidFill>
              </a:rPr>
              <a:t>Coffee shop ratings</a:t>
            </a:r>
          </a:p>
        </p:txBody>
      </p:sp>
      <p:sp>
        <p:nvSpPr>
          <p:cNvPr id="20" name="Rectangle 19">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0EE6871C-8BD2-43AE-86E3-96E6A90FF959}"/>
              </a:ext>
            </a:extLst>
          </p:cNvPr>
          <p:cNvSpPr>
            <a:spLocks noGrp="1"/>
          </p:cNvSpPr>
          <p:nvPr>
            <p:ph idx="1"/>
          </p:nvPr>
        </p:nvSpPr>
        <p:spPr>
          <a:xfrm>
            <a:off x="407260" y="1763713"/>
            <a:ext cx="5299769" cy="3960408"/>
          </a:xfrm>
        </p:spPr>
        <p:txBody>
          <a:bodyPr>
            <a:normAutofit/>
          </a:bodyPr>
          <a:lstStyle/>
          <a:p>
            <a:pPr>
              <a:spcAft>
                <a:spcPts val="1200"/>
              </a:spcAft>
            </a:pPr>
            <a:r>
              <a:rPr lang="en-US" sz="2000" dirty="0"/>
              <a:t>There are fewer review counts for coffee shops in Asheville than in Raleigh</a:t>
            </a:r>
          </a:p>
          <a:p>
            <a:pPr>
              <a:spcAft>
                <a:spcPts val="1200"/>
              </a:spcAft>
            </a:pPr>
            <a:r>
              <a:rPr lang="en-US" sz="2000" dirty="0"/>
              <a:t>McDonald’s is the most frequently rated coffee shop in Asheville</a:t>
            </a:r>
          </a:p>
          <a:p>
            <a:pPr>
              <a:spcAft>
                <a:spcPts val="1200"/>
              </a:spcAft>
            </a:pPr>
            <a:r>
              <a:rPr lang="en-US" sz="2000" dirty="0"/>
              <a:t>Total coffee establishments to population:</a:t>
            </a:r>
          </a:p>
          <a:p>
            <a:pPr lvl="1">
              <a:spcAft>
                <a:spcPts val="1200"/>
              </a:spcAft>
            </a:pPr>
            <a:r>
              <a:rPr lang="en-US" sz="1800" dirty="0"/>
              <a:t>43 : 91,902* in Asheville </a:t>
            </a:r>
          </a:p>
          <a:p>
            <a:pPr lvl="1">
              <a:spcAft>
                <a:spcPts val="1200"/>
              </a:spcAft>
            </a:pPr>
            <a:r>
              <a:rPr lang="en-US" sz="1800" dirty="0"/>
              <a:t>89 : 464,758* in Raleigh</a:t>
            </a:r>
          </a:p>
          <a:p>
            <a:pPr marL="0" indent="0">
              <a:spcAft>
                <a:spcPts val="1200"/>
              </a:spcAft>
              <a:buNone/>
            </a:pPr>
            <a:endParaRPr lang="en-US" sz="2000" dirty="0"/>
          </a:p>
        </p:txBody>
      </p:sp>
      <p:sp>
        <p:nvSpPr>
          <p:cNvPr id="22"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026096-BB4D-46C5-B16C-372EA2BCC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797" y="728133"/>
            <a:ext cx="3955278" cy="2497667"/>
          </a:xfrm>
          <a:prstGeom prst="roundRect">
            <a:avLst>
              <a:gd name="adj" fmla="val 5453"/>
            </a:avLst>
          </a:prstGeom>
          <a:solidFill>
            <a:srgbClr val="FFFFFF">
              <a:shade val="85000"/>
            </a:srgbClr>
          </a:solidFill>
          <a:ln w="50800" cap="sq" cmpd="dbl">
            <a:noFill/>
            <a:miter lim="800000"/>
          </a:ln>
          <a:effectLst/>
        </p:spPr>
      </p:pic>
      <p:sp>
        <p:nvSpPr>
          <p:cNvPr id="27"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9">
            <a:extLst>
              <a:ext uri="{FF2B5EF4-FFF2-40B4-BE49-F238E27FC236}">
                <a16:creationId xmlns:a16="http://schemas.microsoft.com/office/drawing/2014/main" id="{89628118-5E90-4F94-866E-E777D070DB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6700" y="3617588"/>
            <a:ext cx="4507454" cy="2497667"/>
          </a:xfrm>
          <a:prstGeom prst="roundRect">
            <a:avLst>
              <a:gd name="adj" fmla="val 5453"/>
            </a:avLst>
          </a:prstGeom>
          <a:solidFill>
            <a:srgbClr val="FFFFFF">
              <a:shade val="85000"/>
            </a:srgbClr>
          </a:solidFill>
          <a:ln w="50800" cap="sq" cmpd="dbl">
            <a:noFill/>
            <a:miter lim="800000"/>
          </a:ln>
          <a:effectLst/>
        </p:spPr>
      </p:pic>
      <p:sp>
        <p:nvSpPr>
          <p:cNvPr id="9" name="TextBox 8">
            <a:extLst>
              <a:ext uri="{FF2B5EF4-FFF2-40B4-BE49-F238E27FC236}">
                <a16:creationId xmlns:a16="http://schemas.microsoft.com/office/drawing/2014/main" id="{F388B039-888C-46B9-A94F-F22881C41859}"/>
              </a:ext>
            </a:extLst>
          </p:cNvPr>
          <p:cNvSpPr txBox="1"/>
          <p:nvPr/>
        </p:nvSpPr>
        <p:spPr>
          <a:xfrm>
            <a:off x="179189" y="6491491"/>
            <a:ext cx="1593340" cy="261610"/>
          </a:xfrm>
          <a:prstGeom prst="rect">
            <a:avLst/>
          </a:prstGeom>
          <a:noFill/>
        </p:spPr>
        <p:txBody>
          <a:bodyPr wrap="square" rtlCol="0">
            <a:spAutoFit/>
          </a:bodyPr>
          <a:lstStyle/>
          <a:p>
            <a:r>
              <a:rPr lang="en-US" sz="1100" dirty="0"/>
              <a:t>Source: Yelp Fusion API</a:t>
            </a:r>
          </a:p>
        </p:txBody>
      </p:sp>
      <p:sp>
        <p:nvSpPr>
          <p:cNvPr id="3" name="TextBox 2">
            <a:extLst>
              <a:ext uri="{FF2B5EF4-FFF2-40B4-BE49-F238E27FC236}">
                <a16:creationId xmlns:a16="http://schemas.microsoft.com/office/drawing/2014/main" id="{022588F5-A113-4072-8FEE-9BDAEB052F79}"/>
              </a:ext>
            </a:extLst>
          </p:cNvPr>
          <p:cNvSpPr txBox="1"/>
          <p:nvPr/>
        </p:nvSpPr>
        <p:spPr>
          <a:xfrm>
            <a:off x="2218242" y="5069333"/>
            <a:ext cx="3488787" cy="338554"/>
          </a:xfrm>
          <a:prstGeom prst="rect">
            <a:avLst/>
          </a:prstGeom>
          <a:noFill/>
        </p:spPr>
        <p:txBody>
          <a:bodyPr wrap="square" rtlCol="0">
            <a:spAutoFit/>
          </a:bodyPr>
          <a:lstStyle/>
          <a:p>
            <a:r>
              <a:rPr lang="en-US" sz="1600" dirty="0"/>
              <a:t>*</a:t>
            </a:r>
            <a:r>
              <a:rPr lang="en-US" sz="1200" dirty="0"/>
              <a:t> 2017 population estimates, U.S. Census Bureau</a:t>
            </a:r>
          </a:p>
        </p:txBody>
      </p:sp>
    </p:spTree>
    <p:extLst>
      <p:ext uri="{BB962C8B-B14F-4D97-AF65-F5344CB8AC3E}">
        <p14:creationId xmlns:p14="http://schemas.microsoft.com/office/powerpoint/2010/main" val="408035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390" name="Content Placeholder 13">
            <a:extLst>
              <a:ext uri="{FF2B5EF4-FFF2-40B4-BE49-F238E27FC236}">
                <a16:creationId xmlns:a16="http://schemas.microsoft.com/office/drawing/2014/main" id="{C70B7024-DF9E-4C71-86F5-91B96CABE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3676" y="300209"/>
            <a:ext cx="4645288" cy="3096857"/>
          </a:xfrm>
          <a:prstGeom prst="roundRect">
            <a:avLst>
              <a:gd name="adj" fmla="val 4207"/>
            </a:avLst>
          </a:prstGeom>
          <a:ln w="50800" cap="sq" cmpd="dbl">
            <a:noFill/>
            <a:miter lim="800000"/>
          </a:ln>
          <a:effectLst/>
        </p:spPr>
      </p:pic>
      <p:pic>
        <p:nvPicPr>
          <p:cNvPr id="23" name="Content Placeholder 7">
            <a:extLst>
              <a:ext uri="{FF2B5EF4-FFF2-40B4-BE49-F238E27FC236}">
                <a16:creationId xmlns:a16="http://schemas.microsoft.com/office/drawing/2014/main" id="{26E23C00-A435-4807-A651-0739DBC81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7458" y="300209"/>
            <a:ext cx="4333372" cy="3096858"/>
          </a:xfrm>
          <a:prstGeom prst="roundRect">
            <a:avLst>
              <a:gd name="adj" fmla="val 4207"/>
            </a:avLst>
          </a:prstGeom>
          <a:ln w="50800" cap="sq" cmpd="dbl">
            <a:noFill/>
            <a:miter lim="800000"/>
          </a:ln>
          <a:effectLst/>
        </p:spPr>
      </p:pic>
      <p:pic>
        <p:nvPicPr>
          <p:cNvPr id="50" name="Content Placeholder 9">
            <a:extLst>
              <a:ext uri="{FF2B5EF4-FFF2-40B4-BE49-F238E27FC236}">
                <a16:creationId xmlns:a16="http://schemas.microsoft.com/office/drawing/2014/main" id="{00B081CE-E0B9-4B05-8557-B438F95251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1500" y="3576753"/>
            <a:ext cx="4645289" cy="3096858"/>
          </a:xfrm>
          <a:prstGeom prst="roundRect">
            <a:avLst>
              <a:gd name="adj" fmla="val 4528"/>
            </a:avLst>
          </a:prstGeom>
          <a:ln w="50800" cap="sq" cmpd="dbl">
            <a:noFill/>
            <a:miter lim="800000"/>
          </a:ln>
          <a:effectLst/>
        </p:spPr>
      </p:pic>
      <p:pic>
        <p:nvPicPr>
          <p:cNvPr id="11" name="Content Placeholder 5">
            <a:extLst>
              <a:ext uri="{FF2B5EF4-FFF2-40B4-BE49-F238E27FC236}">
                <a16:creationId xmlns:a16="http://schemas.microsoft.com/office/drawing/2014/main" id="{0B183120-4042-4985-B98E-758A54308B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3676" y="3576753"/>
            <a:ext cx="4645289" cy="3096858"/>
          </a:xfrm>
          <a:prstGeom prst="roundRect">
            <a:avLst>
              <a:gd name="adj" fmla="val 4528"/>
            </a:avLst>
          </a:prstGeom>
          <a:ln w="50800" cap="sq" cmpd="dbl">
            <a:noFill/>
            <a:miter lim="800000"/>
          </a:ln>
          <a:effectLst/>
        </p:spPr>
      </p:pic>
      <p:sp>
        <p:nvSpPr>
          <p:cNvPr id="2" name="Title 1">
            <a:extLst>
              <a:ext uri="{FF2B5EF4-FFF2-40B4-BE49-F238E27FC236}">
                <a16:creationId xmlns:a16="http://schemas.microsoft.com/office/drawing/2014/main" id="{818062F7-4E0E-4162-A236-633CACED36B5}"/>
              </a:ext>
            </a:extLst>
          </p:cNvPr>
          <p:cNvSpPr>
            <a:spLocks noGrp="1"/>
          </p:cNvSpPr>
          <p:nvPr>
            <p:ph type="title"/>
          </p:nvPr>
        </p:nvSpPr>
        <p:spPr>
          <a:xfrm>
            <a:off x="65211" y="2700867"/>
            <a:ext cx="2785403" cy="1456267"/>
          </a:xfrm>
        </p:spPr>
        <p:txBody>
          <a:bodyPr vert="horz" lIns="91440" tIns="45720" rIns="91440" bIns="45720" rtlCol="0" anchor="ctr">
            <a:normAutofit/>
          </a:bodyPr>
          <a:lstStyle/>
          <a:p>
            <a:pPr>
              <a:lnSpc>
                <a:spcPct val="90000"/>
              </a:lnSpc>
            </a:pPr>
            <a:r>
              <a:rPr lang="en-US" sz="3300" b="1" dirty="0">
                <a:solidFill>
                  <a:schemeClr val="accent2">
                    <a:lumMod val="40000"/>
                    <a:lumOff val="60000"/>
                  </a:schemeClr>
                </a:solidFill>
              </a:rPr>
              <a:t>Coffee shop </a:t>
            </a:r>
            <a:br>
              <a:rPr lang="en-US" sz="3300" b="1" dirty="0">
                <a:solidFill>
                  <a:schemeClr val="accent2">
                    <a:lumMod val="40000"/>
                    <a:lumOff val="60000"/>
                  </a:schemeClr>
                </a:solidFill>
              </a:rPr>
            </a:br>
            <a:r>
              <a:rPr lang="en-US" sz="3300" b="1" dirty="0">
                <a:solidFill>
                  <a:schemeClr val="accent2">
                    <a:lumMod val="40000"/>
                    <a:lumOff val="60000"/>
                  </a:schemeClr>
                </a:solidFill>
              </a:rPr>
              <a:t>ratings &amp; Reviews</a:t>
            </a:r>
          </a:p>
        </p:txBody>
      </p:sp>
    </p:spTree>
    <p:extLst>
      <p:ext uri="{BB962C8B-B14F-4D97-AF65-F5344CB8AC3E}">
        <p14:creationId xmlns:p14="http://schemas.microsoft.com/office/powerpoint/2010/main" val="1614821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558</Words>
  <Application>Microsoft Office PowerPoint</Application>
  <PresentationFormat>Widescreen</PresentationFormat>
  <Paragraphs>82</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Celestial</vt:lpstr>
      <vt:lpstr>hunger &amp; thirst for data:  A review of food &amp; Beverage establishments in Asheville &amp; Raleigh</vt:lpstr>
      <vt:lpstr>The Incredibles</vt:lpstr>
      <vt:lpstr>Process &amp; challenges </vt:lpstr>
      <vt:lpstr>Restaurant ratings and reviews</vt:lpstr>
      <vt:lpstr>Most popular Restaurants by genre</vt:lpstr>
      <vt:lpstr>Highly-rated Restaurant density</vt:lpstr>
      <vt:lpstr>Best neighborhoods to find  highly-rated and popular restaurants</vt:lpstr>
      <vt:lpstr>Coffee shop ratings</vt:lpstr>
      <vt:lpstr>Coffee shop  ratings &amp; Reviews</vt:lpstr>
      <vt:lpstr>Beer establishments and ratings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hunger &amp; thirst for data:  A review of food &amp; Beverage establishments in Asheville &amp; Raleigh</dc:title>
  <dc:creator>Vargas-Tonsi, Amy</dc:creator>
  <cp:lastModifiedBy>Vargas-Tonsi, Amy</cp:lastModifiedBy>
  <cp:revision>3</cp:revision>
  <dcterms:created xsi:type="dcterms:W3CDTF">2019-01-19T14:34:59Z</dcterms:created>
  <dcterms:modified xsi:type="dcterms:W3CDTF">2019-01-19T14:45:47Z</dcterms:modified>
</cp:coreProperties>
</file>