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60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4"/>
    <p:restoredTop sz="94648"/>
  </p:normalViewPr>
  <p:slideViewPr>
    <p:cSldViewPr snapToGrid="0">
      <p:cViewPr varScale="1">
        <p:scale>
          <a:sx n="80" d="100"/>
          <a:sy n="80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334C0-86D8-5E47-A01B-48CFAB1CF2F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75BBB-C260-E843-A1BF-5144651F868D}">
      <dgm:prSet phldrT="[Text]"/>
      <dgm:spPr/>
      <dgm:t>
        <a:bodyPr/>
        <a:lstStyle/>
        <a:p>
          <a:r>
            <a:rPr lang="en-US" dirty="0"/>
            <a:t>1. Clean Data</a:t>
          </a:r>
        </a:p>
      </dgm:t>
    </dgm:pt>
    <dgm:pt modelId="{13DA5879-E0EF-8748-B4B5-5132AEDC03AC}" type="parTrans" cxnId="{85AAA030-8397-E74E-A313-6A3128AAAAA4}">
      <dgm:prSet/>
      <dgm:spPr/>
      <dgm:t>
        <a:bodyPr/>
        <a:lstStyle/>
        <a:p>
          <a:endParaRPr lang="en-US"/>
        </a:p>
      </dgm:t>
    </dgm:pt>
    <dgm:pt modelId="{0EBCB4F6-9E79-D445-A605-139C15442EBB}" type="sibTrans" cxnId="{85AAA030-8397-E74E-A313-6A3128AAAAA4}">
      <dgm:prSet/>
      <dgm:spPr/>
      <dgm:t>
        <a:bodyPr/>
        <a:lstStyle/>
        <a:p>
          <a:endParaRPr lang="en-US"/>
        </a:p>
      </dgm:t>
    </dgm:pt>
    <dgm:pt modelId="{198B541A-F285-CC45-ADEA-2F1A02CA1658}">
      <dgm:prSet phldrT="[Text]"/>
      <dgm:spPr/>
      <dgm:t>
        <a:bodyPr/>
        <a:lstStyle/>
        <a:p>
          <a:r>
            <a:rPr lang="en-US" dirty="0"/>
            <a:t>2. Examine Data</a:t>
          </a:r>
        </a:p>
      </dgm:t>
    </dgm:pt>
    <dgm:pt modelId="{412F6229-DBAE-044B-9ABF-12C0F298F668}" type="parTrans" cxnId="{804B9590-CBFA-F046-9725-C60F091ED316}">
      <dgm:prSet/>
      <dgm:spPr/>
      <dgm:t>
        <a:bodyPr/>
        <a:lstStyle/>
        <a:p>
          <a:endParaRPr lang="en-US"/>
        </a:p>
      </dgm:t>
    </dgm:pt>
    <dgm:pt modelId="{9BC3AFD4-9555-AC49-B0D6-D0B9FDDEC512}" type="sibTrans" cxnId="{804B9590-CBFA-F046-9725-C60F091ED316}">
      <dgm:prSet/>
      <dgm:spPr/>
      <dgm:t>
        <a:bodyPr/>
        <a:lstStyle/>
        <a:p>
          <a:endParaRPr lang="en-US"/>
        </a:p>
      </dgm:t>
    </dgm:pt>
    <dgm:pt modelId="{E130A424-6107-A84F-A913-76AA815223E1}">
      <dgm:prSet phldrT="[Text]"/>
      <dgm:spPr/>
      <dgm:t>
        <a:bodyPr/>
        <a:lstStyle/>
        <a:p>
          <a:r>
            <a:rPr lang="en-US" dirty="0"/>
            <a:t>3. Create Models</a:t>
          </a:r>
        </a:p>
      </dgm:t>
    </dgm:pt>
    <dgm:pt modelId="{2A66FF8C-75D5-824C-82EB-230C97DFB08D}" type="parTrans" cxnId="{62238F2F-5196-EC46-8EB5-5954FECF82E2}">
      <dgm:prSet/>
      <dgm:spPr/>
      <dgm:t>
        <a:bodyPr/>
        <a:lstStyle/>
        <a:p>
          <a:endParaRPr lang="en-US"/>
        </a:p>
      </dgm:t>
    </dgm:pt>
    <dgm:pt modelId="{D8E78EF3-EC1A-E447-9DBC-D850334D8251}" type="sibTrans" cxnId="{62238F2F-5196-EC46-8EB5-5954FECF82E2}">
      <dgm:prSet/>
      <dgm:spPr/>
      <dgm:t>
        <a:bodyPr/>
        <a:lstStyle/>
        <a:p>
          <a:endParaRPr lang="en-US"/>
        </a:p>
      </dgm:t>
    </dgm:pt>
    <dgm:pt modelId="{BF1117DF-44FD-504B-8EE8-9DCC6E5F79B6}">
      <dgm:prSet phldrT="[Text]"/>
      <dgm:spPr/>
      <dgm:t>
        <a:bodyPr/>
        <a:lstStyle/>
        <a:p>
          <a:r>
            <a:rPr lang="en-US" dirty="0"/>
            <a:t>4. Visualize Findings</a:t>
          </a:r>
        </a:p>
      </dgm:t>
    </dgm:pt>
    <dgm:pt modelId="{71D4F60D-86B7-D248-A594-CADAD656211E}" type="parTrans" cxnId="{A422119D-1707-5E45-8757-F5F978ECC8DB}">
      <dgm:prSet/>
      <dgm:spPr/>
      <dgm:t>
        <a:bodyPr/>
        <a:lstStyle/>
        <a:p>
          <a:endParaRPr lang="en-US"/>
        </a:p>
      </dgm:t>
    </dgm:pt>
    <dgm:pt modelId="{6406A508-C09A-5642-88A9-AD9376FDFD61}" type="sibTrans" cxnId="{A422119D-1707-5E45-8757-F5F978ECC8DB}">
      <dgm:prSet/>
      <dgm:spPr/>
      <dgm:t>
        <a:bodyPr/>
        <a:lstStyle/>
        <a:p>
          <a:endParaRPr lang="en-US"/>
        </a:p>
      </dgm:t>
    </dgm:pt>
    <dgm:pt modelId="{4BDDD802-2443-2C45-872F-7972A85E6175}" type="pres">
      <dgm:prSet presAssocID="{728334C0-86D8-5E47-A01B-48CFAB1CF2FD}" presName="cycle" presStyleCnt="0">
        <dgm:presLayoutVars>
          <dgm:dir/>
          <dgm:resizeHandles val="exact"/>
        </dgm:presLayoutVars>
      </dgm:prSet>
      <dgm:spPr/>
    </dgm:pt>
    <dgm:pt modelId="{5BB2B561-E87E-C640-BBC2-92B7E4D308B5}" type="pres">
      <dgm:prSet presAssocID="{14F75BBB-C260-E843-A1BF-5144651F868D}" presName="node" presStyleLbl="node1" presStyleIdx="0" presStyleCnt="4">
        <dgm:presLayoutVars>
          <dgm:bulletEnabled val="1"/>
        </dgm:presLayoutVars>
      </dgm:prSet>
      <dgm:spPr/>
    </dgm:pt>
    <dgm:pt modelId="{5D390D87-27E1-5043-B473-98312F481721}" type="pres">
      <dgm:prSet presAssocID="{14F75BBB-C260-E843-A1BF-5144651F868D}" presName="spNode" presStyleCnt="0"/>
      <dgm:spPr/>
    </dgm:pt>
    <dgm:pt modelId="{EE231E3C-9B7F-844B-85F3-35A5F0F226D9}" type="pres">
      <dgm:prSet presAssocID="{0EBCB4F6-9E79-D445-A605-139C15442EBB}" presName="sibTrans" presStyleLbl="sibTrans1D1" presStyleIdx="0" presStyleCnt="4"/>
      <dgm:spPr/>
    </dgm:pt>
    <dgm:pt modelId="{D593432D-E4FF-6C4E-9251-7CA14A572499}" type="pres">
      <dgm:prSet presAssocID="{198B541A-F285-CC45-ADEA-2F1A02CA1658}" presName="node" presStyleLbl="node1" presStyleIdx="1" presStyleCnt="4">
        <dgm:presLayoutVars>
          <dgm:bulletEnabled val="1"/>
        </dgm:presLayoutVars>
      </dgm:prSet>
      <dgm:spPr/>
    </dgm:pt>
    <dgm:pt modelId="{4AE575BA-D098-5A45-BA1E-328DFD60865F}" type="pres">
      <dgm:prSet presAssocID="{198B541A-F285-CC45-ADEA-2F1A02CA1658}" presName="spNode" presStyleCnt="0"/>
      <dgm:spPr/>
    </dgm:pt>
    <dgm:pt modelId="{68ADACBC-F3AC-3543-ABA5-1F4626FE4D02}" type="pres">
      <dgm:prSet presAssocID="{9BC3AFD4-9555-AC49-B0D6-D0B9FDDEC512}" presName="sibTrans" presStyleLbl="sibTrans1D1" presStyleIdx="1" presStyleCnt="4"/>
      <dgm:spPr/>
    </dgm:pt>
    <dgm:pt modelId="{B14B53B9-5110-1142-96E0-E60E99FA4E63}" type="pres">
      <dgm:prSet presAssocID="{E130A424-6107-A84F-A913-76AA815223E1}" presName="node" presStyleLbl="node1" presStyleIdx="2" presStyleCnt="4">
        <dgm:presLayoutVars>
          <dgm:bulletEnabled val="1"/>
        </dgm:presLayoutVars>
      </dgm:prSet>
      <dgm:spPr/>
    </dgm:pt>
    <dgm:pt modelId="{015C3BD7-5554-5742-869D-5DB5425FCACE}" type="pres">
      <dgm:prSet presAssocID="{E130A424-6107-A84F-A913-76AA815223E1}" presName="spNode" presStyleCnt="0"/>
      <dgm:spPr/>
    </dgm:pt>
    <dgm:pt modelId="{7AD6BEE9-8AA9-BD4E-88E3-BB9706608994}" type="pres">
      <dgm:prSet presAssocID="{D8E78EF3-EC1A-E447-9DBC-D850334D8251}" presName="sibTrans" presStyleLbl="sibTrans1D1" presStyleIdx="2" presStyleCnt="4"/>
      <dgm:spPr/>
    </dgm:pt>
    <dgm:pt modelId="{8A90A57F-A09B-9B40-BEC8-203C0D4D8E86}" type="pres">
      <dgm:prSet presAssocID="{BF1117DF-44FD-504B-8EE8-9DCC6E5F79B6}" presName="node" presStyleLbl="node1" presStyleIdx="3" presStyleCnt="4">
        <dgm:presLayoutVars>
          <dgm:bulletEnabled val="1"/>
        </dgm:presLayoutVars>
      </dgm:prSet>
      <dgm:spPr/>
    </dgm:pt>
    <dgm:pt modelId="{8EC53704-ABD0-8448-94EE-F27A8AF2242A}" type="pres">
      <dgm:prSet presAssocID="{BF1117DF-44FD-504B-8EE8-9DCC6E5F79B6}" presName="spNode" presStyleCnt="0"/>
      <dgm:spPr/>
    </dgm:pt>
    <dgm:pt modelId="{BF885A49-5F5E-C44D-A4CF-FEBD331281D0}" type="pres">
      <dgm:prSet presAssocID="{6406A508-C09A-5642-88A9-AD9376FDFD61}" presName="sibTrans" presStyleLbl="sibTrans1D1" presStyleIdx="3" presStyleCnt="4"/>
      <dgm:spPr/>
    </dgm:pt>
  </dgm:ptLst>
  <dgm:cxnLst>
    <dgm:cxn modelId="{7B409C0E-98DA-EF43-ACEF-2900D9A6AD6C}" type="presOf" srcId="{D8E78EF3-EC1A-E447-9DBC-D850334D8251}" destId="{7AD6BEE9-8AA9-BD4E-88E3-BB9706608994}" srcOrd="0" destOrd="0" presId="urn:microsoft.com/office/officeart/2005/8/layout/cycle5"/>
    <dgm:cxn modelId="{4314B410-08D3-CE4D-B5C9-6B68115F80F2}" type="presOf" srcId="{E130A424-6107-A84F-A913-76AA815223E1}" destId="{B14B53B9-5110-1142-96E0-E60E99FA4E63}" srcOrd="0" destOrd="0" presId="urn:microsoft.com/office/officeart/2005/8/layout/cycle5"/>
    <dgm:cxn modelId="{62238F2F-5196-EC46-8EB5-5954FECF82E2}" srcId="{728334C0-86D8-5E47-A01B-48CFAB1CF2FD}" destId="{E130A424-6107-A84F-A913-76AA815223E1}" srcOrd="2" destOrd="0" parTransId="{2A66FF8C-75D5-824C-82EB-230C97DFB08D}" sibTransId="{D8E78EF3-EC1A-E447-9DBC-D850334D8251}"/>
    <dgm:cxn modelId="{85AAA030-8397-E74E-A313-6A3128AAAAA4}" srcId="{728334C0-86D8-5E47-A01B-48CFAB1CF2FD}" destId="{14F75BBB-C260-E843-A1BF-5144651F868D}" srcOrd="0" destOrd="0" parTransId="{13DA5879-E0EF-8748-B4B5-5132AEDC03AC}" sibTransId="{0EBCB4F6-9E79-D445-A605-139C15442EBB}"/>
    <dgm:cxn modelId="{248E2C34-AB62-7340-9D1B-72ACFC4748D4}" type="presOf" srcId="{728334C0-86D8-5E47-A01B-48CFAB1CF2FD}" destId="{4BDDD802-2443-2C45-872F-7972A85E6175}" srcOrd="0" destOrd="0" presId="urn:microsoft.com/office/officeart/2005/8/layout/cycle5"/>
    <dgm:cxn modelId="{8F234774-5906-5349-A55E-DC9ED54396C1}" type="presOf" srcId="{14F75BBB-C260-E843-A1BF-5144651F868D}" destId="{5BB2B561-E87E-C640-BBC2-92B7E4D308B5}" srcOrd="0" destOrd="0" presId="urn:microsoft.com/office/officeart/2005/8/layout/cycle5"/>
    <dgm:cxn modelId="{1F72DC80-5BE5-4949-9763-391B2ABD0257}" type="presOf" srcId="{9BC3AFD4-9555-AC49-B0D6-D0B9FDDEC512}" destId="{68ADACBC-F3AC-3543-ABA5-1F4626FE4D02}" srcOrd="0" destOrd="0" presId="urn:microsoft.com/office/officeart/2005/8/layout/cycle5"/>
    <dgm:cxn modelId="{804B9590-CBFA-F046-9725-C60F091ED316}" srcId="{728334C0-86D8-5E47-A01B-48CFAB1CF2FD}" destId="{198B541A-F285-CC45-ADEA-2F1A02CA1658}" srcOrd="1" destOrd="0" parTransId="{412F6229-DBAE-044B-9ABF-12C0F298F668}" sibTransId="{9BC3AFD4-9555-AC49-B0D6-D0B9FDDEC512}"/>
    <dgm:cxn modelId="{A422119D-1707-5E45-8757-F5F978ECC8DB}" srcId="{728334C0-86D8-5E47-A01B-48CFAB1CF2FD}" destId="{BF1117DF-44FD-504B-8EE8-9DCC6E5F79B6}" srcOrd="3" destOrd="0" parTransId="{71D4F60D-86B7-D248-A594-CADAD656211E}" sibTransId="{6406A508-C09A-5642-88A9-AD9376FDFD61}"/>
    <dgm:cxn modelId="{BE23CEB7-891F-EB4E-B5C4-22538F20AC10}" type="presOf" srcId="{BF1117DF-44FD-504B-8EE8-9DCC6E5F79B6}" destId="{8A90A57F-A09B-9B40-BEC8-203C0D4D8E86}" srcOrd="0" destOrd="0" presId="urn:microsoft.com/office/officeart/2005/8/layout/cycle5"/>
    <dgm:cxn modelId="{C17540C2-F4FE-FC48-9747-0CBCCF662C01}" type="presOf" srcId="{198B541A-F285-CC45-ADEA-2F1A02CA1658}" destId="{D593432D-E4FF-6C4E-9251-7CA14A572499}" srcOrd="0" destOrd="0" presId="urn:microsoft.com/office/officeart/2005/8/layout/cycle5"/>
    <dgm:cxn modelId="{5B514AC5-280B-DA46-ADA3-C5C4ED62ECF1}" type="presOf" srcId="{0EBCB4F6-9E79-D445-A605-139C15442EBB}" destId="{EE231E3C-9B7F-844B-85F3-35A5F0F226D9}" srcOrd="0" destOrd="0" presId="urn:microsoft.com/office/officeart/2005/8/layout/cycle5"/>
    <dgm:cxn modelId="{F2EAD7E2-F1D5-BD44-B997-E2E7CD3E0972}" type="presOf" srcId="{6406A508-C09A-5642-88A9-AD9376FDFD61}" destId="{BF885A49-5F5E-C44D-A4CF-FEBD331281D0}" srcOrd="0" destOrd="0" presId="urn:microsoft.com/office/officeart/2005/8/layout/cycle5"/>
    <dgm:cxn modelId="{CAE81BBB-4A57-984A-A34A-93093C77EC38}" type="presParOf" srcId="{4BDDD802-2443-2C45-872F-7972A85E6175}" destId="{5BB2B561-E87E-C640-BBC2-92B7E4D308B5}" srcOrd="0" destOrd="0" presId="urn:microsoft.com/office/officeart/2005/8/layout/cycle5"/>
    <dgm:cxn modelId="{6C4AE127-A70C-F040-85B7-255FF4DDBFCD}" type="presParOf" srcId="{4BDDD802-2443-2C45-872F-7972A85E6175}" destId="{5D390D87-27E1-5043-B473-98312F481721}" srcOrd="1" destOrd="0" presId="urn:microsoft.com/office/officeart/2005/8/layout/cycle5"/>
    <dgm:cxn modelId="{6D7648EA-FEBE-5140-8540-112B423AA3C9}" type="presParOf" srcId="{4BDDD802-2443-2C45-872F-7972A85E6175}" destId="{EE231E3C-9B7F-844B-85F3-35A5F0F226D9}" srcOrd="2" destOrd="0" presId="urn:microsoft.com/office/officeart/2005/8/layout/cycle5"/>
    <dgm:cxn modelId="{141891F2-5723-A845-8D60-91A080CA09E9}" type="presParOf" srcId="{4BDDD802-2443-2C45-872F-7972A85E6175}" destId="{D593432D-E4FF-6C4E-9251-7CA14A572499}" srcOrd="3" destOrd="0" presId="urn:microsoft.com/office/officeart/2005/8/layout/cycle5"/>
    <dgm:cxn modelId="{94BEBB5B-E84B-FA47-90C9-2B356DBDDED5}" type="presParOf" srcId="{4BDDD802-2443-2C45-872F-7972A85E6175}" destId="{4AE575BA-D098-5A45-BA1E-328DFD60865F}" srcOrd="4" destOrd="0" presId="urn:microsoft.com/office/officeart/2005/8/layout/cycle5"/>
    <dgm:cxn modelId="{7AAE89D1-EAF9-AC4D-8C59-7357D62837FA}" type="presParOf" srcId="{4BDDD802-2443-2C45-872F-7972A85E6175}" destId="{68ADACBC-F3AC-3543-ABA5-1F4626FE4D02}" srcOrd="5" destOrd="0" presId="urn:microsoft.com/office/officeart/2005/8/layout/cycle5"/>
    <dgm:cxn modelId="{5E94A0C8-7343-F54F-BAAB-444958FFEF5F}" type="presParOf" srcId="{4BDDD802-2443-2C45-872F-7972A85E6175}" destId="{B14B53B9-5110-1142-96E0-E60E99FA4E63}" srcOrd="6" destOrd="0" presId="urn:microsoft.com/office/officeart/2005/8/layout/cycle5"/>
    <dgm:cxn modelId="{769AE722-9D0D-2D48-883D-C3178304938B}" type="presParOf" srcId="{4BDDD802-2443-2C45-872F-7972A85E6175}" destId="{015C3BD7-5554-5742-869D-5DB5425FCACE}" srcOrd="7" destOrd="0" presId="urn:microsoft.com/office/officeart/2005/8/layout/cycle5"/>
    <dgm:cxn modelId="{C9B4D475-12B6-104C-AE40-81B8BD358CF9}" type="presParOf" srcId="{4BDDD802-2443-2C45-872F-7972A85E6175}" destId="{7AD6BEE9-8AA9-BD4E-88E3-BB9706608994}" srcOrd="8" destOrd="0" presId="urn:microsoft.com/office/officeart/2005/8/layout/cycle5"/>
    <dgm:cxn modelId="{776A7C2C-9B34-0548-B832-9FD112BF4224}" type="presParOf" srcId="{4BDDD802-2443-2C45-872F-7972A85E6175}" destId="{8A90A57F-A09B-9B40-BEC8-203C0D4D8E86}" srcOrd="9" destOrd="0" presId="urn:microsoft.com/office/officeart/2005/8/layout/cycle5"/>
    <dgm:cxn modelId="{2C515F36-9FC5-0144-B226-25B6E33EA60B}" type="presParOf" srcId="{4BDDD802-2443-2C45-872F-7972A85E6175}" destId="{8EC53704-ABD0-8448-94EE-F27A8AF2242A}" srcOrd="10" destOrd="0" presId="urn:microsoft.com/office/officeart/2005/8/layout/cycle5"/>
    <dgm:cxn modelId="{AD9509C3-E510-EE4D-BA16-F28ADFB3B757}" type="presParOf" srcId="{4BDDD802-2443-2C45-872F-7972A85E6175}" destId="{BF885A49-5F5E-C44D-A4CF-FEBD331281D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2B561-E87E-C640-BBC2-92B7E4D308B5}">
      <dsp:nvSpPr>
        <dsp:cNvPr id="0" name=""/>
        <dsp:cNvSpPr/>
      </dsp:nvSpPr>
      <dsp:spPr>
        <a:xfrm>
          <a:off x="3184341" y="940"/>
          <a:ext cx="1427529" cy="9278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Clean Data</a:t>
          </a:r>
        </a:p>
      </dsp:txBody>
      <dsp:txXfrm>
        <a:off x="3229637" y="46236"/>
        <a:ext cx="1336937" cy="837301"/>
      </dsp:txXfrm>
    </dsp:sp>
    <dsp:sp modelId="{EE231E3C-9B7F-844B-85F3-35A5F0F226D9}">
      <dsp:nvSpPr>
        <dsp:cNvPr id="0" name=""/>
        <dsp:cNvSpPr/>
      </dsp:nvSpPr>
      <dsp:spPr>
        <a:xfrm>
          <a:off x="2364331" y="464887"/>
          <a:ext cx="3067549" cy="3067549"/>
        </a:xfrm>
        <a:custGeom>
          <a:avLst/>
          <a:gdLst/>
          <a:ahLst/>
          <a:cxnLst/>
          <a:rect l="0" t="0" r="0" b="0"/>
          <a:pathLst>
            <a:path>
              <a:moveTo>
                <a:pt x="2444834" y="299904"/>
              </a:moveTo>
              <a:arcTo wR="1533774" hR="1533774" stAng="18386475" swAng="16346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3432D-E4FF-6C4E-9251-7CA14A572499}">
      <dsp:nvSpPr>
        <dsp:cNvPr id="0" name=""/>
        <dsp:cNvSpPr/>
      </dsp:nvSpPr>
      <dsp:spPr>
        <a:xfrm>
          <a:off x="4718116" y="1534715"/>
          <a:ext cx="1427529" cy="9278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Examine Data</a:t>
          </a:r>
        </a:p>
      </dsp:txBody>
      <dsp:txXfrm>
        <a:off x="4763412" y="1580011"/>
        <a:ext cx="1336937" cy="837301"/>
      </dsp:txXfrm>
    </dsp:sp>
    <dsp:sp modelId="{68ADACBC-F3AC-3543-ABA5-1F4626FE4D02}">
      <dsp:nvSpPr>
        <dsp:cNvPr id="0" name=""/>
        <dsp:cNvSpPr/>
      </dsp:nvSpPr>
      <dsp:spPr>
        <a:xfrm>
          <a:off x="2364331" y="464887"/>
          <a:ext cx="3067549" cy="3067549"/>
        </a:xfrm>
        <a:custGeom>
          <a:avLst/>
          <a:gdLst/>
          <a:ahLst/>
          <a:cxnLst/>
          <a:rect l="0" t="0" r="0" b="0"/>
          <a:pathLst>
            <a:path>
              <a:moveTo>
                <a:pt x="2908611" y="2213693"/>
              </a:moveTo>
              <a:arcTo wR="1533774" hR="1533774" stAng="1578868" swAng="16346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53B9-5110-1142-96E0-E60E99FA4E63}">
      <dsp:nvSpPr>
        <dsp:cNvPr id="0" name=""/>
        <dsp:cNvSpPr/>
      </dsp:nvSpPr>
      <dsp:spPr>
        <a:xfrm>
          <a:off x="3184341" y="3068490"/>
          <a:ext cx="1427529" cy="9278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Create Models</a:t>
          </a:r>
        </a:p>
      </dsp:txBody>
      <dsp:txXfrm>
        <a:off x="3229637" y="3113786"/>
        <a:ext cx="1336937" cy="837301"/>
      </dsp:txXfrm>
    </dsp:sp>
    <dsp:sp modelId="{7AD6BEE9-8AA9-BD4E-88E3-BB9706608994}">
      <dsp:nvSpPr>
        <dsp:cNvPr id="0" name=""/>
        <dsp:cNvSpPr/>
      </dsp:nvSpPr>
      <dsp:spPr>
        <a:xfrm>
          <a:off x="2364331" y="464887"/>
          <a:ext cx="3067549" cy="3067549"/>
        </a:xfrm>
        <a:custGeom>
          <a:avLst/>
          <a:gdLst/>
          <a:ahLst/>
          <a:cxnLst/>
          <a:rect l="0" t="0" r="0" b="0"/>
          <a:pathLst>
            <a:path>
              <a:moveTo>
                <a:pt x="622715" y="2767645"/>
              </a:moveTo>
              <a:arcTo wR="1533774" hR="1533774" stAng="7586475" swAng="16346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0A57F-A09B-9B40-BEC8-203C0D4D8E86}">
      <dsp:nvSpPr>
        <dsp:cNvPr id="0" name=""/>
        <dsp:cNvSpPr/>
      </dsp:nvSpPr>
      <dsp:spPr>
        <a:xfrm>
          <a:off x="1650566" y="1534715"/>
          <a:ext cx="1427529" cy="9278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Visualize Findings</a:t>
          </a:r>
        </a:p>
      </dsp:txBody>
      <dsp:txXfrm>
        <a:off x="1695862" y="1580011"/>
        <a:ext cx="1336937" cy="837301"/>
      </dsp:txXfrm>
    </dsp:sp>
    <dsp:sp modelId="{BF885A49-5F5E-C44D-A4CF-FEBD331281D0}">
      <dsp:nvSpPr>
        <dsp:cNvPr id="0" name=""/>
        <dsp:cNvSpPr/>
      </dsp:nvSpPr>
      <dsp:spPr>
        <a:xfrm>
          <a:off x="2364331" y="464887"/>
          <a:ext cx="3067549" cy="3067549"/>
        </a:xfrm>
        <a:custGeom>
          <a:avLst/>
          <a:gdLst/>
          <a:ahLst/>
          <a:cxnLst/>
          <a:rect l="0" t="0" r="0" b="0"/>
          <a:pathLst>
            <a:path>
              <a:moveTo>
                <a:pt x="158938" y="853856"/>
              </a:moveTo>
              <a:arcTo wR="1533774" hR="1533774" stAng="12378868" swAng="16346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1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5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6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8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DA9975D-4119-884C-AFDE-A3D770A1C51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7578-AEAD-CE46-9A96-9775A11C87B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345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873D-76C3-5853-7F9C-7F8921716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Report: Credit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9520F-39D3-9A36-D531-D18CD1FF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Davis</a:t>
            </a:r>
          </a:p>
        </p:txBody>
      </p:sp>
    </p:spTree>
    <p:extLst>
      <p:ext uri="{BB962C8B-B14F-4D97-AF65-F5344CB8AC3E}">
        <p14:creationId xmlns:p14="http://schemas.microsoft.com/office/powerpoint/2010/main" val="99361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17C9-C18B-4A4A-25E2-3230D130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3BF-BFFC-00A6-F9C4-58D78EFC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CreditOne</a:t>
            </a:r>
            <a:r>
              <a:rPr lang="en-US" dirty="0"/>
              <a:t> is seeing higher rates of default and an investigation is merited. </a:t>
            </a:r>
          </a:p>
          <a:p>
            <a:r>
              <a:rPr lang="en-US" dirty="0"/>
              <a:t>Insight is needed regarding financial strength evaluation of potential customers. </a:t>
            </a:r>
          </a:p>
          <a:p>
            <a:r>
              <a:rPr lang="en-US" dirty="0"/>
              <a:t>The status quo is unsustainable because a negative trend has been identified. </a:t>
            </a:r>
          </a:p>
          <a:p>
            <a:r>
              <a:rPr lang="en-US" dirty="0"/>
              <a:t>Resources Needed: data set, Python, </a:t>
            </a:r>
            <a:r>
              <a:rPr lang="en-US" dirty="0" err="1"/>
              <a:t>Jupyter</a:t>
            </a:r>
            <a:r>
              <a:rPr lang="en-US" dirty="0"/>
              <a:t> Notebook, Anaconda, and of course, adequate time to complete the project. </a:t>
            </a:r>
          </a:p>
          <a:p>
            <a:r>
              <a:rPr lang="en-US" dirty="0"/>
              <a:t>Results: will be shared with Guido Rossum. </a:t>
            </a:r>
          </a:p>
        </p:txBody>
      </p:sp>
    </p:spTree>
    <p:extLst>
      <p:ext uri="{BB962C8B-B14F-4D97-AF65-F5344CB8AC3E}">
        <p14:creationId xmlns:p14="http://schemas.microsoft.com/office/powerpoint/2010/main" val="300945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6342-DAEB-29C9-D79A-EA28BDA0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Goal: Find and measure a variable that increases likelihood of default among </a:t>
            </a:r>
            <a:r>
              <a:rPr lang="en-US" dirty="0" err="1"/>
              <a:t>CreditOne</a:t>
            </a:r>
            <a:r>
              <a:rPr lang="en-US" dirty="0"/>
              <a:t> customers.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355B-334E-C34E-8F67-F978358A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Question: what variable is increasing the likelihood of default among </a:t>
            </a:r>
            <a:r>
              <a:rPr lang="en-US" dirty="0" err="1"/>
              <a:t>CreditOne</a:t>
            </a:r>
            <a:r>
              <a:rPr lang="en-US" dirty="0"/>
              <a:t> customers?</a:t>
            </a:r>
          </a:p>
          <a:p>
            <a:r>
              <a:rPr lang="en-US" dirty="0"/>
              <a:t>Intent: </a:t>
            </a:r>
            <a:r>
              <a:rPr lang="en-US" dirty="0" err="1"/>
              <a:t>CreditOne</a:t>
            </a:r>
            <a:r>
              <a:rPr lang="en-US" dirty="0"/>
              <a:t> needs insight of how to improve its evaluation of customers.  </a:t>
            </a:r>
          </a:p>
          <a:p>
            <a:r>
              <a:rPr lang="en-US" dirty="0"/>
              <a:t>Stakeholders: all company stakeholders and future customers are impacted by this report.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8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0D05-D960-BD98-5FF2-EA9A6BAE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B005-EF42-D73F-8410-3480E114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30,000 data points</a:t>
            </a:r>
          </a:p>
          <a:p>
            <a:r>
              <a:rPr lang="en-US" dirty="0"/>
              <a:t>Personal Information on customer: 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r>
              <a:rPr lang="en-US" dirty="0"/>
              <a:t>Financial Information on customer: </a:t>
            </a:r>
          </a:p>
          <a:p>
            <a:pPr lvl="1"/>
            <a:r>
              <a:rPr lang="en-US" dirty="0"/>
              <a:t>credit given amount</a:t>
            </a:r>
          </a:p>
          <a:p>
            <a:pPr lvl="1"/>
            <a:r>
              <a:rPr lang="en-US" dirty="0"/>
              <a:t>6-month payment records</a:t>
            </a:r>
          </a:p>
          <a:p>
            <a:pPr lvl="1"/>
            <a:r>
              <a:rPr lang="en-US" dirty="0"/>
              <a:t>bill amount records</a:t>
            </a:r>
          </a:p>
          <a:p>
            <a:pPr lvl="1"/>
            <a:r>
              <a:rPr lang="en-US" dirty="0"/>
              <a:t>payment status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0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BD6B-E68C-B47D-DEC6-8971A6E3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E91D-EE8A-8F71-4DBB-0E2F7496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will need “cleaning.” This includes:</a:t>
            </a:r>
          </a:p>
          <a:p>
            <a:pPr lvl="1"/>
            <a:r>
              <a:rPr lang="en-US" dirty="0"/>
              <a:t>Removing duplicate entries</a:t>
            </a:r>
          </a:p>
          <a:p>
            <a:pPr lvl="1"/>
            <a:r>
              <a:rPr lang="en-US" dirty="0"/>
              <a:t>Renaming or repositioning row and column titles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7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75D-0DE1-143F-5BFE-6D44DD8C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Plan: Data Science Process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043C-79F8-E1E1-995E-891A88D7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Hypothesis to be tested:</a:t>
            </a:r>
          </a:p>
          <a:p>
            <a:pPr lvl="1"/>
            <a:r>
              <a:rPr lang="en-US" dirty="0"/>
              <a:t>Are there patterns in payment timing or sequence that correlate with default?</a:t>
            </a:r>
          </a:p>
          <a:p>
            <a:pPr lvl="1"/>
            <a:r>
              <a:rPr lang="en-US" dirty="0"/>
              <a:t>Are there patterns in payment amount that correlate with default?</a:t>
            </a:r>
          </a:p>
          <a:p>
            <a:r>
              <a:rPr lang="en-US" dirty="0"/>
              <a:t>Data required: payment timing, sequence, and amount. </a:t>
            </a:r>
          </a:p>
          <a:p>
            <a:r>
              <a:rPr lang="en-US" dirty="0"/>
              <a:t>Methodologies:</a:t>
            </a:r>
          </a:p>
          <a:p>
            <a:pPr lvl="1"/>
            <a:r>
              <a:rPr lang="en-US" dirty="0"/>
              <a:t>Correlation tables.</a:t>
            </a:r>
          </a:p>
          <a:p>
            <a:pPr lvl="1"/>
            <a:r>
              <a:rPr lang="en-US" dirty="0"/>
              <a:t>Build, train, run, and test models on sections of the data.</a:t>
            </a:r>
          </a:p>
          <a:p>
            <a:r>
              <a:rPr lang="en-US" dirty="0"/>
              <a:t>Timeline: One week.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2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492A-C66C-2822-FE46-D37341C7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5AB8-B7CA-CAAE-3229-28B31410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Storage: This data will be stored on a secure device behind several passwords. </a:t>
            </a:r>
          </a:p>
          <a:p>
            <a:r>
              <a:rPr lang="en-US" dirty="0"/>
              <a:t>Secure Access: This data will not be emailed or shared with other teams. </a:t>
            </a:r>
          </a:p>
        </p:txBody>
      </p:sp>
    </p:spTree>
    <p:extLst>
      <p:ext uri="{BB962C8B-B14F-4D97-AF65-F5344CB8AC3E}">
        <p14:creationId xmlns:p14="http://schemas.microsoft.com/office/powerpoint/2010/main" val="182715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6A53-6A1A-8205-8B58-636A97B4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236B-A4B9-0011-E648-B8501F84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female than males in the data set. </a:t>
            </a:r>
          </a:p>
          <a:p>
            <a:r>
              <a:rPr lang="en-US" dirty="0"/>
              <a:t>Most common educational designations in descending order: university, graduate school, high school, and other.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6A53-6A1A-8205-8B58-636A97B4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Chart: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B2127D-CC2F-A196-1E82-F5FCBED2D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627993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809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{F5B67ECA-4EB7-2945-B72E-C8230226312C}tf16401378</Template>
  <TotalTime>480</TotalTime>
  <Words>350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EDA Report: Credit One</vt:lpstr>
      <vt:lpstr>Summary Overview:</vt:lpstr>
      <vt:lpstr>Goal: Find and measure a variable that increases likelihood of default among CreditOne customers. </vt:lpstr>
      <vt:lpstr>The Data</vt:lpstr>
      <vt:lpstr>Cleaning the Data</vt:lpstr>
      <vt:lpstr>The Plan: Data Science Process Framework</vt:lpstr>
      <vt:lpstr>Data management Rules</vt:lpstr>
      <vt:lpstr>Initial Insights:</vt:lpstr>
      <vt:lpstr>Flow Chart: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adam.davis407@gmail.com</dc:creator>
  <cp:lastModifiedBy>adam.davis407@gmail.com</cp:lastModifiedBy>
  <cp:revision>25</cp:revision>
  <dcterms:created xsi:type="dcterms:W3CDTF">2022-08-29T23:48:44Z</dcterms:created>
  <dcterms:modified xsi:type="dcterms:W3CDTF">2022-09-20T16:04:54Z</dcterms:modified>
</cp:coreProperties>
</file>