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62" r:id="rId16"/>
    <p:sldId id="363" r:id="rId17"/>
    <p:sldId id="285" r:id="rId18"/>
    <p:sldId id="257" r:id="rId19"/>
    <p:sldId id="258" r:id="rId20"/>
    <p:sldId id="279" r:id="rId21"/>
    <p:sldId id="280" r:id="rId22"/>
    <p:sldId id="281" r:id="rId23"/>
    <p:sldId id="282" r:id="rId24"/>
    <p:sldId id="263" r:id="rId25"/>
    <p:sldId id="264" r:id="rId26"/>
    <p:sldId id="283" r:id="rId27"/>
    <p:sldId id="284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286" r:id="rId39"/>
    <p:sldId id="274" r:id="rId40"/>
    <p:sldId id="275" r:id="rId41"/>
    <p:sldId id="276" r:id="rId42"/>
    <p:sldId id="277" r:id="rId43"/>
    <p:sldId id="287" r:id="rId44"/>
    <p:sldId id="288" r:id="rId45"/>
    <p:sldId id="304" r:id="rId46"/>
    <p:sldId id="289" r:id="rId47"/>
    <p:sldId id="290" r:id="rId48"/>
    <p:sldId id="291" r:id="rId49"/>
    <p:sldId id="292" r:id="rId50"/>
    <p:sldId id="328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27" r:id="rId59"/>
    <p:sldId id="300" r:id="rId60"/>
    <p:sldId id="303" r:id="rId61"/>
    <p:sldId id="301" r:id="rId62"/>
    <p:sldId id="302" r:id="rId63"/>
    <p:sldId id="305" r:id="rId64"/>
    <p:sldId id="306" r:id="rId65"/>
    <p:sldId id="307" r:id="rId66"/>
    <p:sldId id="308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9" r:id="rId80"/>
    <p:sldId id="330" r:id="rId81"/>
    <p:sldId id="331" r:id="rId82"/>
    <p:sldId id="332" r:id="rId83"/>
    <p:sldId id="341" r:id="rId84"/>
    <p:sldId id="337" r:id="rId85"/>
    <p:sldId id="338" r:id="rId86"/>
    <p:sldId id="339" r:id="rId87"/>
    <p:sldId id="340" r:id="rId88"/>
    <p:sldId id="333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34" r:id="rId97"/>
    <p:sldId id="335" r:id="rId98"/>
    <p:sldId id="336" r:id="rId99"/>
    <p:sldId id="349" r:id="rId100"/>
    <p:sldId id="350" r:id="rId101"/>
    <p:sldId id="351" r:id="rId102"/>
    <p:sldId id="352" r:id="rId103"/>
    <p:sldId id="366" r:id="rId104"/>
    <p:sldId id="367" r:id="rId105"/>
    <p:sldId id="368" r:id="rId106"/>
    <p:sldId id="369" r:id="rId107"/>
    <p:sldId id="353" r:id="rId108"/>
    <p:sldId id="370" r:id="rId109"/>
    <p:sldId id="371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4" r:id="rId118"/>
    <p:sldId id="365" r:id="rId119"/>
    <p:sldId id="314" r:id="rId120"/>
    <p:sldId id="309" r:id="rId121"/>
    <p:sldId id="310" r:id="rId122"/>
    <p:sldId id="311" r:id="rId123"/>
    <p:sldId id="312" r:id="rId124"/>
    <p:sldId id="313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070-1E5C-4CAE-BBC3-38FAFAAC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D0979-36CC-4E79-A438-97DA4C1A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ADCA-2B7F-49AB-BF2A-43C92317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F40C-ABBC-4D41-A00C-D3960E10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069F-5696-471E-B44F-53FE06EB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3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FB4-A896-4F6E-BC8A-4C2CB7A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153C-C1C7-4F14-AB11-563915A3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313A-D542-471C-8EA8-C9028EE0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B77F-7D09-42D4-BE9E-BD02E30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E554-A7EB-43EA-B4BF-DCF4230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E57CE-73DA-4A10-B707-2D1E40AC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E012-DA9E-4982-AE5C-2FE749FB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4E02-E0A4-45B9-8CFF-3006FBDC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40C2-6234-4862-8D30-7BBBC469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1857-F8D8-43CE-8BED-7211564B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ABC-F04D-462D-AEC5-1542AA3A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58F5-C2E5-4AF2-AA0E-D637F2E5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7A7D-84E3-4856-A78D-02EF0AAB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43BC-8DDC-4F08-9B30-3E007B21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9026-801A-4A07-91EA-4032C1D3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E783-4310-44BE-A27E-90DD7658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6B70-5FAD-4677-BCC8-AFE9262F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B65D-8C85-4C68-8264-84780D40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B0A3-0B8B-4271-AEF6-5B7FF9E0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A074-F01D-4664-BF4A-BB7D9176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0D7-0C44-4A03-9D4E-1D325A7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8ADF-9646-44E2-9D59-FEBEE672E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D8877-FEB1-4110-A4AE-3AEF06AB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D6CC3-597F-4B62-8CA0-657D58B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7CB9-8A83-4B9D-889F-B4B79E1D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788A-8CEA-4A92-A79C-4CDFBD5E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BDF8-E93B-4854-8DF1-E0CDD67E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111C-9C89-4939-A778-E9206923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BD26-4BD8-4BD9-A574-889349B5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E964F-9659-4954-A566-A7C137ED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348A6-10FF-4B47-A3A1-1F37CB05B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E3DB5-73AD-4E25-8CAE-14D093E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3C771-9226-4D77-8C86-29A34D73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3734C-A9FC-4AA1-A82D-29182E8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F5F-78DA-4F84-A241-E10E68C3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1E679-CE08-4FC3-8FF2-5830573F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3B161-7B46-41A0-B6EC-DEE24862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D5159-1ABD-43FF-B350-23CF244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6760E-41BD-44A8-9F39-4CED8E94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F4602-F52D-40AB-B126-61CF82D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11C9-F566-456E-9FC4-E9E379E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E2ED-4296-4C33-9D74-C6BFE2D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95C3-FA0C-4389-9B23-B397A05D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1A0FE-D167-4A20-BC08-2F0AC07B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0B7A-4F00-4E90-9301-4E6ADCB9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135D-8730-4FFC-ADDF-390CBDB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7E53-6415-4E16-9912-69AAB1C1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21EC-F8DA-4789-82DF-C51B18B1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B2747-36CC-4209-8AEC-194DB9EAA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7A515-CEF6-4572-B633-BBBCFABF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F60F-9E14-4D4D-855A-3D9E4E4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1421D-62D6-44DB-A3D9-8B1C9F7F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7EE5-6F20-42FB-AF6F-D85A8CC1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9899F-97FE-4205-9911-04B2232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1857-1C47-4EEA-95A9-EFD88F8B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B10-7829-475F-BC17-13E4441C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9FC0-815E-4FE4-A6A7-79C2CC018FF5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48D9-AA83-4844-BB6C-329E9F493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C24F-B312-4698-9962-AC6AE4709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DE5B5-D485-420B-95B0-C43EF3CA91AF}"/>
              </a:ext>
            </a:extLst>
          </p:cNvPr>
          <p:cNvSpPr/>
          <p:nvPr/>
        </p:nvSpPr>
        <p:spPr>
          <a:xfrm>
            <a:off x="9117496" y="3975652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A5E79-95F5-4A37-9BDF-93A917E8B4C2}"/>
              </a:ext>
            </a:extLst>
          </p:cNvPr>
          <p:cNvSpPr/>
          <p:nvPr/>
        </p:nvSpPr>
        <p:spPr>
          <a:xfrm>
            <a:off x="9117496" y="4598504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C2E7-1D31-4087-8CFE-32508B5AAB06}"/>
              </a:ext>
            </a:extLst>
          </p:cNvPr>
          <p:cNvSpPr/>
          <p:nvPr/>
        </p:nvSpPr>
        <p:spPr>
          <a:xfrm>
            <a:off x="6493566" y="3975652"/>
            <a:ext cx="2332382" cy="107342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Oran’s fancy chip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B593C-B18E-4847-84C1-0D0B012E3D4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825948" y="4200939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CDB8F-4DD9-4FC4-BE80-704BB0DDB3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825948" y="4823791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A01CE-6395-4D0A-93C9-565D403A65D3}"/>
              </a:ext>
            </a:extLst>
          </p:cNvPr>
          <p:cNvSpPr/>
          <p:nvPr/>
        </p:nvSpPr>
        <p:spPr>
          <a:xfrm>
            <a:off x="9117496" y="5605670"/>
            <a:ext cx="1709530" cy="6758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124F0-8961-419E-B5CA-0021AAC67CCE}"/>
              </a:ext>
            </a:extLst>
          </p:cNvPr>
          <p:cNvSpPr/>
          <p:nvPr/>
        </p:nvSpPr>
        <p:spPr>
          <a:xfrm>
            <a:off x="6493566" y="5605670"/>
            <a:ext cx="2332382" cy="6758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FPGA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6D577D-5C2D-466F-A75F-C324EFBCF64F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8825948" y="5943600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E5603-3617-4DA4-885A-BFB66B00DD52}"/>
              </a:ext>
            </a:extLst>
          </p:cNvPr>
          <p:cNvSpPr/>
          <p:nvPr/>
        </p:nvSpPr>
        <p:spPr>
          <a:xfrm>
            <a:off x="1868557" y="3975652"/>
            <a:ext cx="3432313" cy="23058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04E9A3-5E51-49DA-B744-2347A640B243}"/>
              </a:ext>
            </a:extLst>
          </p:cNvPr>
          <p:cNvCxnSpPr/>
          <p:nvPr/>
        </p:nvCxnSpPr>
        <p:spPr>
          <a:xfrm>
            <a:off x="5300870" y="5930348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5288E3-75EC-4654-9FA1-EB16E8C1E37B}"/>
              </a:ext>
            </a:extLst>
          </p:cNvPr>
          <p:cNvCxnSpPr/>
          <p:nvPr/>
        </p:nvCxnSpPr>
        <p:spPr>
          <a:xfrm>
            <a:off x="5300870" y="4598504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6F92A-7C23-4833-B9A6-9F993872532C}"/>
              </a:ext>
            </a:extLst>
          </p:cNvPr>
          <p:cNvSpPr/>
          <p:nvPr/>
        </p:nvSpPr>
        <p:spPr>
          <a:xfrm>
            <a:off x="1868557" y="205409"/>
            <a:ext cx="3432313" cy="230587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MLC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D19D3-0E73-4410-84E1-71069943F301}"/>
              </a:ext>
            </a:extLst>
          </p:cNvPr>
          <p:cNvSpPr txBox="1"/>
          <p:nvPr/>
        </p:nvSpPr>
        <p:spPr>
          <a:xfrm>
            <a:off x="1688606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E9C6E-EAAC-4F15-B37D-CAD21D8108E8}"/>
              </a:ext>
            </a:extLst>
          </p:cNvPr>
          <p:cNvSpPr txBox="1"/>
          <p:nvPr/>
        </p:nvSpPr>
        <p:spPr>
          <a:xfrm>
            <a:off x="5546000" y="42556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2CB23C-D5F9-45FE-9F2A-5BF4C4DB62F2}"/>
              </a:ext>
            </a:extLst>
          </p:cNvPr>
          <p:cNvSpPr/>
          <p:nvPr/>
        </p:nvSpPr>
        <p:spPr>
          <a:xfrm>
            <a:off x="9117496" y="3021495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5435F-E4DA-4441-96A6-CF71A845E45C}"/>
              </a:ext>
            </a:extLst>
          </p:cNvPr>
          <p:cNvSpPr/>
          <p:nvPr/>
        </p:nvSpPr>
        <p:spPr>
          <a:xfrm>
            <a:off x="6493566" y="3021495"/>
            <a:ext cx="2332382" cy="45057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Teensy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E5291B-1A26-4E9D-944F-8C4BAC584BEC}"/>
              </a:ext>
            </a:extLst>
          </p:cNvPr>
          <p:cNvCxnSpPr>
            <a:cxnSpLocks/>
          </p:cNvCxnSpPr>
          <p:nvPr/>
        </p:nvCxnSpPr>
        <p:spPr>
          <a:xfrm flipH="1">
            <a:off x="8825948" y="3260035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63617FB-3005-41F9-B1B0-60368A7EEECA}"/>
              </a:ext>
            </a:extLst>
          </p:cNvPr>
          <p:cNvCxnSpPr>
            <a:stCxn id="44" idx="1"/>
          </p:cNvCxnSpPr>
          <p:nvPr/>
        </p:nvCxnSpPr>
        <p:spPr>
          <a:xfrm rot="10800000" flipV="1">
            <a:off x="4744278" y="3246782"/>
            <a:ext cx="1749288" cy="728870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ADB386-BDCE-4FF8-A677-B8B505A0B0A4}"/>
              </a:ext>
            </a:extLst>
          </p:cNvPr>
          <p:cNvSpPr txBox="1"/>
          <p:nvPr/>
        </p:nvSpPr>
        <p:spPr>
          <a:xfrm>
            <a:off x="5543084" y="3266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8B2B37-D299-4FA5-ACE0-1AE10791CC1F}"/>
              </a:ext>
            </a:extLst>
          </p:cNvPr>
          <p:cNvCxnSpPr/>
          <p:nvPr/>
        </p:nvCxnSpPr>
        <p:spPr>
          <a:xfrm flipV="1">
            <a:off x="226612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502D99-A5FB-4DED-AFD2-1F9929743703}"/>
              </a:ext>
            </a:extLst>
          </p:cNvPr>
          <p:cNvCxnSpPr/>
          <p:nvPr/>
        </p:nvCxnSpPr>
        <p:spPr>
          <a:xfrm>
            <a:off x="306125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82F34F-7368-4A57-9C55-183091907368}"/>
              </a:ext>
            </a:extLst>
          </p:cNvPr>
          <p:cNvSpPr txBox="1"/>
          <p:nvPr/>
        </p:nvSpPr>
        <p:spPr>
          <a:xfrm flipH="1">
            <a:off x="1868557" y="205408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0D6044-DBC1-45E6-B405-A306C74D6DEC}"/>
              </a:ext>
            </a:extLst>
          </p:cNvPr>
          <p:cNvSpPr txBox="1"/>
          <p:nvPr/>
        </p:nvSpPr>
        <p:spPr>
          <a:xfrm flipH="1">
            <a:off x="1868556" y="3983142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6EDC0-D568-42AC-BD2A-013AF133B275}"/>
              </a:ext>
            </a:extLst>
          </p:cNvPr>
          <p:cNvSpPr txBox="1"/>
          <p:nvPr/>
        </p:nvSpPr>
        <p:spPr>
          <a:xfrm flipH="1">
            <a:off x="6493566" y="5633900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4EF18-434A-403A-BCD2-1146CF0E493E}"/>
              </a:ext>
            </a:extLst>
          </p:cNvPr>
          <p:cNvSpPr txBox="1"/>
          <p:nvPr/>
        </p:nvSpPr>
        <p:spPr>
          <a:xfrm flipH="1">
            <a:off x="6516488" y="3010404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F21D3B-D1E9-446A-992E-F2621B7B4F33}"/>
              </a:ext>
            </a:extLst>
          </p:cNvPr>
          <p:cNvSpPr txBox="1"/>
          <p:nvPr/>
        </p:nvSpPr>
        <p:spPr>
          <a:xfrm flipH="1">
            <a:off x="6501483" y="3975651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C++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3F65E5-B456-477B-A0BA-598FD48D30A5}"/>
              </a:ext>
            </a:extLst>
          </p:cNvPr>
          <p:cNvSpPr txBox="1"/>
          <p:nvPr/>
        </p:nvSpPr>
        <p:spPr>
          <a:xfrm>
            <a:off x="2467820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93463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465487" y="3547708"/>
            <a:ext cx="5778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reading the buffer, nonsense characters are received.</a:t>
            </a:r>
          </a:p>
          <a:p>
            <a:r>
              <a:rPr lang="en-GB" dirty="0"/>
              <a:t>Convert these to an unsigned byte array. </a:t>
            </a:r>
          </a:p>
          <a:p>
            <a:r>
              <a:rPr lang="en-GB" dirty="0"/>
              <a:t>The data is in the format: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8AB1F7-8211-4BBD-BE48-5F6B3420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07"/>
          <a:stretch/>
        </p:blipFill>
        <p:spPr>
          <a:xfrm>
            <a:off x="1247349" y="1364925"/>
            <a:ext cx="5573160" cy="206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5A53C-5351-4682-B3D0-A677922F9224}"/>
              </a:ext>
            </a:extLst>
          </p:cNvPr>
          <p:cNvSpPr/>
          <p:nvPr/>
        </p:nvSpPr>
        <p:spPr>
          <a:xfrm>
            <a:off x="1465487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ABB9C-9890-4BC8-ABC5-7C31805B0C2A}"/>
              </a:ext>
            </a:extLst>
          </p:cNvPr>
          <p:cNvSpPr/>
          <p:nvPr/>
        </p:nvSpPr>
        <p:spPr>
          <a:xfrm>
            <a:off x="2114843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7B2B6-2090-4CD1-9F1C-E29C14FBD966}"/>
              </a:ext>
            </a:extLst>
          </p:cNvPr>
          <p:cNvSpPr/>
          <p:nvPr/>
        </p:nvSpPr>
        <p:spPr>
          <a:xfrm>
            <a:off x="2764200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A2EC3-D34A-417E-B75B-EE9983353DA9}"/>
              </a:ext>
            </a:extLst>
          </p:cNvPr>
          <p:cNvSpPr/>
          <p:nvPr/>
        </p:nvSpPr>
        <p:spPr>
          <a:xfrm>
            <a:off x="3413556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DD0CF-069A-443D-9EEF-95111CE6DC84}"/>
              </a:ext>
            </a:extLst>
          </p:cNvPr>
          <p:cNvSpPr/>
          <p:nvPr/>
        </p:nvSpPr>
        <p:spPr>
          <a:xfrm>
            <a:off x="4062912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B2B66-CE8D-4E79-A600-8F956DB95208}"/>
              </a:ext>
            </a:extLst>
          </p:cNvPr>
          <p:cNvSpPr/>
          <p:nvPr/>
        </p:nvSpPr>
        <p:spPr>
          <a:xfrm>
            <a:off x="4712268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E7B96-501A-464A-BDFB-C86D26798147}"/>
              </a:ext>
            </a:extLst>
          </p:cNvPr>
          <p:cNvSpPr/>
          <p:nvPr/>
        </p:nvSpPr>
        <p:spPr>
          <a:xfrm>
            <a:off x="5361625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F685A-70CF-45BB-B582-F22C82F32422}"/>
              </a:ext>
            </a:extLst>
          </p:cNvPr>
          <p:cNvSpPr/>
          <p:nvPr/>
        </p:nvSpPr>
        <p:spPr>
          <a:xfrm>
            <a:off x="6010981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AEC69-D133-4901-8337-F1133C3FA9B9}"/>
              </a:ext>
            </a:extLst>
          </p:cNvPr>
          <p:cNvSpPr/>
          <p:nvPr/>
        </p:nvSpPr>
        <p:spPr>
          <a:xfrm>
            <a:off x="6660337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AB-4283-41AD-8F58-B283AF044911}"/>
              </a:ext>
            </a:extLst>
          </p:cNvPr>
          <p:cNvSpPr/>
          <p:nvPr/>
        </p:nvSpPr>
        <p:spPr>
          <a:xfrm>
            <a:off x="7309693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94CEA-A39F-4647-A945-E27E669349F3}"/>
              </a:ext>
            </a:extLst>
          </p:cNvPr>
          <p:cNvSpPr/>
          <p:nvPr/>
        </p:nvSpPr>
        <p:spPr>
          <a:xfrm>
            <a:off x="7959050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63961-E21B-4EA5-8D81-13564C67F874}"/>
              </a:ext>
            </a:extLst>
          </p:cNvPr>
          <p:cNvSpPr/>
          <p:nvPr/>
        </p:nvSpPr>
        <p:spPr>
          <a:xfrm>
            <a:off x="8608406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B9B164-C7BB-45A0-8B5C-3EFB084C68F0}"/>
              </a:ext>
            </a:extLst>
          </p:cNvPr>
          <p:cNvSpPr/>
          <p:nvPr/>
        </p:nvSpPr>
        <p:spPr>
          <a:xfrm>
            <a:off x="9257762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CBA01-387F-4F6E-897F-43C6AC83C689}"/>
              </a:ext>
            </a:extLst>
          </p:cNvPr>
          <p:cNvSpPr/>
          <p:nvPr/>
        </p:nvSpPr>
        <p:spPr>
          <a:xfrm>
            <a:off x="9907118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923BAE-AD70-4ED8-9FD4-068F3E0392F6}"/>
              </a:ext>
            </a:extLst>
          </p:cNvPr>
          <p:cNvSpPr/>
          <p:nvPr/>
        </p:nvSpPr>
        <p:spPr>
          <a:xfrm>
            <a:off x="10556475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476BE-FDD6-4B9D-93F4-4864DCFA493C}"/>
              </a:ext>
            </a:extLst>
          </p:cNvPr>
          <p:cNvSpPr/>
          <p:nvPr/>
        </p:nvSpPr>
        <p:spPr>
          <a:xfrm>
            <a:off x="11205831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8138A-96A2-463E-BA97-1572783473CA}"/>
              </a:ext>
            </a:extLst>
          </p:cNvPr>
          <p:cNvSpPr txBox="1"/>
          <p:nvPr/>
        </p:nvSpPr>
        <p:spPr>
          <a:xfrm>
            <a:off x="2201330" y="510135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D38F8-D16A-4BC5-A362-1490A77243C6}"/>
              </a:ext>
            </a:extLst>
          </p:cNvPr>
          <p:cNvSpPr txBox="1"/>
          <p:nvPr/>
        </p:nvSpPr>
        <p:spPr>
          <a:xfrm>
            <a:off x="4825260" y="514432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6E865-3EAE-43AD-B017-BFC311252E6E}"/>
              </a:ext>
            </a:extLst>
          </p:cNvPr>
          <p:cNvSpPr txBox="1"/>
          <p:nvPr/>
        </p:nvSpPr>
        <p:spPr>
          <a:xfrm>
            <a:off x="7509171" y="5101354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vel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D8FEB-7DC8-46D7-A0FC-C57556FF21B1}"/>
              </a:ext>
            </a:extLst>
          </p:cNvPr>
          <p:cNvSpPr txBox="1"/>
          <p:nvPr/>
        </p:nvSpPr>
        <p:spPr>
          <a:xfrm>
            <a:off x="10133101" y="514432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995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22: DAQ Module encoder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5C064-6766-4256-97CB-1DACBE4E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6919751" cy="354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5D415-B220-48A5-B5FA-AAB8CABB03DB}"/>
              </a:ext>
            </a:extLst>
          </p:cNvPr>
          <p:cNvSpPr txBox="1"/>
          <p:nvPr/>
        </p:nvSpPr>
        <p:spPr>
          <a:xfrm>
            <a:off x="2451652" y="418768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FCF4A-1DDD-4814-AFA8-C63A3C9D35CF}"/>
              </a:ext>
            </a:extLst>
          </p:cNvPr>
          <p:cNvSpPr txBox="1"/>
          <p:nvPr/>
        </p:nvSpPr>
        <p:spPr>
          <a:xfrm>
            <a:off x="5128591" y="50888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AEE7-1D35-48C6-8095-C3AF23C3471F}"/>
              </a:ext>
            </a:extLst>
          </p:cNvPr>
          <p:cNvSpPr txBox="1"/>
          <p:nvPr/>
        </p:nvSpPr>
        <p:spPr>
          <a:xfrm>
            <a:off x="6344623" y="50769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E0961-FCA0-4228-9398-FF07C2A35080}"/>
              </a:ext>
            </a:extLst>
          </p:cNvPr>
          <p:cNvSpPr txBox="1"/>
          <p:nvPr/>
        </p:nvSpPr>
        <p:spPr>
          <a:xfrm>
            <a:off x="7139754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83B5C-A839-4329-A3AF-8ECAFE8CCF83}"/>
              </a:ext>
            </a:extLst>
          </p:cNvPr>
          <p:cNvSpPr txBox="1"/>
          <p:nvPr/>
        </p:nvSpPr>
        <p:spPr>
          <a:xfrm>
            <a:off x="7885044" y="2055813"/>
            <a:ext cx="399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‘s’ to serial. When the</a:t>
            </a:r>
          </a:p>
          <a:p>
            <a:r>
              <a:rPr lang="en-GB" dirty="0"/>
              <a:t>Chip receives this it puts data on the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CE951-CA70-4573-ACB2-0DC9EB2E023E}"/>
              </a:ext>
            </a:extLst>
          </p:cNvPr>
          <p:cNvSpPr txBox="1"/>
          <p:nvPr/>
        </p:nvSpPr>
        <p:spPr>
          <a:xfrm>
            <a:off x="7885044" y="2995565"/>
            <a:ext cx="429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Read all 16 bytes of data from the serial </a:t>
            </a:r>
          </a:p>
          <a:p>
            <a:r>
              <a:rPr lang="en-GB" dirty="0"/>
              <a:t>Line.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9714E-594B-4DB7-8767-2DA835C9E2D8}"/>
              </a:ext>
            </a:extLst>
          </p:cNvPr>
          <p:cNvSpPr txBox="1"/>
          <p:nvPr/>
        </p:nvSpPr>
        <p:spPr>
          <a:xfrm>
            <a:off x="7885044" y="3975647"/>
            <a:ext cx="4300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GB" dirty="0"/>
              <a:t>Enqueue the unprocessed data onto the</a:t>
            </a:r>
          </a:p>
          <a:p>
            <a:r>
              <a:rPr lang="en-GB" dirty="0"/>
              <a:t>Producer/consumer encoder queue.</a:t>
            </a:r>
          </a:p>
          <a:p>
            <a:endParaRPr lang="en-GB" dirty="0"/>
          </a:p>
          <a:p>
            <a:pPr marL="342900" indent="-342900">
              <a:buAutoNum type="arabicPeriod" startAt="4"/>
            </a:pPr>
            <a:r>
              <a:rPr lang="en-GB" dirty="0"/>
              <a:t>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40127962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23: DAQ Module force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D846-99FA-4014-A4C9-CF3B9455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6" y="2117363"/>
            <a:ext cx="7281035" cy="3956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78A12-09C7-44DE-89D9-E284141F64AF}"/>
              </a:ext>
            </a:extLst>
          </p:cNvPr>
          <p:cNvSpPr txBox="1"/>
          <p:nvPr/>
        </p:nvSpPr>
        <p:spPr>
          <a:xfrm>
            <a:off x="3498574" y="32443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42E3E-189D-4875-9F94-6DE6ADD4DBF6}"/>
              </a:ext>
            </a:extLst>
          </p:cNvPr>
          <p:cNvSpPr txBox="1"/>
          <p:nvPr/>
        </p:nvSpPr>
        <p:spPr>
          <a:xfrm>
            <a:off x="6612834" y="523216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3421B-5A8C-4596-8239-310D89722123}"/>
              </a:ext>
            </a:extLst>
          </p:cNvPr>
          <p:cNvSpPr txBox="1"/>
          <p:nvPr/>
        </p:nvSpPr>
        <p:spPr>
          <a:xfrm>
            <a:off x="5916303" y="287831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F6D803-E1A7-43D7-9CE0-345C79CF26BF}"/>
              </a:ext>
            </a:extLst>
          </p:cNvPr>
          <p:cNvSpPr txBox="1"/>
          <p:nvPr/>
        </p:nvSpPr>
        <p:spPr>
          <a:xfrm>
            <a:off x="7891014" y="2307605"/>
            <a:ext cx="450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an empty byte to the teensy via</a:t>
            </a:r>
          </a:p>
          <a:p>
            <a:r>
              <a:rPr lang="en-GB" dirty="0"/>
              <a:t>I2C, to prompt the teensy to put a data packet</a:t>
            </a:r>
          </a:p>
          <a:p>
            <a:r>
              <a:rPr lang="en-GB" dirty="0"/>
              <a:t>onto the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D109-FFCB-40F0-8852-815F60534D88}"/>
              </a:ext>
            </a:extLst>
          </p:cNvPr>
          <p:cNvSpPr txBox="1"/>
          <p:nvPr/>
        </p:nvSpPr>
        <p:spPr>
          <a:xfrm>
            <a:off x="7896400" y="3429000"/>
            <a:ext cx="434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 Enqueue the unprocessed data onto the</a:t>
            </a:r>
          </a:p>
          <a:p>
            <a:r>
              <a:rPr lang="en-GB" dirty="0"/>
              <a:t>Producer/consumer force queue.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63E2F-37A1-433D-9DDC-371F0B0C5963}"/>
              </a:ext>
            </a:extLst>
          </p:cNvPr>
          <p:cNvSpPr txBox="1"/>
          <p:nvPr/>
        </p:nvSpPr>
        <p:spPr>
          <a:xfrm>
            <a:off x="7891014" y="4227439"/>
            <a:ext cx="401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23528883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24: DAQ Module Encoder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CC81B-FBA6-418B-AC28-CCDA6F75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0" y="2055813"/>
            <a:ext cx="5214730" cy="383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1D2D4-4F9C-4CA1-9D3D-FA8C0095D566}"/>
              </a:ext>
            </a:extLst>
          </p:cNvPr>
          <p:cNvSpPr txBox="1"/>
          <p:nvPr/>
        </p:nvSpPr>
        <p:spPr>
          <a:xfrm>
            <a:off x="1020417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990B9-11FE-4262-A592-91A6BF18BF43}"/>
              </a:ext>
            </a:extLst>
          </p:cNvPr>
          <p:cNvSpPr txBox="1"/>
          <p:nvPr/>
        </p:nvSpPr>
        <p:spPr>
          <a:xfrm>
            <a:off x="1762540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D57A1-096E-4EA3-985D-7D4FCD283F62}"/>
              </a:ext>
            </a:extLst>
          </p:cNvPr>
          <p:cNvSpPr txBox="1"/>
          <p:nvPr/>
        </p:nvSpPr>
        <p:spPr>
          <a:xfrm>
            <a:off x="2773951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E7FBF-10C9-4A50-9CA6-C06A2408BF95}"/>
              </a:ext>
            </a:extLst>
          </p:cNvPr>
          <p:cNvSpPr txBox="1"/>
          <p:nvPr/>
        </p:nvSpPr>
        <p:spPr>
          <a:xfrm>
            <a:off x="6446527" y="2228092"/>
            <a:ext cx="525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Convert the serial string to an unsigned byte array,</a:t>
            </a:r>
          </a:p>
          <a:p>
            <a:r>
              <a:rPr lang="en-GB" dirty="0"/>
              <a:t>Rebuild the bytes into encoder 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CC068-2237-42BB-883F-627B9A3978D2}"/>
              </a:ext>
            </a:extLst>
          </p:cNvPr>
          <p:cNvSpPr txBox="1"/>
          <p:nvPr/>
        </p:nvSpPr>
        <p:spPr>
          <a:xfrm>
            <a:off x="6446526" y="3327969"/>
            <a:ext cx="523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Convert the encoder counts to an angle in Radians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7FF12-5931-4E83-AB7E-F9C25D7BE3CB}"/>
              </a:ext>
            </a:extLst>
          </p:cNvPr>
          <p:cNvSpPr txBox="1"/>
          <p:nvPr/>
        </p:nvSpPr>
        <p:spPr>
          <a:xfrm>
            <a:off x="6446525" y="4319489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Perform the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3255431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25: Scale encoder VI.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C5236-66BD-4C77-9DE2-552D671E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39050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C0972-EF56-418E-ABCA-0A91C286E573}"/>
              </a:ext>
            </a:extLst>
          </p:cNvPr>
          <p:cNvSpPr txBox="1"/>
          <p:nvPr/>
        </p:nvSpPr>
        <p:spPr>
          <a:xfrm>
            <a:off x="9104243" y="250466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14 and 15.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CB83C-116B-4FEC-905B-1C41F3D4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129" y="0"/>
            <a:ext cx="1068871" cy="10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17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26: counts to angle VI.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F637-5FCB-4196-93B8-4D535A2A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3896"/>
            <a:ext cx="8516815" cy="3950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361FC-82B1-4AD7-AAE6-20EFB75B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53" y="0"/>
            <a:ext cx="1020347" cy="110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6B7E1-F93C-4FF2-B9A2-FBA49B16C338}"/>
              </a:ext>
            </a:extLst>
          </p:cNvPr>
          <p:cNvSpPr txBox="1"/>
          <p:nvPr/>
        </p:nvSpPr>
        <p:spPr>
          <a:xfrm>
            <a:off x="4712677" y="5767754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16 and 17</a:t>
            </a:r>
          </a:p>
        </p:txBody>
      </p:sp>
    </p:spTree>
    <p:extLst>
      <p:ext uri="{BB962C8B-B14F-4D97-AF65-F5344CB8AC3E}">
        <p14:creationId xmlns:p14="http://schemas.microsoft.com/office/powerpoint/2010/main" val="33345896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27: forward kinematics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15385-1DF3-4BC4-BBA3-D651E080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470"/>
            <a:ext cx="10415954" cy="4547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02876-B6BE-443A-983A-E346E78A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58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28: forward kinematics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C0FA-EDAC-4EA7-885A-97E2191B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FA4B1-2347-4E60-918E-924BFEFF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525"/>
            <a:ext cx="5334000" cy="508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EAA16-FB9B-46A4-B41B-C5741CA12831}"/>
              </a:ext>
            </a:extLst>
          </p:cNvPr>
          <p:cNvSpPr txBox="1"/>
          <p:nvPr/>
        </p:nvSpPr>
        <p:spPr>
          <a:xfrm>
            <a:off x="7474226" y="2650435"/>
            <a:ext cx="341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the y offset in the above</a:t>
            </a:r>
          </a:p>
          <a:p>
            <a:r>
              <a:rPr lang="en-GB" dirty="0"/>
              <a:t>Slide moves the origin.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1EFDA-3B1E-4452-9EFB-4A6C3DCE0EC8}"/>
              </a:ext>
            </a:extLst>
          </p:cNvPr>
          <p:cNvCxnSpPr/>
          <p:nvPr/>
        </p:nvCxnSpPr>
        <p:spPr>
          <a:xfrm flipV="1">
            <a:off x="7686261" y="3790122"/>
            <a:ext cx="0" cy="1908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F8A318-403E-4EE8-835B-AE27EC4A7E6E}"/>
              </a:ext>
            </a:extLst>
          </p:cNvPr>
          <p:cNvCxnSpPr/>
          <p:nvPr/>
        </p:nvCxnSpPr>
        <p:spPr>
          <a:xfrm>
            <a:off x="7686261" y="5698435"/>
            <a:ext cx="25046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936109-9016-41BC-854A-36596D422215}"/>
              </a:ext>
            </a:extLst>
          </p:cNvPr>
          <p:cNvSpPr/>
          <p:nvPr/>
        </p:nvSpPr>
        <p:spPr>
          <a:xfrm>
            <a:off x="7665718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BFDEA-FF8A-4343-9A96-ED127AD11938}"/>
              </a:ext>
            </a:extLst>
          </p:cNvPr>
          <p:cNvSpPr/>
          <p:nvPr/>
        </p:nvSpPr>
        <p:spPr>
          <a:xfrm>
            <a:off x="9361996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47A027-C96E-4044-9456-9A4D6C56497C}"/>
              </a:ext>
            </a:extLst>
          </p:cNvPr>
          <p:cNvSpPr/>
          <p:nvPr/>
        </p:nvSpPr>
        <p:spPr>
          <a:xfrm>
            <a:off x="9361996" y="5154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1A1A6D-3D98-48B8-A46C-EA0AF892D97B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>
            <a:off x="7665718" y="4130414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0A0B3-DD94-4556-B00F-76EED1A5D1D0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384856" y="4153273"/>
            <a:ext cx="0" cy="100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83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29: DAQ Module force consumer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E2EC5-00D2-4F54-A293-E5BB596E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6" y="24920"/>
            <a:ext cx="1060174" cy="1060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94B13-5FDB-4488-A599-901DFA7E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6217"/>
            <a:ext cx="5628861" cy="4092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7673-B755-46F6-9096-76F72ED1000A}"/>
              </a:ext>
            </a:extLst>
          </p:cNvPr>
          <p:cNvSpPr txBox="1"/>
          <p:nvPr/>
        </p:nvSpPr>
        <p:spPr>
          <a:xfrm>
            <a:off x="1948070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C8CA-99F6-4C2E-86A9-092BA8082D96}"/>
              </a:ext>
            </a:extLst>
          </p:cNvPr>
          <p:cNvSpPr txBox="1"/>
          <p:nvPr/>
        </p:nvSpPr>
        <p:spPr>
          <a:xfrm>
            <a:off x="3057941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4F9D-A97E-4C98-A965-F57AAFF8DAB4}"/>
              </a:ext>
            </a:extLst>
          </p:cNvPr>
          <p:cNvSpPr txBox="1"/>
          <p:nvPr/>
        </p:nvSpPr>
        <p:spPr>
          <a:xfrm>
            <a:off x="6847502" y="2030893"/>
            <a:ext cx="418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Recombine the bytes to obtain the raw</a:t>
            </a:r>
          </a:p>
          <a:p>
            <a:r>
              <a:rPr lang="en-GB" dirty="0"/>
              <a:t>Voltage readings from the teensy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4AEA4-B0C4-4077-9E31-C9B4471A19E4}"/>
              </a:ext>
            </a:extLst>
          </p:cNvPr>
          <p:cNvSpPr txBox="1"/>
          <p:nvPr/>
        </p:nvSpPr>
        <p:spPr>
          <a:xfrm>
            <a:off x="6852888" y="3152288"/>
            <a:ext cx="47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GB" dirty="0"/>
              <a:t>Run the raw bits through the Neural Network</a:t>
            </a:r>
          </a:p>
          <a:p>
            <a:r>
              <a:rPr lang="en-GB" dirty="0"/>
              <a:t>To obtain Fx and Fy.</a:t>
            </a:r>
          </a:p>
        </p:txBody>
      </p:sp>
    </p:spTree>
    <p:extLst>
      <p:ext uri="{BB962C8B-B14F-4D97-AF65-F5344CB8AC3E}">
        <p14:creationId xmlns:p14="http://schemas.microsoft.com/office/powerpoint/2010/main" val="15523985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30: Build bits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5861-12AA-4724-B606-F04981FD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1" y="0"/>
            <a:ext cx="1121879" cy="112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A53F6-E4E5-4FF1-BA40-F809C9FE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66" y="1690688"/>
            <a:ext cx="2855464" cy="1997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4F9AF0-5403-4272-9F4F-0AD451F29757}"/>
              </a:ext>
            </a:extLst>
          </p:cNvPr>
          <p:cNvSpPr txBox="1"/>
          <p:nvPr/>
        </p:nvSpPr>
        <p:spPr>
          <a:xfrm>
            <a:off x="8123583" y="4002157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the ‘join numbers’ function</a:t>
            </a:r>
          </a:p>
          <a:p>
            <a:r>
              <a:rPr lang="en-GB" dirty="0"/>
              <a:t>To rebuild the raw voltage readings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FF6848-3248-47CD-9597-2F77085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7044191" cy="39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06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31: neural network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48A40-31DE-4071-9FC4-E325A24E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447820"/>
            <a:ext cx="10188166" cy="3010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846BF-0AC0-48A5-AC40-61AB44BDB236}"/>
              </a:ext>
            </a:extLst>
          </p:cNvPr>
          <p:cNvSpPr txBox="1"/>
          <p:nvPr/>
        </p:nvSpPr>
        <p:spPr>
          <a:xfrm>
            <a:off x="503582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B6D2-6609-4C86-9855-387A37FFCDE5}"/>
              </a:ext>
            </a:extLst>
          </p:cNvPr>
          <p:cNvSpPr txBox="1"/>
          <p:nvPr/>
        </p:nvSpPr>
        <p:spPr>
          <a:xfrm>
            <a:off x="363109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3F5EF-DD38-4B34-A31D-D13A9A5BB8E5}"/>
              </a:ext>
            </a:extLst>
          </p:cNvPr>
          <p:cNvSpPr txBox="1"/>
          <p:nvPr/>
        </p:nvSpPr>
        <p:spPr>
          <a:xfrm>
            <a:off x="6713018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B5699-2DA0-4E8C-AEB5-F571C630CF86}"/>
              </a:ext>
            </a:extLst>
          </p:cNvPr>
          <p:cNvSpPr txBox="1"/>
          <p:nvPr/>
        </p:nvSpPr>
        <p:spPr>
          <a:xfrm>
            <a:off x="8365291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2B54D-6C57-4505-930E-2542A5D7CF49}"/>
              </a:ext>
            </a:extLst>
          </p:cNvPr>
          <p:cNvSpPr txBox="1"/>
          <p:nvPr/>
        </p:nvSpPr>
        <p:spPr>
          <a:xfrm>
            <a:off x="9067656" y="25838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F985-B606-4238-BCCD-F9CABCBDBFDE}"/>
              </a:ext>
            </a:extLst>
          </p:cNvPr>
          <p:cNvSpPr txBox="1"/>
          <p:nvPr/>
        </p:nvSpPr>
        <p:spPr>
          <a:xfrm>
            <a:off x="888545" y="4590649"/>
            <a:ext cx="6194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Pre-processing – inputs to the network must range from 0-1,</a:t>
            </a:r>
          </a:p>
          <a:p>
            <a:r>
              <a:rPr lang="en-GB" dirty="0"/>
              <a:t> thus divide by 1000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1.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2.</a:t>
            </a:r>
          </a:p>
          <a:p>
            <a:pPr marL="342900" indent="-342900">
              <a:buAutoNum type="arabicPeriod" startAt="2"/>
            </a:pPr>
            <a:r>
              <a:rPr lang="en-GB" dirty="0"/>
              <a:t>Output layer.</a:t>
            </a:r>
          </a:p>
          <a:p>
            <a:pPr marL="342900" indent="-342900">
              <a:buAutoNum type="arabicPeriod" startAt="2"/>
            </a:pPr>
            <a:r>
              <a:rPr lang="en-GB" dirty="0"/>
              <a:t>Post-processing – Newtons from -100 to 100.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C86D6-56DF-4D49-88F2-4969AD33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78" y="4486769"/>
            <a:ext cx="424815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1EB3E-A0AD-49C0-8798-9CE22A6D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464" y="0"/>
            <a:ext cx="1045536" cy="11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4E0F5-56D3-4E83-BA89-9E8B7FE4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6" y="2014244"/>
            <a:ext cx="3704639" cy="33036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28DC8C-F478-4FAE-9A63-E074C8D3010A}"/>
              </a:ext>
            </a:extLst>
          </p:cNvPr>
          <p:cNvSpPr txBox="1"/>
          <p:nvPr/>
        </p:nvSpPr>
        <p:spPr>
          <a:xfrm>
            <a:off x="5767653" y="2658795"/>
            <a:ext cx="37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session must be closed at the end</a:t>
            </a:r>
          </a:p>
        </p:txBody>
      </p:sp>
    </p:spTree>
    <p:extLst>
      <p:ext uri="{BB962C8B-B14F-4D97-AF65-F5344CB8AC3E}">
        <p14:creationId xmlns:p14="http://schemas.microsoft.com/office/powerpoint/2010/main" val="30595544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32: Low Level Control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43C2-5C50-4896-8F6D-B7F021D9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44" y="1805815"/>
            <a:ext cx="6326256" cy="488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ED3D2-F189-45D6-90B3-C55AB6B55CE9}"/>
              </a:ext>
            </a:extLst>
          </p:cNvPr>
          <p:cNvSpPr txBox="1"/>
          <p:nvPr/>
        </p:nvSpPr>
        <p:spPr>
          <a:xfrm>
            <a:off x="1696278" y="502012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AC76F-789F-41FE-9B96-9F6C206622DF}"/>
              </a:ext>
            </a:extLst>
          </p:cNvPr>
          <p:cNvSpPr txBox="1"/>
          <p:nvPr/>
        </p:nvSpPr>
        <p:spPr>
          <a:xfrm>
            <a:off x="3074505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E6781-CAD7-42A1-B8F0-CF285B5435F9}"/>
              </a:ext>
            </a:extLst>
          </p:cNvPr>
          <p:cNvSpPr txBox="1"/>
          <p:nvPr/>
        </p:nvSpPr>
        <p:spPr>
          <a:xfrm>
            <a:off x="4704522" y="59999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5338-EE76-4BC1-BAB4-4097CCC2F21A}"/>
              </a:ext>
            </a:extLst>
          </p:cNvPr>
          <p:cNvSpPr txBox="1"/>
          <p:nvPr/>
        </p:nvSpPr>
        <p:spPr>
          <a:xfrm>
            <a:off x="6427304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763C8-EB9A-4B63-A9D0-02BC02EC7C04}"/>
              </a:ext>
            </a:extLst>
          </p:cNvPr>
          <p:cNvSpPr txBox="1"/>
          <p:nvPr/>
        </p:nvSpPr>
        <p:spPr>
          <a:xfrm>
            <a:off x="5736606" y="250134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B11D8-8406-4143-A0BA-A49D96B4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156" y="0"/>
            <a:ext cx="909844" cy="957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4E450-61D7-4D74-81C8-D93F1F470B2B}"/>
              </a:ext>
            </a:extLst>
          </p:cNvPr>
          <p:cNvSpPr txBox="1"/>
          <p:nvPr/>
        </p:nvSpPr>
        <p:spPr>
          <a:xfrm>
            <a:off x="7752522" y="1690688"/>
            <a:ext cx="39406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data from ‘All Data’ FGV</a:t>
            </a:r>
          </a:p>
          <a:p>
            <a:pPr marL="342900" indent="-342900">
              <a:buAutoNum type="arabicPeriod"/>
            </a:pPr>
            <a:r>
              <a:rPr lang="en-GB" dirty="0"/>
              <a:t>Low Level Control VI, generate</a:t>
            </a:r>
          </a:p>
          <a:p>
            <a:r>
              <a:rPr lang="en-GB" dirty="0"/>
              <a:t>Motor demands according to control</a:t>
            </a:r>
          </a:p>
          <a:p>
            <a:r>
              <a:rPr lang="en-GB" dirty="0"/>
              <a:t>Scheme.</a:t>
            </a:r>
          </a:p>
          <a:p>
            <a:endParaRPr lang="en-GB" dirty="0"/>
          </a:p>
          <a:p>
            <a:r>
              <a:rPr lang="en-GB" dirty="0"/>
              <a:t>3. Enable motors VI, generate a Boolean</a:t>
            </a:r>
          </a:p>
          <a:p>
            <a:r>
              <a:rPr lang="en-GB" dirty="0"/>
              <a:t>For each motor.</a:t>
            </a:r>
          </a:p>
          <a:p>
            <a:endParaRPr lang="en-GB" dirty="0"/>
          </a:p>
          <a:p>
            <a:r>
              <a:rPr lang="en-GB" dirty="0"/>
              <a:t>4. Write motor information to FPGA</a:t>
            </a:r>
          </a:p>
          <a:p>
            <a:endParaRPr lang="en-GB" dirty="0"/>
          </a:p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452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33: Enable Motors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F3930-5425-45A2-BBED-C62297C8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972502"/>
            <a:ext cx="6504095" cy="4150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E19D0-3BC7-4F1D-A779-8EAD7522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62" y="83311"/>
            <a:ext cx="994121" cy="1019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DD5BF-D673-48C0-8E74-8458ED6F79E8}"/>
              </a:ext>
            </a:extLst>
          </p:cNvPr>
          <p:cNvSpPr txBox="1"/>
          <p:nvPr/>
        </p:nvSpPr>
        <p:spPr>
          <a:xfrm>
            <a:off x="7991061" y="2505670"/>
            <a:ext cx="37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motor is enabled when the demand</a:t>
            </a:r>
          </a:p>
          <a:p>
            <a:r>
              <a:rPr lang="en-GB" dirty="0"/>
              <a:t>Is not 0, no matter what direction (i.e.</a:t>
            </a:r>
          </a:p>
          <a:p>
            <a:r>
              <a:rPr lang="en-GB" dirty="0"/>
              <a:t>+ve or –ve)</a:t>
            </a:r>
          </a:p>
        </p:txBody>
      </p:sp>
    </p:spTree>
    <p:extLst>
      <p:ext uri="{BB962C8B-B14F-4D97-AF65-F5344CB8AC3E}">
        <p14:creationId xmlns:p14="http://schemas.microsoft.com/office/powerpoint/2010/main" val="31771247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34: Logging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51C03-54FA-4934-99E5-D76D2EC3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1928191"/>
            <a:ext cx="7169904" cy="427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DBCB3-E2EA-443B-A7AD-2B70FF33C752}"/>
              </a:ext>
            </a:extLst>
          </p:cNvPr>
          <p:cNvSpPr txBox="1"/>
          <p:nvPr/>
        </p:nvSpPr>
        <p:spPr>
          <a:xfrm>
            <a:off x="2040834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2B6DD-B8B4-4FB4-AA19-CD79771B6925}"/>
              </a:ext>
            </a:extLst>
          </p:cNvPr>
          <p:cNvSpPr txBox="1"/>
          <p:nvPr/>
        </p:nvSpPr>
        <p:spPr>
          <a:xfrm>
            <a:off x="3392556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0F286-207D-4805-987E-607E7A2F86DE}"/>
              </a:ext>
            </a:extLst>
          </p:cNvPr>
          <p:cNvSpPr txBox="1"/>
          <p:nvPr/>
        </p:nvSpPr>
        <p:spPr>
          <a:xfrm>
            <a:off x="5315224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23238-A1BA-4761-A54C-7DBC0101F20F}"/>
              </a:ext>
            </a:extLst>
          </p:cNvPr>
          <p:cNvSpPr txBox="1"/>
          <p:nvPr/>
        </p:nvSpPr>
        <p:spPr>
          <a:xfrm>
            <a:off x="6355830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BAFA0-8DB5-45C8-AD05-6F75567B32FD}"/>
              </a:ext>
            </a:extLst>
          </p:cNvPr>
          <p:cNvSpPr txBox="1"/>
          <p:nvPr/>
        </p:nvSpPr>
        <p:spPr>
          <a:xfrm>
            <a:off x="5494921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1F43C-FB8E-4B8C-A704-71C738493F36}"/>
              </a:ext>
            </a:extLst>
          </p:cNvPr>
          <p:cNvSpPr txBox="1"/>
          <p:nvPr/>
        </p:nvSpPr>
        <p:spPr>
          <a:xfrm>
            <a:off x="7765774" y="1690688"/>
            <a:ext cx="330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Get a message from the 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9520A-7D60-4ED1-87BF-973F369BE612}"/>
              </a:ext>
            </a:extLst>
          </p:cNvPr>
          <p:cNvSpPr txBox="1"/>
          <p:nvPr/>
        </p:nvSpPr>
        <p:spPr>
          <a:xfrm>
            <a:off x="7765774" y="2326793"/>
            <a:ext cx="3220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Format the message correctly</a:t>
            </a:r>
          </a:p>
          <a:p>
            <a:endParaRPr lang="en-GB" dirty="0"/>
          </a:p>
          <a:p>
            <a:r>
              <a:rPr lang="en-GB" dirty="0"/>
              <a:t>3. Set the log to write at the end</a:t>
            </a:r>
          </a:p>
          <a:p>
            <a:r>
              <a:rPr lang="en-GB" dirty="0"/>
              <a:t>Of the file.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1CCB8-A644-43BC-B275-FFCF06906BD2}"/>
              </a:ext>
            </a:extLst>
          </p:cNvPr>
          <p:cNvSpPr txBox="1"/>
          <p:nvPr/>
        </p:nvSpPr>
        <p:spPr>
          <a:xfrm>
            <a:off x="7765774" y="3814809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Write the log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B852B-E2AC-4644-83D7-5E625A056ED9}"/>
              </a:ext>
            </a:extLst>
          </p:cNvPr>
          <p:cNvSpPr txBox="1"/>
          <p:nvPr/>
        </p:nvSpPr>
        <p:spPr>
          <a:xfrm>
            <a:off x="7765774" y="4331446"/>
            <a:ext cx="3906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0E4DF-6C0D-477A-8C57-A399FA07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458" cy="8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17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35: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FD606-F9A9-4062-970F-8E93A31FD0E9}"/>
              </a:ext>
            </a:extLst>
          </p:cNvPr>
          <p:cNvSpPr txBox="1"/>
          <p:nvPr/>
        </p:nvSpPr>
        <p:spPr>
          <a:xfrm>
            <a:off x="980661" y="2040835"/>
            <a:ext cx="441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 the log to be in the following format: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6ABF6-2003-4083-A254-09190FADB099}"/>
              </a:ext>
            </a:extLst>
          </p:cNvPr>
          <p:cNvSpPr txBox="1"/>
          <p:nvPr/>
        </p:nvSpPr>
        <p:spPr>
          <a:xfrm>
            <a:off x="1482516" y="270451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15274-40EB-444B-BAF1-DB7962CCC538}"/>
              </a:ext>
            </a:extLst>
          </p:cNvPr>
          <p:cNvSpPr txBox="1"/>
          <p:nvPr/>
        </p:nvSpPr>
        <p:spPr>
          <a:xfrm>
            <a:off x="2894953" y="270451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6702C-10A7-4244-B795-374FFBF5ED7E}"/>
              </a:ext>
            </a:extLst>
          </p:cNvPr>
          <p:cNvSpPr txBox="1"/>
          <p:nvPr/>
        </p:nvSpPr>
        <p:spPr>
          <a:xfrm>
            <a:off x="980661" y="27045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B9259-8940-4621-9018-5955F78D3F0A}"/>
              </a:ext>
            </a:extLst>
          </p:cNvPr>
          <p:cNvSpPr txBox="1"/>
          <p:nvPr/>
        </p:nvSpPr>
        <p:spPr>
          <a:xfrm>
            <a:off x="4671849" y="270451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08B34-A155-47EF-BAAA-35F263F6F4D9}"/>
              </a:ext>
            </a:extLst>
          </p:cNvPr>
          <p:cNvSpPr txBox="1"/>
          <p:nvPr/>
        </p:nvSpPr>
        <p:spPr>
          <a:xfrm>
            <a:off x="5866534" y="2704511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F111E-6ABE-4282-BE0B-4F99DB56F25E}"/>
              </a:ext>
            </a:extLst>
          </p:cNvPr>
          <p:cNvSpPr txBox="1"/>
          <p:nvPr/>
        </p:nvSpPr>
        <p:spPr>
          <a:xfrm>
            <a:off x="7532310" y="2704511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84CD0-E470-4DF3-AA75-BC2ABD83FA61}"/>
              </a:ext>
            </a:extLst>
          </p:cNvPr>
          <p:cNvSpPr txBox="1"/>
          <p:nvPr/>
        </p:nvSpPr>
        <p:spPr>
          <a:xfrm>
            <a:off x="1482516" y="3103517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36398-A342-45BB-8A3A-41BA38E18278}"/>
              </a:ext>
            </a:extLst>
          </p:cNvPr>
          <p:cNvSpPr txBox="1"/>
          <p:nvPr/>
        </p:nvSpPr>
        <p:spPr>
          <a:xfrm>
            <a:off x="2894953" y="310351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3F921-5F6A-4E46-BA92-433F65B0E634}"/>
              </a:ext>
            </a:extLst>
          </p:cNvPr>
          <p:cNvSpPr txBox="1"/>
          <p:nvPr/>
        </p:nvSpPr>
        <p:spPr>
          <a:xfrm>
            <a:off x="980661" y="31035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6AE8-2EBE-49F6-BB29-1BBF356C3A16}"/>
              </a:ext>
            </a:extLst>
          </p:cNvPr>
          <p:cNvSpPr txBox="1"/>
          <p:nvPr/>
        </p:nvSpPr>
        <p:spPr>
          <a:xfrm>
            <a:off x="4671849" y="3103517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B4B74-FFEA-4912-9092-C2782A0B9066}"/>
              </a:ext>
            </a:extLst>
          </p:cNvPr>
          <p:cNvSpPr txBox="1"/>
          <p:nvPr/>
        </p:nvSpPr>
        <p:spPr>
          <a:xfrm>
            <a:off x="5866534" y="3103517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870921-1E54-46A8-A99D-5A19C5207283}"/>
              </a:ext>
            </a:extLst>
          </p:cNvPr>
          <p:cNvSpPr txBox="1"/>
          <p:nvPr/>
        </p:nvSpPr>
        <p:spPr>
          <a:xfrm>
            <a:off x="7532310" y="3103517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551D5-AE04-4A11-8C0D-0C62693BAC64}"/>
              </a:ext>
            </a:extLst>
          </p:cNvPr>
          <p:cNvSpPr txBox="1"/>
          <p:nvPr/>
        </p:nvSpPr>
        <p:spPr>
          <a:xfrm>
            <a:off x="1482516" y="3516323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33D5A-639D-4437-8CEB-9B0F63B2634E}"/>
              </a:ext>
            </a:extLst>
          </p:cNvPr>
          <p:cNvSpPr txBox="1"/>
          <p:nvPr/>
        </p:nvSpPr>
        <p:spPr>
          <a:xfrm>
            <a:off x="2894953" y="35163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2A858-45B3-4CB5-8113-F99866276D86}"/>
              </a:ext>
            </a:extLst>
          </p:cNvPr>
          <p:cNvSpPr txBox="1"/>
          <p:nvPr/>
        </p:nvSpPr>
        <p:spPr>
          <a:xfrm>
            <a:off x="980661" y="35163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0A504-5037-4C5B-AE73-7DB75694C5F1}"/>
              </a:ext>
            </a:extLst>
          </p:cNvPr>
          <p:cNvSpPr txBox="1"/>
          <p:nvPr/>
        </p:nvSpPr>
        <p:spPr>
          <a:xfrm>
            <a:off x="4671849" y="351632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EE5BE-F2C0-4AC9-8B57-1E97B877C9B3}"/>
              </a:ext>
            </a:extLst>
          </p:cNvPr>
          <p:cNvSpPr txBox="1"/>
          <p:nvPr/>
        </p:nvSpPr>
        <p:spPr>
          <a:xfrm>
            <a:off x="5866534" y="3516323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2AAFC-551C-4FC8-A5D1-0979D0B0393B}"/>
              </a:ext>
            </a:extLst>
          </p:cNvPr>
          <p:cNvSpPr txBox="1"/>
          <p:nvPr/>
        </p:nvSpPr>
        <p:spPr>
          <a:xfrm>
            <a:off x="7532310" y="351632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5D74A7-F170-45C1-8401-9B3D5398FFF5}"/>
              </a:ext>
            </a:extLst>
          </p:cNvPr>
          <p:cNvSpPr txBox="1"/>
          <p:nvPr/>
        </p:nvSpPr>
        <p:spPr>
          <a:xfrm>
            <a:off x="1482516" y="3929129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232D1-4B51-4960-A844-2355D3F3CB02}"/>
              </a:ext>
            </a:extLst>
          </p:cNvPr>
          <p:cNvSpPr txBox="1"/>
          <p:nvPr/>
        </p:nvSpPr>
        <p:spPr>
          <a:xfrm>
            <a:off x="2894953" y="392912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1C3E3E-751B-4D14-9984-BD71E78D21B9}"/>
              </a:ext>
            </a:extLst>
          </p:cNvPr>
          <p:cNvSpPr txBox="1"/>
          <p:nvPr/>
        </p:nvSpPr>
        <p:spPr>
          <a:xfrm>
            <a:off x="980661" y="3929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FA6F7-56BB-45B6-9432-D47CF87E962D}"/>
              </a:ext>
            </a:extLst>
          </p:cNvPr>
          <p:cNvSpPr txBox="1"/>
          <p:nvPr/>
        </p:nvSpPr>
        <p:spPr>
          <a:xfrm>
            <a:off x="4671849" y="3929129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5DDD9-20BC-4064-BB5C-8DA36CA65899}"/>
              </a:ext>
            </a:extLst>
          </p:cNvPr>
          <p:cNvSpPr txBox="1"/>
          <p:nvPr/>
        </p:nvSpPr>
        <p:spPr>
          <a:xfrm>
            <a:off x="5866534" y="3929129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D8969-4C9B-4F6A-8CCB-B70EB135AB01}"/>
              </a:ext>
            </a:extLst>
          </p:cNvPr>
          <p:cNvSpPr txBox="1"/>
          <p:nvPr/>
        </p:nvSpPr>
        <p:spPr>
          <a:xfrm>
            <a:off x="7532310" y="3929129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D378F9-9230-4BDF-8DA7-93BED1F194E4}"/>
              </a:ext>
            </a:extLst>
          </p:cNvPr>
          <p:cNvSpPr txBox="1"/>
          <p:nvPr/>
        </p:nvSpPr>
        <p:spPr>
          <a:xfrm>
            <a:off x="1482516" y="4341935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65E796-FA6A-476B-B0BD-85913A259706}"/>
              </a:ext>
            </a:extLst>
          </p:cNvPr>
          <p:cNvSpPr txBox="1"/>
          <p:nvPr/>
        </p:nvSpPr>
        <p:spPr>
          <a:xfrm>
            <a:off x="2894953" y="434193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28CA3B-0CAA-457E-AB28-E94AC0B4F5AB}"/>
              </a:ext>
            </a:extLst>
          </p:cNvPr>
          <p:cNvSpPr txBox="1"/>
          <p:nvPr/>
        </p:nvSpPr>
        <p:spPr>
          <a:xfrm>
            <a:off x="980661" y="434193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FA5DDB-E07B-483F-A8E8-734B31F88986}"/>
              </a:ext>
            </a:extLst>
          </p:cNvPr>
          <p:cNvSpPr txBox="1"/>
          <p:nvPr/>
        </p:nvSpPr>
        <p:spPr>
          <a:xfrm>
            <a:off x="4671849" y="4341935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D136C3-83EB-49AF-A5BD-D9954D2E97E6}"/>
              </a:ext>
            </a:extLst>
          </p:cNvPr>
          <p:cNvSpPr txBox="1"/>
          <p:nvPr/>
        </p:nvSpPr>
        <p:spPr>
          <a:xfrm>
            <a:off x="5866534" y="4341935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37FC8D-7A8C-45EB-BF3B-92AF0065B655}"/>
              </a:ext>
            </a:extLst>
          </p:cNvPr>
          <p:cNvSpPr txBox="1"/>
          <p:nvPr/>
        </p:nvSpPr>
        <p:spPr>
          <a:xfrm>
            <a:off x="7532310" y="4341935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</p:spTree>
    <p:extLst>
      <p:ext uri="{BB962C8B-B14F-4D97-AF65-F5344CB8AC3E}">
        <p14:creationId xmlns:p14="http://schemas.microsoft.com/office/powerpoint/2010/main" val="32958146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36: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EF5F4-A9D0-44E0-8371-D4CEB6D3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6" y="1484036"/>
            <a:ext cx="10810875" cy="41814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6A5AA05-42C4-46AB-8F72-9810402325F5}"/>
              </a:ext>
            </a:extLst>
          </p:cNvPr>
          <p:cNvSpPr txBox="1"/>
          <p:nvPr/>
        </p:nvSpPr>
        <p:spPr>
          <a:xfrm>
            <a:off x="2014330" y="36213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013A0-6B1A-4786-8282-B83F95586DF4}"/>
              </a:ext>
            </a:extLst>
          </p:cNvPr>
          <p:cNvSpPr txBox="1"/>
          <p:nvPr/>
        </p:nvSpPr>
        <p:spPr>
          <a:xfrm>
            <a:off x="1875778" y="5850007"/>
            <a:ext cx="780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 unbundle message,     2: Parse error (if error exists),      3: Format log into string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8BA3C-AE4F-4E09-8C96-B8CFA21FEFA1}"/>
              </a:ext>
            </a:extLst>
          </p:cNvPr>
          <p:cNvSpPr txBox="1"/>
          <p:nvPr/>
        </p:nvSpPr>
        <p:spPr>
          <a:xfrm>
            <a:off x="6228521" y="339010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9487F-37AF-44C5-8579-968DE1622B1A}"/>
              </a:ext>
            </a:extLst>
          </p:cNvPr>
          <p:cNvSpPr txBox="1"/>
          <p:nvPr/>
        </p:nvSpPr>
        <p:spPr>
          <a:xfrm>
            <a:off x="9501808" y="42514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032471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37: Error Handling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4E84C-3674-4A9B-9D24-DD219EA0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384235" cy="443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6A5D6-D8AF-4471-9B3B-1196161D0FFC}"/>
              </a:ext>
            </a:extLst>
          </p:cNvPr>
          <p:cNvSpPr txBox="1"/>
          <p:nvPr/>
        </p:nvSpPr>
        <p:spPr>
          <a:xfrm>
            <a:off x="7924800" y="1802295"/>
            <a:ext cx="4309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Receive Error Message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Log Error and Source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Inform Program Control Module of Error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Determine next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237EB-ADCA-46E5-A386-F2E19DE4797C}"/>
              </a:ext>
            </a:extLst>
          </p:cNvPr>
          <p:cNvSpPr txBox="1"/>
          <p:nvPr/>
        </p:nvSpPr>
        <p:spPr>
          <a:xfrm>
            <a:off x="190831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45E90-2F53-4207-84DA-5EFFC81CC106}"/>
              </a:ext>
            </a:extLst>
          </p:cNvPr>
          <p:cNvSpPr txBox="1"/>
          <p:nvPr/>
        </p:nvSpPr>
        <p:spPr>
          <a:xfrm>
            <a:off x="5253835" y="24831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A8744-20B4-43DB-8AA9-E09FF0A78A62}"/>
              </a:ext>
            </a:extLst>
          </p:cNvPr>
          <p:cNvSpPr txBox="1"/>
          <p:nvPr/>
        </p:nvSpPr>
        <p:spPr>
          <a:xfrm>
            <a:off x="367092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7648E-65AE-4DD6-8CDA-FE82EBFCE79C}"/>
              </a:ext>
            </a:extLst>
          </p:cNvPr>
          <p:cNvSpPr txBox="1"/>
          <p:nvPr/>
        </p:nvSpPr>
        <p:spPr>
          <a:xfrm>
            <a:off x="5433532" y="419017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8CBC9-92B7-4EF9-BE9A-3595B11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54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38: Send Error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BE105-397F-4C09-80F1-5CBEB366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397"/>
            <a:ext cx="7108005" cy="3619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C5CA9-A259-49B7-91EA-4F7774177C43}"/>
              </a:ext>
            </a:extLst>
          </p:cNvPr>
          <p:cNvSpPr txBox="1"/>
          <p:nvPr/>
        </p:nvSpPr>
        <p:spPr>
          <a:xfrm>
            <a:off x="8772939" y="2915478"/>
            <a:ext cx="26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 error log at front</a:t>
            </a:r>
          </a:p>
          <a:p>
            <a:r>
              <a:rPr lang="en-GB" dirty="0"/>
              <a:t>Of log queue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A4366-B627-4995-9603-22A6E14B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109" y="0"/>
            <a:ext cx="1051891" cy="10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62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39: Send Error Log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F4BCB-F49A-4500-A91D-9C47A20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239"/>
            <a:ext cx="8539519" cy="3865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D1F7A-F075-49A1-8910-B716D38C53C0}"/>
              </a:ext>
            </a:extLst>
          </p:cNvPr>
          <p:cNvSpPr txBox="1"/>
          <p:nvPr/>
        </p:nvSpPr>
        <p:spPr>
          <a:xfrm>
            <a:off x="9422296" y="1818239"/>
            <a:ext cx="1791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 program</a:t>
            </a:r>
          </a:p>
          <a:p>
            <a:r>
              <a:rPr lang="en-GB" dirty="0"/>
              <a:t>Control module</a:t>
            </a:r>
          </a:p>
          <a:p>
            <a:r>
              <a:rPr lang="en-GB" dirty="0"/>
              <a:t>That an error has</a:t>
            </a:r>
          </a:p>
          <a:p>
            <a:r>
              <a:rPr lang="en-GB" dirty="0"/>
              <a:t>Occurred.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0D7F-AF96-4983-8AEF-DCA6027F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21" y="1"/>
            <a:ext cx="1086679" cy="1033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FFFF0-DCCF-4477-BD5E-6FF7C92C9BDC}"/>
              </a:ext>
            </a:extLst>
          </p:cNvPr>
          <p:cNvSpPr txBox="1"/>
          <p:nvPr/>
        </p:nvSpPr>
        <p:spPr>
          <a:xfrm>
            <a:off x="247795" y="2692043"/>
            <a:ext cx="14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3950C-2206-4DEA-86AE-AC6628E4BE45}"/>
              </a:ext>
            </a:extLst>
          </p:cNvPr>
          <p:cNvSpPr txBox="1"/>
          <p:nvPr/>
        </p:nvSpPr>
        <p:spPr>
          <a:xfrm>
            <a:off x="232134" y="3018568"/>
            <a:ext cx="8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“Error”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0BD8C-AC4D-483E-A655-B9FBB58DB100}"/>
              </a:ext>
            </a:extLst>
          </p:cNvPr>
          <p:cNvSpPr/>
          <p:nvPr/>
        </p:nvSpPr>
        <p:spPr>
          <a:xfrm>
            <a:off x="247795" y="2692043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CF33C-5DA5-4816-806E-4628CFDC046B}"/>
              </a:ext>
            </a:extLst>
          </p:cNvPr>
          <p:cNvSpPr/>
          <p:nvPr/>
        </p:nvSpPr>
        <p:spPr>
          <a:xfrm>
            <a:off x="247795" y="3026706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992BF-BE1B-4644-86C6-D8437A22B4B0}"/>
              </a:ext>
            </a:extLst>
          </p:cNvPr>
          <p:cNvCxnSpPr>
            <a:cxnSpLocks/>
          </p:cNvCxnSpPr>
          <p:nvPr/>
        </p:nvCxnSpPr>
        <p:spPr>
          <a:xfrm>
            <a:off x="1708708" y="3339979"/>
            <a:ext cx="133344" cy="41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429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</a:t>
            </a:r>
            <a:r>
              <a:rPr lang="en-GB"/>
              <a:t>Running 40: </a:t>
            </a:r>
            <a:r>
              <a:rPr lang="en-GB" dirty="0"/>
              <a:t>Common Errors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F247A4-F734-4FE2-B0C9-AF5EA938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3894-09E9-40C3-B64B-A0E4CD743B56}"/>
              </a:ext>
            </a:extLst>
          </p:cNvPr>
          <p:cNvSpPr txBox="1"/>
          <p:nvPr/>
        </p:nvSpPr>
        <p:spPr>
          <a:xfrm>
            <a:off x="820980" y="1732515"/>
            <a:ext cx="93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I2C Error -363011</a:t>
            </a:r>
            <a:r>
              <a:rPr lang="en-GB" dirty="0"/>
              <a:t>. This error occurs when the I2C comms has failed. During testing,</a:t>
            </a:r>
          </a:p>
          <a:p>
            <a:r>
              <a:rPr lang="en-GB" dirty="0"/>
              <a:t>this typically occurs when the SCL or SDA lines are switched, or one of them is disconnected. If the</a:t>
            </a:r>
          </a:p>
          <a:p>
            <a:r>
              <a:rPr lang="en-GB" dirty="0"/>
              <a:t>cable is reconnected whilst code is running, the error typically disappears.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88A42-1FB5-4A13-88C5-F85B1BA8C5EE}"/>
              </a:ext>
            </a:extLst>
          </p:cNvPr>
          <p:cNvSpPr txBox="1"/>
          <p:nvPr/>
        </p:nvSpPr>
        <p:spPr>
          <a:xfrm>
            <a:off x="820980" y="2913973"/>
            <a:ext cx="11389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Serial Error/warning 1073676294</a:t>
            </a:r>
            <a:r>
              <a:rPr lang="en-GB" dirty="0"/>
              <a:t>. This error occurs when the serial comms has failed. During testing,</a:t>
            </a:r>
          </a:p>
          <a:p>
            <a:r>
              <a:rPr lang="en-GB" dirty="0"/>
              <a:t>this typically occurs when the lines aren’t physically connected. During testing it has become apparent that this warning</a:t>
            </a:r>
          </a:p>
          <a:p>
            <a:r>
              <a:rPr lang="en-GB" dirty="0"/>
              <a:t>Almost always is present, even when things are working well.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53638-E7B1-46CB-B67F-64A65BC471F6}"/>
              </a:ext>
            </a:extLst>
          </p:cNvPr>
          <p:cNvSpPr txBox="1"/>
          <p:nvPr/>
        </p:nvSpPr>
        <p:spPr>
          <a:xfrm>
            <a:off x="838200" y="4095431"/>
            <a:ext cx="1065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External Comms Module: UDP Read Timeout Error 56</a:t>
            </a:r>
            <a:r>
              <a:rPr lang="en-GB" dirty="0"/>
              <a:t>. This error occurs trying to read UDP data when there</a:t>
            </a:r>
          </a:p>
          <a:p>
            <a:r>
              <a:rPr lang="en-GB" dirty="0"/>
              <a:t>is none on the wire. This error is handled internally in the external comms module, and should never be noticed</a:t>
            </a:r>
          </a:p>
          <a:p>
            <a:r>
              <a:rPr lang="en-GB" dirty="0"/>
              <a:t>by the user.</a:t>
            </a:r>
          </a:p>
        </p:txBody>
      </p:sp>
    </p:spTree>
    <p:extLst>
      <p:ext uri="{BB962C8B-B14F-4D97-AF65-F5344CB8AC3E}">
        <p14:creationId xmlns:p14="http://schemas.microsoft.com/office/powerpoint/2010/main" val="7978750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F39-0135-431A-8C22-A609E3C0B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B91A-C93D-4B1B-8116-238A8E48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FPGA is responsible only for controlling the motors. It does not perform any DAQ.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INPUTS: Motor demand, motor direction, motor enable/disable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OUTPUTS: Motor enable/disable, Motor direction, Motor PWM</a:t>
            </a:r>
          </a:p>
        </p:txBody>
      </p:sp>
    </p:spTree>
    <p:extLst>
      <p:ext uri="{BB962C8B-B14F-4D97-AF65-F5344CB8AC3E}">
        <p14:creationId xmlns:p14="http://schemas.microsoft.com/office/powerpoint/2010/main" val="80934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BF1F8-D7D9-4F1A-BC3A-9972387EF1F5}"/>
              </a:ext>
            </a:extLst>
          </p:cNvPr>
          <p:cNvGrpSpPr/>
          <p:nvPr/>
        </p:nvGrpSpPr>
        <p:grpSpPr>
          <a:xfrm>
            <a:off x="990604" y="1690688"/>
            <a:ext cx="10363196" cy="703120"/>
            <a:chOff x="1465487" y="4810539"/>
            <a:chExt cx="10363196" cy="703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E8A9E1-DE6F-4F53-83A5-313CA04E1E32}"/>
                </a:ext>
              </a:extLst>
            </p:cNvPr>
            <p:cNvSpPr/>
            <p:nvPr/>
          </p:nvSpPr>
          <p:spPr>
            <a:xfrm>
              <a:off x="1465487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22C334-D1B7-4201-8383-67E376D47C4B}"/>
                </a:ext>
              </a:extLst>
            </p:cNvPr>
            <p:cNvSpPr/>
            <p:nvPr/>
          </p:nvSpPr>
          <p:spPr>
            <a:xfrm>
              <a:off x="2114843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420ED8-B791-48E0-9287-7BAC7604C024}"/>
                </a:ext>
              </a:extLst>
            </p:cNvPr>
            <p:cNvSpPr/>
            <p:nvPr/>
          </p:nvSpPr>
          <p:spPr>
            <a:xfrm>
              <a:off x="2764200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EFBC7-C09D-48F4-84F3-E6990FA99712}"/>
                </a:ext>
              </a:extLst>
            </p:cNvPr>
            <p:cNvSpPr/>
            <p:nvPr/>
          </p:nvSpPr>
          <p:spPr>
            <a:xfrm>
              <a:off x="3413556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CD89D-977B-4F38-AEC1-6716E9B40B43}"/>
                </a:ext>
              </a:extLst>
            </p:cNvPr>
            <p:cNvSpPr/>
            <p:nvPr/>
          </p:nvSpPr>
          <p:spPr>
            <a:xfrm>
              <a:off x="4062912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C6D6D-62A2-4906-BE74-1AB22226B2FC}"/>
                </a:ext>
              </a:extLst>
            </p:cNvPr>
            <p:cNvSpPr/>
            <p:nvPr/>
          </p:nvSpPr>
          <p:spPr>
            <a:xfrm>
              <a:off x="4712268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EDCC32-CB2A-4D6C-A077-D5BECC812035}"/>
                </a:ext>
              </a:extLst>
            </p:cNvPr>
            <p:cNvSpPr/>
            <p:nvPr/>
          </p:nvSpPr>
          <p:spPr>
            <a:xfrm>
              <a:off x="5361625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9FE90-0A63-4C9C-8995-57D3CE94C56F}"/>
                </a:ext>
              </a:extLst>
            </p:cNvPr>
            <p:cNvSpPr/>
            <p:nvPr/>
          </p:nvSpPr>
          <p:spPr>
            <a:xfrm>
              <a:off x="6010981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D706BA-E85E-4F43-BC5C-DCA7EB66FA99}"/>
                </a:ext>
              </a:extLst>
            </p:cNvPr>
            <p:cNvSpPr/>
            <p:nvPr/>
          </p:nvSpPr>
          <p:spPr>
            <a:xfrm>
              <a:off x="6660337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82A25-FFB9-4C8A-8394-AF30C0C86FF7}"/>
                </a:ext>
              </a:extLst>
            </p:cNvPr>
            <p:cNvSpPr/>
            <p:nvPr/>
          </p:nvSpPr>
          <p:spPr>
            <a:xfrm>
              <a:off x="7309693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8AE2A-ED1B-4627-868D-5196835E304C}"/>
                </a:ext>
              </a:extLst>
            </p:cNvPr>
            <p:cNvSpPr/>
            <p:nvPr/>
          </p:nvSpPr>
          <p:spPr>
            <a:xfrm>
              <a:off x="7959050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088908-385F-4CF8-A7CF-01CF4CE89C85}"/>
                </a:ext>
              </a:extLst>
            </p:cNvPr>
            <p:cNvSpPr/>
            <p:nvPr/>
          </p:nvSpPr>
          <p:spPr>
            <a:xfrm>
              <a:off x="8608406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B1D34A-6D6C-4745-841E-8CD1814D9C5A}"/>
                </a:ext>
              </a:extLst>
            </p:cNvPr>
            <p:cNvSpPr/>
            <p:nvPr/>
          </p:nvSpPr>
          <p:spPr>
            <a:xfrm>
              <a:off x="9257762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757238-61AC-4C38-AA88-51B2AA780780}"/>
                </a:ext>
              </a:extLst>
            </p:cNvPr>
            <p:cNvSpPr/>
            <p:nvPr/>
          </p:nvSpPr>
          <p:spPr>
            <a:xfrm>
              <a:off x="9907118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2FD1B1-D711-44C8-B111-5D6F08861B30}"/>
                </a:ext>
              </a:extLst>
            </p:cNvPr>
            <p:cNvSpPr/>
            <p:nvPr/>
          </p:nvSpPr>
          <p:spPr>
            <a:xfrm>
              <a:off x="10556475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D4FC21-484D-4545-8799-E66421C7032F}"/>
                </a:ext>
              </a:extLst>
            </p:cNvPr>
            <p:cNvSpPr/>
            <p:nvPr/>
          </p:nvSpPr>
          <p:spPr>
            <a:xfrm>
              <a:off x="11205831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D8BC50-1FE9-4D5A-8EA1-24FA67853701}"/>
                </a:ext>
              </a:extLst>
            </p:cNvPr>
            <p:cNvSpPr txBox="1"/>
            <p:nvPr/>
          </p:nvSpPr>
          <p:spPr>
            <a:xfrm>
              <a:off x="2201330" y="5101354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36A861-CDEB-49C5-BAD9-507CE2DAD63A}"/>
                </a:ext>
              </a:extLst>
            </p:cNvPr>
            <p:cNvSpPr txBox="1"/>
            <p:nvPr/>
          </p:nvSpPr>
          <p:spPr>
            <a:xfrm>
              <a:off x="4825260" y="5144327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FD021E-0974-45E5-B5B0-E2B9E08C1690}"/>
                </a:ext>
              </a:extLst>
            </p:cNvPr>
            <p:cNvSpPr txBox="1"/>
            <p:nvPr/>
          </p:nvSpPr>
          <p:spPr>
            <a:xfrm>
              <a:off x="7509171" y="5101354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vel</a:t>
              </a:r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77D54A-A1EB-4092-AEE6-9940B9CBC9FA}"/>
                </a:ext>
              </a:extLst>
            </p:cNvPr>
            <p:cNvSpPr txBox="1"/>
            <p:nvPr/>
          </p:nvSpPr>
          <p:spPr>
            <a:xfrm>
              <a:off x="10133101" y="5144327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vel</a:t>
              </a:r>
              <a:endParaRPr lang="en-GB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D2BE86-34B7-4A44-9E04-9B349736A6E7}"/>
              </a:ext>
            </a:extLst>
          </p:cNvPr>
          <p:cNvSpPr txBox="1"/>
          <p:nvPr/>
        </p:nvSpPr>
        <p:spPr>
          <a:xfrm>
            <a:off x="990604" y="2716696"/>
            <a:ext cx="1099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Currently only care about position since the velocities are not working well, so only the first 8 bytes of data are used.</a:t>
            </a:r>
          </a:p>
          <a:p>
            <a:endParaRPr lang="en-GB" dirty="0"/>
          </a:p>
          <a:p>
            <a:r>
              <a:rPr lang="en-GB" dirty="0"/>
              <a:t>The C++ code for decoding: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725658-BF77-4659-B6EE-8A2D10C3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4" b="9062"/>
          <a:stretch/>
        </p:blipFill>
        <p:spPr>
          <a:xfrm>
            <a:off x="2328073" y="3754299"/>
            <a:ext cx="7844873" cy="28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54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1</a:t>
            </a:r>
          </a:p>
        </p:txBody>
      </p:sp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FE69DA78-76E3-4C32-9B94-A393A8C4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92" y="1365998"/>
            <a:ext cx="7368208" cy="5126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0F512-E064-4F5B-A23C-834CF7F1C86D}"/>
              </a:ext>
            </a:extLst>
          </p:cNvPr>
          <p:cNvSpPr txBox="1"/>
          <p:nvPr/>
        </p:nvSpPr>
        <p:spPr>
          <a:xfrm>
            <a:off x="2027583" y="2875722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5D5727-E3F1-4DA1-9581-482560AA4937}"/>
              </a:ext>
            </a:extLst>
          </p:cNvPr>
          <p:cNvCxnSpPr>
            <a:stCxn id="5" idx="3"/>
          </p:cNvCxnSpPr>
          <p:nvPr/>
        </p:nvCxnSpPr>
        <p:spPr>
          <a:xfrm>
            <a:off x="2901990" y="3060388"/>
            <a:ext cx="13652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614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8223FE-7D91-49EA-8ACD-9C570EF6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469" y="647700"/>
            <a:ext cx="4837043" cy="556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5A37F-95E4-4DC4-9797-53422ECB7B0E}"/>
              </a:ext>
            </a:extLst>
          </p:cNvPr>
          <p:cNvSpPr txBox="1"/>
          <p:nvPr/>
        </p:nvSpPr>
        <p:spPr>
          <a:xfrm>
            <a:off x="838200" y="2372139"/>
            <a:ext cx="46580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  <a:p>
            <a:endParaRPr lang="en-GB" dirty="0"/>
          </a:p>
          <a:p>
            <a:r>
              <a:rPr lang="en-GB" dirty="0"/>
              <a:t>Set demands to 0 and disable motors to </a:t>
            </a:r>
          </a:p>
          <a:p>
            <a:r>
              <a:rPr lang="en-GB" dirty="0"/>
              <a:t>Ensure that the robot does not move upon</a:t>
            </a:r>
          </a:p>
          <a:p>
            <a:r>
              <a:rPr lang="en-GB" dirty="0" err="1"/>
              <a:t>Startup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There is a dataflow dependency on the Boolean</a:t>
            </a:r>
          </a:p>
          <a:p>
            <a:r>
              <a:rPr lang="en-GB" dirty="0"/>
              <a:t>Which ensures that no other FPGA code runs</a:t>
            </a:r>
          </a:p>
          <a:p>
            <a:r>
              <a:rPr lang="en-GB" dirty="0"/>
              <a:t>Until the initialisation is complete.</a:t>
            </a:r>
          </a:p>
        </p:txBody>
      </p:sp>
    </p:spTree>
    <p:extLst>
      <p:ext uri="{BB962C8B-B14F-4D97-AF65-F5344CB8AC3E}">
        <p14:creationId xmlns:p14="http://schemas.microsoft.com/office/powerpoint/2010/main" val="25863991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F66FC-6EF1-441C-94C1-EB3CA4B6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56" y="1721247"/>
            <a:ext cx="10025688" cy="3415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8D3FB-904D-44FB-92A8-7E2E84066196}"/>
              </a:ext>
            </a:extLst>
          </p:cNvPr>
          <p:cNvSpPr txBox="1"/>
          <p:nvPr/>
        </p:nvSpPr>
        <p:spPr>
          <a:xfrm>
            <a:off x="7223951" y="5268775"/>
            <a:ext cx="412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 as per slide 3 of this document</a:t>
            </a:r>
          </a:p>
        </p:txBody>
      </p:sp>
    </p:spTree>
    <p:extLst>
      <p:ext uri="{BB962C8B-B14F-4D97-AF65-F5344CB8AC3E}">
        <p14:creationId xmlns:p14="http://schemas.microsoft.com/office/powerpoint/2010/main" val="17703017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29D3D-D245-47DA-817F-CC66B8C37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452562"/>
            <a:ext cx="9277350" cy="395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54438-B4A9-4CA8-BDA1-480C6C128283}"/>
              </a:ext>
            </a:extLst>
          </p:cNvPr>
          <p:cNvSpPr txBox="1"/>
          <p:nvPr/>
        </p:nvSpPr>
        <p:spPr>
          <a:xfrm>
            <a:off x="1417983" y="5658678"/>
            <a:ext cx="832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calculates the Duty Cycle from the demand, and also sets the motor direction</a:t>
            </a:r>
          </a:p>
        </p:txBody>
      </p:sp>
    </p:spTree>
    <p:extLst>
      <p:ext uri="{BB962C8B-B14F-4D97-AF65-F5344CB8AC3E}">
        <p14:creationId xmlns:p14="http://schemas.microsoft.com/office/powerpoint/2010/main" val="2167379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909A-20C5-4770-92A3-C277F6563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33" y="1690688"/>
            <a:ext cx="9892071" cy="3861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B501E-0538-41C4-980F-DF99FE2C1582}"/>
              </a:ext>
            </a:extLst>
          </p:cNvPr>
          <p:cNvSpPr txBox="1"/>
          <p:nvPr/>
        </p:nvSpPr>
        <p:spPr>
          <a:xfrm>
            <a:off x="2663687" y="5777947"/>
            <a:ext cx="52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writes the PWM to the motor control boards</a:t>
            </a:r>
          </a:p>
        </p:txBody>
      </p:sp>
    </p:spTree>
    <p:extLst>
      <p:ext uri="{BB962C8B-B14F-4D97-AF65-F5344CB8AC3E}">
        <p14:creationId xmlns:p14="http://schemas.microsoft.com/office/powerpoint/2010/main" val="221002546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070F-800E-4EE8-82E8-59BAE7F5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library is used within the </a:t>
            </a:r>
            <a:r>
              <a:rPr lang="en-GB" dirty="0" err="1"/>
              <a:t>LowLevelControl</a:t>
            </a:r>
            <a:r>
              <a:rPr lang="en-GB" dirty="0"/>
              <a:t> Module.</a:t>
            </a:r>
          </a:p>
          <a:p>
            <a:pPr marL="0" indent="0">
              <a:buNone/>
            </a:pPr>
            <a:r>
              <a:rPr lang="en-GB" b="1" dirty="0"/>
              <a:t>Inputs</a:t>
            </a:r>
            <a:r>
              <a:rPr lang="en-GB" dirty="0"/>
              <a:t>: PID Gains, Admittance Gains, All Data/</a:t>
            </a:r>
          </a:p>
          <a:p>
            <a:pPr marL="0" indent="0">
              <a:buNone/>
            </a:pPr>
            <a:r>
              <a:rPr lang="en-GB" b="1" dirty="0"/>
              <a:t>Outputs</a:t>
            </a:r>
            <a:r>
              <a:rPr lang="en-GB" dirty="0"/>
              <a:t>: Motor 1 direction and demand (0-100), Motor 2 direction and demand (0-100)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813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B00D-A2B3-4B5C-8560-80BFEF22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3231055" cy="441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9DFF0-4FC6-44B1-AF64-548D83A970B0}"/>
              </a:ext>
            </a:extLst>
          </p:cNvPr>
          <p:cNvSpPr txBox="1"/>
          <p:nvPr/>
        </p:nvSpPr>
        <p:spPr>
          <a:xfrm>
            <a:off x="4274213" y="1554920"/>
            <a:ext cx="499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action is to check whether assistance is enabled.</a:t>
            </a:r>
          </a:p>
          <a:p>
            <a:endParaRPr lang="en-GB" dirty="0"/>
          </a:p>
          <a:p>
            <a:r>
              <a:rPr lang="en-GB" dirty="0"/>
              <a:t>If enabled, move to control as normal.</a:t>
            </a:r>
          </a:p>
          <a:p>
            <a:endParaRPr lang="en-GB" dirty="0"/>
          </a:p>
          <a:p>
            <a:r>
              <a:rPr lang="en-GB" dirty="0"/>
              <a:t>If disabled, no control will be performed.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3B929-743D-4171-AADC-34FDA547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58" y="3062035"/>
            <a:ext cx="7415777" cy="35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9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549085-D4E8-484A-9760-873657D5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9" y="1554920"/>
            <a:ext cx="381952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C1DBF-5005-41C9-AF34-A92A8D23A8AE}"/>
              </a:ext>
            </a:extLst>
          </p:cNvPr>
          <p:cNvSpPr txBox="1"/>
          <p:nvPr/>
        </p:nvSpPr>
        <p:spPr>
          <a:xfrm>
            <a:off x="5747657" y="1959429"/>
            <a:ext cx="4689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Assistance enabled, the first action</a:t>
            </a:r>
          </a:p>
          <a:p>
            <a:r>
              <a:rPr lang="en-GB" dirty="0"/>
              <a:t>Is to extract the necessary control data from the</a:t>
            </a:r>
          </a:p>
          <a:p>
            <a:r>
              <a:rPr lang="en-GB" dirty="0"/>
              <a:t>‘All Data’ FGV</a:t>
            </a:r>
          </a:p>
        </p:txBody>
      </p:sp>
    </p:spTree>
    <p:extLst>
      <p:ext uri="{BB962C8B-B14F-4D97-AF65-F5344CB8AC3E}">
        <p14:creationId xmlns:p14="http://schemas.microsoft.com/office/powerpoint/2010/main" val="18970955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0A7E9-0E28-44A2-BA1E-E2935B27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4630456" cy="5063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232FA-20D8-4DB3-90B5-AE457C557579}"/>
              </a:ext>
            </a:extLst>
          </p:cNvPr>
          <p:cNvSpPr txBox="1"/>
          <p:nvPr/>
        </p:nvSpPr>
        <p:spPr>
          <a:xfrm>
            <a:off x="3080858" y="47935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916F6-D64E-4BE3-B059-EC170102ECB0}"/>
              </a:ext>
            </a:extLst>
          </p:cNvPr>
          <p:cNvSpPr txBox="1"/>
          <p:nvPr/>
        </p:nvSpPr>
        <p:spPr>
          <a:xfrm>
            <a:off x="3080858" y="26024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CB198-8533-4C6E-BB0E-BD7CE9856945}"/>
              </a:ext>
            </a:extLst>
          </p:cNvPr>
          <p:cNvSpPr txBox="1"/>
          <p:nvPr/>
        </p:nvSpPr>
        <p:spPr>
          <a:xfrm>
            <a:off x="6647543" y="2017486"/>
            <a:ext cx="52204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actions then occur in parallel.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It is determined if there is a new target</a:t>
            </a:r>
          </a:p>
          <a:p>
            <a:r>
              <a:rPr lang="en-GB" dirty="0"/>
              <a:t>(and also if the game or the controller is</a:t>
            </a:r>
          </a:p>
          <a:p>
            <a:r>
              <a:rPr lang="en-GB" dirty="0"/>
              <a:t>In charge of trajectory generation).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2.   It is determined whether the target has been met.</a:t>
            </a:r>
          </a:p>
        </p:txBody>
      </p:sp>
    </p:spTree>
    <p:extLst>
      <p:ext uri="{BB962C8B-B14F-4D97-AF65-F5344CB8AC3E}">
        <p14:creationId xmlns:p14="http://schemas.microsoft.com/office/powerpoint/2010/main" val="20730753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2AB56-CB88-4042-B698-7B3D236F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732" y="0"/>
            <a:ext cx="1018268" cy="1197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EC627-1142-4F6A-96EC-C2421039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1" y="1690688"/>
            <a:ext cx="6798659" cy="4564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C1047-B59B-4E8E-B565-655CD595DC63}"/>
              </a:ext>
            </a:extLst>
          </p:cNvPr>
          <p:cNvSpPr txBox="1"/>
          <p:nvPr/>
        </p:nvSpPr>
        <p:spPr>
          <a:xfrm>
            <a:off x="7692572" y="2307772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xposition</a:t>
            </a:r>
            <a:r>
              <a:rPr lang="en-GB" dirty="0"/>
              <a:t> = </a:t>
            </a:r>
            <a:r>
              <a:rPr lang="en-GB" dirty="0" err="1"/>
              <a:t>xtarget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5118-B0C2-4E06-B043-7A900919D5F9}"/>
              </a:ext>
            </a:extLst>
          </p:cNvPr>
          <p:cNvSpPr txBox="1"/>
          <p:nvPr/>
        </p:nvSpPr>
        <p:spPr>
          <a:xfrm>
            <a:off x="7692572" y="3244334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yposition</a:t>
            </a:r>
            <a:r>
              <a:rPr lang="en-GB" dirty="0"/>
              <a:t> = </a:t>
            </a:r>
            <a:r>
              <a:rPr lang="en-GB" dirty="0" err="1"/>
              <a:t>ytarget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FC8A5-9093-4E5D-A267-78DEAB287F6B}"/>
              </a:ext>
            </a:extLst>
          </p:cNvPr>
          <p:cNvSpPr txBox="1"/>
          <p:nvPr/>
        </p:nvSpPr>
        <p:spPr>
          <a:xfrm>
            <a:off x="9501240" y="28004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39249-4AB9-43D5-AB04-CE3336DED121}"/>
              </a:ext>
            </a:extLst>
          </p:cNvPr>
          <p:cNvSpPr txBox="1"/>
          <p:nvPr/>
        </p:nvSpPr>
        <p:spPr>
          <a:xfrm>
            <a:off x="7823200" y="4151086"/>
            <a:ext cx="426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program outputs a ‘1’, which is used to </a:t>
            </a:r>
          </a:p>
          <a:p>
            <a:r>
              <a:rPr lang="en-GB" dirty="0"/>
              <a:t>Turn off control further along.</a:t>
            </a:r>
          </a:p>
        </p:txBody>
      </p:sp>
    </p:spTree>
    <p:extLst>
      <p:ext uri="{BB962C8B-B14F-4D97-AF65-F5344CB8AC3E}">
        <p14:creationId xmlns:p14="http://schemas.microsoft.com/office/powerpoint/2010/main" val="143135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329A4-1539-454F-85CD-87630C8C8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" t="19331" r="6369" b="4249"/>
          <a:stretch/>
        </p:blipFill>
        <p:spPr>
          <a:xfrm>
            <a:off x="453886" y="1690688"/>
            <a:ext cx="7590183" cy="30082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" t="20759" r="51970" b="9063"/>
          <a:stretch/>
        </p:blipFill>
        <p:spPr>
          <a:xfrm>
            <a:off x="8570844" y="1846091"/>
            <a:ext cx="3167270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3</a:t>
            </a:r>
          </a:p>
        </p:txBody>
      </p:sp>
    </p:spTree>
    <p:extLst>
      <p:ext uri="{BB962C8B-B14F-4D97-AF65-F5344CB8AC3E}">
        <p14:creationId xmlns:p14="http://schemas.microsoft.com/office/powerpoint/2010/main" val="39454071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68A63-0B49-4193-9536-033FD4D0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240"/>
            <a:ext cx="3109686" cy="248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E22FA-6A78-4D9F-A498-6CE761D0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F98AD-C794-495A-A295-EF81F497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33331"/>
            <a:ext cx="3203005" cy="2485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D6C82-5B0A-4B8E-97D8-0FC0A94A17B8}"/>
              </a:ext>
            </a:extLst>
          </p:cNvPr>
          <p:cNvSpPr txBox="1"/>
          <p:nvPr/>
        </p:nvSpPr>
        <p:spPr>
          <a:xfrm>
            <a:off x="4252686" y="1690688"/>
            <a:ext cx="711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F72C4-C9D6-4722-9009-774A781154A0}"/>
              </a:ext>
            </a:extLst>
          </p:cNvPr>
          <p:cNvSpPr txBox="1"/>
          <p:nvPr/>
        </p:nvSpPr>
        <p:spPr>
          <a:xfrm>
            <a:off x="4252686" y="4042003"/>
            <a:ext cx="771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 and also Min Jerk Parameters are reset.</a:t>
            </a:r>
          </a:p>
          <a:p>
            <a:endParaRPr lang="en-GB" dirty="0"/>
          </a:p>
          <a:p>
            <a:r>
              <a:rPr lang="en-GB" dirty="0"/>
              <a:t>Then, next position is calculated by min jerk trajectory.</a:t>
            </a:r>
          </a:p>
        </p:txBody>
      </p:sp>
    </p:spTree>
    <p:extLst>
      <p:ext uri="{BB962C8B-B14F-4D97-AF65-F5344CB8AC3E}">
        <p14:creationId xmlns:p14="http://schemas.microsoft.com/office/powerpoint/2010/main" val="3893547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9E2D0-56CE-4ED1-9A68-3F81A7C0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9" y="1448707"/>
            <a:ext cx="10178143" cy="4287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48589-C424-4345-8444-975B7F0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673" y="0"/>
            <a:ext cx="1041854" cy="1017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2AAB7-5582-4866-AD3D-411268E43138}"/>
              </a:ext>
            </a:extLst>
          </p:cNvPr>
          <p:cNvSpPr txBox="1"/>
          <p:nvPr/>
        </p:nvSpPr>
        <p:spPr>
          <a:xfrm>
            <a:off x="3124401" y="304878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39796-7606-49B1-A97E-FC160AB95AD9}"/>
              </a:ext>
            </a:extLst>
          </p:cNvPr>
          <p:cNvSpPr txBox="1"/>
          <p:nvPr/>
        </p:nvSpPr>
        <p:spPr>
          <a:xfrm>
            <a:off x="6807200" y="46018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068D6-E8A4-4D9B-88F6-A5DD64BCED8D}"/>
              </a:ext>
            </a:extLst>
          </p:cNvPr>
          <p:cNvSpPr txBox="1"/>
          <p:nvPr/>
        </p:nvSpPr>
        <p:spPr>
          <a:xfrm>
            <a:off x="6275697" y="187114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A926A-2D66-42FA-9A20-35BB141236FE}"/>
              </a:ext>
            </a:extLst>
          </p:cNvPr>
          <p:cNvSpPr txBox="1"/>
          <p:nvPr/>
        </p:nvSpPr>
        <p:spPr>
          <a:xfrm>
            <a:off x="983343" y="5736075"/>
            <a:ext cx="27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Determine if new target.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D480A-39A3-4094-97E5-2F60670245E9}"/>
              </a:ext>
            </a:extLst>
          </p:cNvPr>
          <p:cNvSpPr txBox="1"/>
          <p:nvPr/>
        </p:nvSpPr>
        <p:spPr>
          <a:xfrm>
            <a:off x="4548014" y="5736075"/>
            <a:ext cx="617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Set initial conditions for new min jerk trajectory if new target.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4BE2E-D278-48E9-904E-2DEE51E7DA0F}"/>
              </a:ext>
            </a:extLst>
          </p:cNvPr>
          <p:cNvSpPr txBox="1"/>
          <p:nvPr/>
        </p:nvSpPr>
        <p:spPr>
          <a:xfrm>
            <a:off x="983343" y="6176500"/>
            <a:ext cx="533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Reset FGV timer for min jerk trajectory if new target.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29A02D-054C-48CE-808D-73231053AD78}"/>
              </a:ext>
            </a:extLst>
          </p:cNvPr>
          <p:cNvCxnSpPr>
            <a:cxnSpLocks/>
          </p:cNvCxnSpPr>
          <p:nvPr/>
        </p:nvCxnSpPr>
        <p:spPr>
          <a:xfrm flipV="1">
            <a:off x="7166594" y="4122057"/>
            <a:ext cx="351806" cy="479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49AF02-5350-4A78-90B1-9DDD7EB9094D}"/>
              </a:ext>
            </a:extLst>
          </p:cNvPr>
          <p:cNvCxnSpPr>
            <a:cxnSpLocks/>
          </p:cNvCxnSpPr>
          <p:nvPr/>
        </p:nvCxnSpPr>
        <p:spPr>
          <a:xfrm flipH="1">
            <a:off x="6096000" y="4971143"/>
            <a:ext cx="711200" cy="129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4537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EB03A-9A2E-4371-B3F7-54017E3B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009"/>
            <a:ext cx="9124950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0F0AF-0FF6-4DB3-A0A9-D77B719EB76C}"/>
              </a:ext>
            </a:extLst>
          </p:cNvPr>
          <p:cNvSpPr txBox="1"/>
          <p:nvPr/>
        </p:nvSpPr>
        <p:spPr>
          <a:xfrm>
            <a:off x="1146629" y="6357257"/>
            <a:ext cx="788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next point on the minimum jerk trajectory according to the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C6A19-21EE-442D-AECB-E8B10B5C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378" y="0"/>
            <a:ext cx="1031622" cy="9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28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A1F8A6-234D-45B4-9045-6ABF9F68F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74" y="1588879"/>
            <a:ext cx="4850266" cy="4284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687BC-28F4-4B4D-A0F8-57411DBEAC54}"/>
              </a:ext>
            </a:extLst>
          </p:cNvPr>
          <p:cNvSpPr txBox="1"/>
          <p:nvPr/>
        </p:nvSpPr>
        <p:spPr>
          <a:xfrm>
            <a:off x="6894286" y="6241143"/>
            <a:ext cx="414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met, generate no motor demands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79BF4-DDAA-4DBE-9508-29C9BC2F6FC2}"/>
              </a:ext>
            </a:extLst>
          </p:cNvPr>
          <p:cNvSpPr txBox="1"/>
          <p:nvPr/>
        </p:nvSpPr>
        <p:spPr>
          <a:xfrm>
            <a:off x="1148629" y="6108803"/>
            <a:ext cx="422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not met, generate motor demands</a:t>
            </a:r>
          </a:p>
        </p:txBody>
      </p:sp>
    </p:spTree>
    <p:extLst>
      <p:ext uri="{BB962C8B-B14F-4D97-AF65-F5344CB8AC3E}">
        <p14:creationId xmlns:p14="http://schemas.microsoft.com/office/powerpoint/2010/main" val="39591492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5D983-5872-43A5-9EE2-7682AFBECF61}"/>
              </a:ext>
            </a:extLst>
          </p:cNvPr>
          <p:cNvSpPr txBox="1"/>
          <p:nvPr/>
        </p:nvSpPr>
        <p:spPr>
          <a:xfrm>
            <a:off x="3663622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528DE-567C-49E1-AE8C-017E4BA37D86}"/>
              </a:ext>
            </a:extLst>
          </p:cNvPr>
          <p:cNvSpPr txBox="1"/>
          <p:nvPr/>
        </p:nvSpPr>
        <p:spPr>
          <a:xfrm>
            <a:off x="2821794" y="29855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3CEC-75B6-42DE-B575-162F0129EF9D}"/>
              </a:ext>
            </a:extLst>
          </p:cNvPr>
          <p:cNvSpPr txBox="1"/>
          <p:nvPr/>
        </p:nvSpPr>
        <p:spPr>
          <a:xfrm>
            <a:off x="4593899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E741A-EB97-4C4E-B5BD-44FA1738A5F7}"/>
              </a:ext>
            </a:extLst>
          </p:cNvPr>
          <p:cNvSpPr txBox="1"/>
          <p:nvPr/>
        </p:nvSpPr>
        <p:spPr>
          <a:xfrm>
            <a:off x="6464656" y="2157059"/>
            <a:ext cx="4172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Forces go through admittance filter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Inverse kinematics derive next desired</a:t>
            </a:r>
          </a:p>
          <a:p>
            <a:r>
              <a:rPr lang="en-GB" dirty="0"/>
              <a:t>Point.</a:t>
            </a:r>
          </a:p>
          <a:p>
            <a:endParaRPr lang="en-GB" dirty="0"/>
          </a:p>
          <a:p>
            <a:r>
              <a:rPr lang="en-GB" dirty="0"/>
              <a:t>3.   Position PID generates motor demands</a:t>
            </a:r>
          </a:p>
        </p:txBody>
      </p:sp>
    </p:spTree>
    <p:extLst>
      <p:ext uri="{BB962C8B-B14F-4D97-AF65-F5344CB8AC3E}">
        <p14:creationId xmlns:p14="http://schemas.microsoft.com/office/powerpoint/2010/main" val="28155276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1383-5A94-472D-A484-4E4DC79A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0" y="1514475"/>
            <a:ext cx="9363075" cy="44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1BC90-30D8-4FA0-90EC-FBDF1376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397" y="0"/>
            <a:ext cx="865603" cy="865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A1871-9BAD-439A-BAC0-1A93225A6597}"/>
              </a:ext>
            </a:extLst>
          </p:cNvPr>
          <p:cNvSpPr txBox="1"/>
          <p:nvPr/>
        </p:nvSpPr>
        <p:spPr>
          <a:xfrm>
            <a:off x="3078155" y="6034889"/>
            <a:ext cx="467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admittance filter as per equation derived.</a:t>
            </a:r>
          </a:p>
        </p:txBody>
      </p:sp>
    </p:spTree>
    <p:extLst>
      <p:ext uri="{BB962C8B-B14F-4D97-AF65-F5344CB8AC3E}">
        <p14:creationId xmlns:p14="http://schemas.microsoft.com/office/powerpoint/2010/main" val="281907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1F090-9B45-4DD2-9564-66BE4490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861"/>
            <a:ext cx="8086725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AE1E3-46B2-4CE4-B262-4C98D3E6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937" y="0"/>
            <a:ext cx="1089063" cy="1117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05B38-FEB5-40C5-BBAD-CF5C96D4F509}"/>
              </a:ext>
            </a:extLst>
          </p:cNvPr>
          <p:cNvSpPr txBox="1"/>
          <p:nvPr/>
        </p:nvSpPr>
        <p:spPr>
          <a:xfrm>
            <a:off x="2799471" y="389504"/>
            <a:ext cx="736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OUTPUT IN RADDDDDD. NEED OUTPUT IN RAD!!!!!!!!!!!!!!!!!!!!!!!!!!!!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88F86-797B-428B-9C9E-500D1354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82" y="4203836"/>
            <a:ext cx="7658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15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127B3-5AC8-4855-A71F-87C99E7C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7" y="1552575"/>
            <a:ext cx="10477500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AA3E-D473-4D0C-B4A0-4C3BEB67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88" y="0"/>
            <a:ext cx="1175312" cy="1117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44139-F555-4B0F-BBE9-D51D919F5260}"/>
              </a:ext>
            </a:extLst>
          </p:cNvPr>
          <p:cNvSpPr txBox="1"/>
          <p:nvPr/>
        </p:nvSpPr>
        <p:spPr>
          <a:xfrm>
            <a:off x="2399763" y="229619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3E5-5F80-4231-B3A0-F1ECAB99CB18}"/>
              </a:ext>
            </a:extLst>
          </p:cNvPr>
          <p:cNvSpPr txBox="1"/>
          <p:nvPr/>
        </p:nvSpPr>
        <p:spPr>
          <a:xfrm>
            <a:off x="6367186" y="257087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9032E-567E-4DEB-9D71-12A6A4518B73}"/>
              </a:ext>
            </a:extLst>
          </p:cNvPr>
          <p:cNvSpPr txBox="1"/>
          <p:nvPr/>
        </p:nvSpPr>
        <p:spPr>
          <a:xfrm>
            <a:off x="8191052" y="238620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EB7F6-394D-4429-8AE3-0DAE64D02282}"/>
              </a:ext>
            </a:extLst>
          </p:cNvPr>
          <p:cNvSpPr txBox="1"/>
          <p:nvPr/>
        </p:nvSpPr>
        <p:spPr>
          <a:xfrm>
            <a:off x="10154912" y="225196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E8980-80F0-4DFE-A01F-3616BF8B072A}"/>
              </a:ext>
            </a:extLst>
          </p:cNvPr>
          <p:cNvSpPr txBox="1"/>
          <p:nvPr/>
        </p:nvSpPr>
        <p:spPr>
          <a:xfrm>
            <a:off x="731520" y="5627077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angles in radians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088B9-4748-46A2-AB60-39A11696F5D1}"/>
              </a:ext>
            </a:extLst>
          </p:cNvPr>
          <p:cNvSpPr txBox="1"/>
          <p:nvPr/>
        </p:nvSpPr>
        <p:spPr>
          <a:xfrm>
            <a:off x="731519" y="6071377"/>
            <a:ext cx="473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PID control. Integral is reset when new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6CCB5-508A-45CA-96AB-B17D65AFAD7A}"/>
              </a:ext>
            </a:extLst>
          </p:cNvPr>
          <p:cNvSpPr txBox="1"/>
          <p:nvPr/>
        </p:nvSpPr>
        <p:spPr>
          <a:xfrm>
            <a:off x="5814647" y="5627077"/>
            <a:ext cx="433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Convert -100 – 100 to 0-100 and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0995C-4456-4180-99D2-2B4E704D21F5}"/>
              </a:ext>
            </a:extLst>
          </p:cNvPr>
          <p:cNvSpPr txBox="1"/>
          <p:nvPr/>
        </p:nvSpPr>
        <p:spPr>
          <a:xfrm>
            <a:off x="5814647" y="6099512"/>
            <a:ext cx="39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Output demand 0-100 and directions</a:t>
            </a:r>
          </a:p>
        </p:txBody>
      </p:sp>
    </p:spTree>
    <p:extLst>
      <p:ext uri="{BB962C8B-B14F-4D97-AF65-F5344CB8AC3E}">
        <p14:creationId xmlns:p14="http://schemas.microsoft.com/office/powerpoint/2010/main" val="103169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3.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70" t="17354" r="5191" b="12468"/>
          <a:stretch/>
        </p:blipFill>
        <p:spPr>
          <a:xfrm>
            <a:off x="8633375" y="1912904"/>
            <a:ext cx="3203714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F7B08-1711-483B-ABBE-F9E508EE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7" y="1862594"/>
            <a:ext cx="7731151" cy="26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A3A29-A253-4990-A79A-E1484122920A}"/>
              </a:ext>
            </a:extLst>
          </p:cNvPr>
          <p:cNvSpPr txBox="1"/>
          <p:nvPr/>
        </p:nvSpPr>
        <p:spPr>
          <a:xfrm>
            <a:off x="1007165" y="1868557"/>
            <a:ext cx="896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Thus, we have the counts in each encoder. It is necessary to turn the counts into an angle (rad)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6D98-C7EA-4DEA-8C45-E83E7CF161EC}"/>
              </a:ext>
            </a:extLst>
          </p:cNvPr>
          <p:cNvSpPr txBox="1"/>
          <p:nvPr/>
        </p:nvSpPr>
        <p:spPr>
          <a:xfrm>
            <a:off x="1007165" y="2415758"/>
            <a:ext cx="94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encoder has 1024 pulses per revolution, or 4096 counts per revolution (because its quadrature)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1007165" y="296295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6762196" y="3059668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530F3-825D-4C8A-A16E-214CC5FF2A71}"/>
              </a:ext>
            </a:extLst>
          </p:cNvPr>
          <p:cNvSpPr txBox="1"/>
          <p:nvPr/>
        </p:nvSpPr>
        <p:spPr>
          <a:xfrm>
            <a:off x="2137282" y="3703579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53804-09BE-4A8E-A7F4-477BCA94E7FE}"/>
              </a:ext>
            </a:extLst>
          </p:cNvPr>
          <p:cNvSpPr txBox="1"/>
          <p:nvPr/>
        </p:nvSpPr>
        <p:spPr>
          <a:xfrm>
            <a:off x="7938605" y="3752807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EC888-E686-4B33-89F5-0E00C4B3B8EA}"/>
              </a:ext>
            </a:extLst>
          </p:cNvPr>
          <p:cNvSpPr txBox="1"/>
          <p:nvPr/>
        </p:nvSpPr>
        <p:spPr>
          <a:xfrm>
            <a:off x="2033408" y="4250780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Spur1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A4681-69C8-487C-956B-D3B4F9E026A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521041" y="40729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02855F-200F-45CB-97F0-C89C878D2AC5}"/>
              </a:ext>
            </a:extLst>
          </p:cNvPr>
          <p:cNvSpPr txBox="1"/>
          <p:nvPr/>
        </p:nvSpPr>
        <p:spPr>
          <a:xfrm>
            <a:off x="1243287" y="397717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15:1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CD25-127F-48C9-902F-5FD137A00717}"/>
              </a:ext>
            </a:extLst>
          </p:cNvPr>
          <p:cNvSpPr txBox="1"/>
          <p:nvPr/>
        </p:nvSpPr>
        <p:spPr>
          <a:xfrm>
            <a:off x="2155396" y="5074980"/>
            <a:ext cx="731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Spur2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FDD75-8FB0-48D5-8D8D-3E98A6A8DE1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521041" y="48971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2A4594-7BB0-4792-AAE2-EE71D89E1200}"/>
              </a:ext>
            </a:extLst>
          </p:cNvPr>
          <p:cNvSpPr txBox="1"/>
          <p:nvPr/>
        </p:nvSpPr>
        <p:spPr>
          <a:xfrm>
            <a:off x="1237294" y="47452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5A838-5795-45E7-B129-8DAFE9421C45}"/>
              </a:ext>
            </a:extLst>
          </p:cNvPr>
          <p:cNvSpPr txBox="1"/>
          <p:nvPr/>
        </p:nvSpPr>
        <p:spPr>
          <a:xfrm>
            <a:off x="7834731" y="4300008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Bevel1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0446B-E16B-4BB4-A1E6-5FD300687B20}"/>
              </a:ext>
            </a:extLst>
          </p:cNvPr>
          <p:cNvSpPr txBox="1"/>
          <p:nvPr/>
        </p:nvSpPr>
        <p:spPr>
          <a:xfrm>
            <a:off x="7038617" y="479443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2:1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1F8B0A-B1EA-4999-95A6-1ACBE4213382}"/>
              </a:ext>
            </a:extLst>
          </p:cNvPr>
          <p:cNvCxnSpPr/>
          <p:nvPr/>
        </p:nvCxnSpPr>
        <p:spPr>
          <a:xfrm>
            <a:off x="8322364" y="4122139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A8EBB5-6136-4994-B90B-90918B2C5530}"/>
              </a:ext>
            </a:extLst>
          </p:cNvPr>
          <p:cNvSpPr txBox="1"/>
          <p:nvPr/>
        </p:nvSpPr>
        <p:spPr>
          <a:xfrm>
            <a:off x="7916740" y="5163762"/>
            <a:ext cx="81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Bevel2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CC71A-A326-4363-83C9-19F37F18967D}"/>
              </a:ext>
            </a:extLst>
          </p:cNvPr>
          <p:cNvCxnSpPr/>
          <p:nvPr/>
        </p:nvCxnSpPr>
        <p:spPr>
          <a:xfrm flipH="1">
            <a:off x="8322364" y="4946339"/>
            <a:ext cx="1" cy="21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98FDCB-8FFE-46FF-B157-DFD0EEFDAA32}"/>
              </a:ext>
            </a:extLst>
          </p:cNvPr>
          <p:cNvSpPr txBox="1"/>
          <p:nvPr/>
        </p:nvSpPr>
        <p:spPr>
          <a:xfrm>
            <a:off x="7047603" y="40264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35:1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1237294" y="5923722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6374174" y="5817347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</p:txBody>
      </p:sp>
    </p:spTree>
    <p:extLst>
      <p:ext uri="{BB962C8B-B14F-4D97-AF65-F5344CB8AC3E}">
        <p14:creationId xmlns:p14="http://schemas.microsoft.com/office/powerpoint/2010/main" val="11080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838200" y="169068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838200" y="377528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838200" y="2060020"/>
            <a:ext cx="8240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  <a:p>
            <a:endParaRPr lang="en-GB" dirty="0"/>
          </a:p>
          <a:p>
            <a:r>
              <a:rPr lang="en-GB" dirty="0"/>
              <a:t>1 count = 360/163840 = 0.00219726562 deg = 2</a:t>
            </a:r>
            <a:r>
              <a:rPr lang="el-GR" dirty="0"/>
              <a:t>π</a:t>
            </a:r>
            <a:r>
              <a:rPr lang="en-GB" dirty="0"/>
              <a:t>/163840 = 3.83495196097794e-5 rad</a:t>
            </a:r>
          </a:p>
          <a:p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838200" y="4144617"/>
            <a:ext cx="1127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  <a:p>
            <a:endParaRPr lang="en-GB" dirty="0"/>
          </a:p>
          <a:p>
            <a:r>
              <a:rPr lang="en-GB" dirty="0"/>
              <a:t>1 count = 360/286720 = 0.00125558035714285714285714285714 deg = 2</a:t>
            </a:r>
            <a:r>
              <a:rPr lang="el-GR" dirty="0"/>
              <a:t>π</a:t>
            </a:r>
            <a:r>
              <a:rPr lang="en-GB" dirty="0"/>
              <a:t>/286720  = 2.191401125545480038e-5 rad</a:t>
            </a:r>
          </a:p>
        </p:txBody>
      </p:sp>
    </p:spTree>
    <p:extLst>
      <p:ext uri="{BB962C8B-B14F-4D97-AF65-F5344CB8AC3E}">
        <p14:creationId xmlns:p14="http://schemas.microsoft.com/office/powerpoint/2010/main" val="62498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1CB-C48E-448D-AC2A-51416E5A0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Teensy 3.2 to myRIO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E3FF-26B0-4D2E-8F2B-174CB3DF3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Force Sensor I</a:t>
            </a:r>
            <a:r>
              <a:rPr lang="en-GB" baseline="30000" dirty="0"/>
              <a:t>2</a:t>
            </a:r>
            <a:r>
              <a:rPr lang="en-GB" dirty="0"/>
              <a:t>C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2934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Teensy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AA9E9-D2D4-467D-B1B4-7F6120BB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986" y="3429000"/>
            <a:ext cx="5622027" cy="28038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B93D79-9F64-4912-9276-188451411857}"/>
              </a:ext>
            </a:extLst>
          </p:cNvPr>
          <p:cNvCxnSpPr/>
          <p:nvPr/>
        </p:nvCxnSpPr>
        <p:spPr>
          <a:xfrm flipV="1">
            <a:off x="3656047" y="3153422"/>
            <a:ext cx="0" cy="477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B71E03-8C79-4212-A8D1-DF8DAD27EE96}"/>
              </a:ext>
            </a:extLst>
          </p:cNvPr>
          <p:cNvCxnSpPr/>
          <p:nvPr/>
        </p:nvCxnSpPr>
        <p:spPr>
          <a:xfrm flipH="1">
            <a:off x="2900673" y="3153422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51838-CFBE-4E14-9B84-7302939BF686}"/>
              </a:ext>
            </a:extLst>
          </p:cNvPr>
          <p:cNvCxnSpPr/>
          <p:nvPr/>
        </p:nvCxnSpPr>
        <p:spPr>
          <a:xfrm flipV="1">
            <a:off x="4053612" y="2861874"/>
            <a:ext cx="0" cy="768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D07B1-461C-4067-A584-3A5501470445}"/>
              </a:ext>
            </a:extLst>
          </p:cNvPr>
          <p:cNvCxnSpPr/>
          <p:nvPr/>
        </p:nvCxnSpPr>
        <p:spPr>
          <a:xfrm flipH="1">
            <a:off x="2900673" y="2861874"/>
            <a:ext cx="1152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7DBDC-2892-4986-9A21-042986480BC8}"/>
              </a:ext>
            </a:extLst>
          </p:cNvPr>
          <p:cNvSpPr txBox="1"/>
          <p:nvPr/>
        </p:nvSpPr>
        <p:spPr>
          <a:xfrm>
            <a:off x="1884237" y="29542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Vin (+5V)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40460-B94E-4E67-B977-8429DE786728}"/>
              </a:ext>
            </a:extLst>
          </p:cNvPr>
          <p:cNvSpPr txBox="1"/>
          <p:nvPr/>
        </p:nvSpPr>
        <p:spPr>
          <a:xfrm>
            <a:off x="2312755" y="2677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6D5C85-2D42-42A4-9A72-990F7A6FE2CF}"/>
              </a:ext>
            </a:extLst>
          </p:cNvPr>
          <p:cNvCxnSpPr>
            <a:cxnSpLocks/>
          </p:cNvCxnSpPr>
          <p:nvPr/>
        </p:nvCxnSpPr>
        <p:spPr>
          <a:xfrm>
            <a:off x="8652116" y="5194257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BBBF8-70CC-450D-AC91-8C4861B011D4}"/>
              </a:ext>
            </a:extLst>
          </p:cNvPr>
          <p:cNvSpPr txBox="1"/>
          <p:nvPr/>
        </p:nvSpPr>
        <p:spPr>
          <a:xfrm>
            <a:off x="9566516" y="5009591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+3.3V (Vout)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315B1-7198-41AA-B977-7A64BD86CAED}"/>
              </a:ext>
            </a:extLst>
          </p:cNvPr>
          <p:cNvCxnSpPr/>
          <p:nvPr/>
        </p:nvCxnSpPr>
        <p:spPr>
          <a:xfrm flipV="1">
            <a:off x="8281056" y="3153422"/>
            <a:ext cx="0" cy="5095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23F00-D93E-4823-87B5-75A989A0F222}"/>
              </a:ext>
            </a:extLst>
          </p:cNvPr>
          <p:cNvCxnSpPr>
            <a:cxnSpLocks/>
          </p:cNvCxnSpPr>
          <p:nvPr/>
        </p:nvCxnSpPr>
        <p:spPr>
          <a:xfrm flipV="1">
            <a:off x="7870238" y="2808865"/>
            <a:ext cx="0" cy="8216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CCD24B-5281-4908-B837-0578C19DB395}"/>
              </a:ext>
            </a:extLst>
          </p:cNvPr>
          <p:cNvCxnSpPr/>
          <p:nvPr/>
        </p:nvCxnSpPr>
        <p:spPr>
          <a:xfrm flipV="1">
            <a:off x="7525682" y="2471971"/>
            <a:ext cx="0" cy="11585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9AB369-C6B0-48B0-9F86-4F4D44ED03E9}"/>
              </a:ext>
            </a:extLst>
          </p:cNvPr>
          <p:cNvCxnSpPr/>
          <p:nvPr/>
        </p:nvCxnSpPr>
        <p:spPr>
          <a:xfrm flipV="1">
            <a:off x="7141369" y="2119753"/>
            <a:ext cx="0" cy="15432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32068-BEE7-4251-89B5-4CDF11D0715C}"/>
              </a:ext>
            </a:extLst>
          </p:cNvPr>
          <p:cNvCxnSpPr>
            <a:cxnSpLocks/>
          </p:cNvCxnSpPr>
          <p:nvPr/>
        </p:nvCxnSpPr>
        <p:spPr>
          <a:xfrm flipV="1">
            <a:off x="8281056" y="3153422"/>
            <a:ext cx="128546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860CA-1C38-4218-B802-71D5FBBF4448}"/>
              </a:ext>
            </a:extLst>
          </p:cNvPr>
          <p:cNvCxnSpPr>
            <a:cxnSpLocks/>
          </p:cNvCxnSpPr>
          <p:nvPr/>
        </p:nvCxnSpPr>
        <p:spPr>
          <a:xfrm>
            <a:off x="7870238" y="2808865"/>
            <a:ext cx="1696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3EF95-C4AF-4C17-AE3F-4A48161DF5E3}"/>
              </a:ext>
            </a:extLst>
          </p:cNvPr>
          <p:cNvCxnSpPr/>
          <p:nvPr/>
        </p:nvCxnSpPr>
        <p:spPr>
          <a:xfrm>
            <a:off x="7525682" y="2464309"/>
            <a:ext cx="2040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FBF78-7FDA-477F-927B-589DAE7C9F15}"/>
              </a:ext>
            </a:extLst>
          </p:cNvPr>
          <p:cNvCxnSpPr/>
          <p:nvPr/>
        </p:nvCxnSpPr>
        <p:spPr>
          <a:xfrm>
            <a:off x="7141369" y="2119753"/>
            <a:ext cx="24251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C33C8E-10B0-4860-A74D-56504DA45BC8}"/>
              </a:ext>
            </a:extLst>
          </p:cNvPr>
          <p:cNvSpPr txBox="1"/>
          <p:nvPr/>
        </p:nvSpPr>
        <p:spPr>
          <a:xfrm>
            <a:off x="9527254" y="29935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3C-36E0-4FCD-A176-FD57B3FDCCA7}"/>
              </a:ext>
            </a:extLst>
          </p:cNvPr>
          <p:cNvSpPr txBox="1"/>
          <p:nvPr/>
        </p:nvSpPr>
        <p:spPr>
          <a:xfrm>
            <a:off x="9527253" y="2648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77C21-0CA4-4BE3-B98A-9851D23DBAD2}"/>
              </a:ext>
            </a:extLst>
          </p:cNvPr>
          <p:cNvSpPr txBox="1"/>
          <p:nvPr/>
        </p:nvSpPr>
        <p:spPr>
          <a:xfrm>
            <a:off x="9527253" y="22796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7F0C1A-B638-4DD1-A08F-0A594EA95CE3}"/>
              </a:ext>
            </a:extLst>
          </p:cNvPr>
          <p:cNvSpPr txBox="1"/>
          <p:nvPr/>
        </p:nvSpPr>
        <p:spPr>
          <a:xfrm>
            <a:off x="9527252" y="1935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E1A134-B8E9-4865-93C8-F9DB0DCE078C}"/>
              </a:ext>
            </a:extLst>
          </p:cNvPr>
          <p:cNvSpPr/>
          <p:nvPr/>
        </p:nvSpPr>
        <p:spPr>
          <a:xfrm>
            <a:off x="3569908" y="3513457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0C3349E-8419-4A3E-9B65-339217D6876F}"/>
              </a:ext>
            </a:extLst>
          </p:cNvPr>
          <p:cNvSpPr/>
          <p:nvPr/>
        </p:nvSpPr>
        <p:spPr>
          <a:xfrm>
            <a:off x="8571051" y="5097661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0379D2-5326-4A63-9976-6C9F37357DFC}"/>
              </a:ext>
            </a:extLst>
          </p:cNvPr>
          <p:cNvSpPr/>
          <p:nvPr/>
        </p:nvSpPr>
        <p:spPr>
          <a:xfrm>
            <a:off x="3959294" y="3533905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97E0D4-7489-4F3B-A40B-176B6EFA3FEA}"/>
              </a:ext>
            </a:extLst>
          </p:cNvPr>
          <p:cNvSpPr/>
          <p:nvPr/>
        </p:nvSpPr>
        <p:spPr>
          <a:xfrm>
            <a:off x="7033307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D761F8-C308-40D6-A641-38A061D7F3B0}"/>
              </a:ext>
            </a:extLst>
          </p:cNvPr>
          <p:cNvSpPr/>
          <p:nvPr/>
        </p:nvSpPr>
        <p:spPr>
          <a:xfrm>
            <a:off x="7417620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9CCBDD-BCBD-4758-A33D-42ACA7F9B4D0}"/>
              </a:ext>
            </a:extLst>
          </p:cNvPr>
          <p:cNvSpPr/>
          <p:nvPr/>
        </p:nvSpPr>
        <p:spPr>
          <a:xfrm>
            <a:off x="7801933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DAC134-F0DE-4351-B3FE-2DD609CD2C90}"/>
              </a:ext>
            </a:extLst>
          </p:cNvPr>
          <p:cNvSpPr/>
          <p:nvPr/>
        </p:nvSpPr>
        <p:spPr>
          <a:xfrm>
            <a:off x="8186246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A729EE-ABA2-4E69-9085-AD0DAD17AFDB}"/>
              </a:ext>
            </a:extLst>
          </p:cNvPr>
          <p:cNvSpPr/>
          <p:nvPr/>
        </p:nvSpPr>
        <p:spPr>
          <a:xfrm>
            <a:off x="6648994" y="3533905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3BBFB9-8B34-4766-8FD8-67A13C19E2D7}"/>
              </a:ext>
            </a:extLst>
          </p:cNvPr>
          <p:cNvSpPr/>
          <p:nvPr/>
        </p:nvSpPr>
        <p:spPr>
          <a:xfrm>
            <a:off x="6264681" y="3534423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1E76E8-E972-4FBA-AE21-BC2C89B6F6FB}"/>
              </a:ext>
            </a:extLst>
          </p:cNvPr>
          <p:cNvCxnSpPr/>
          <p:nvPr/>
        </p:nvCxnSpPr>
        <p:spPr>
          <a:xfrm flipV="1">
            <a:off x="6740207" y="2119753"/>
            <a:ext cx="0" cy="15432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01AD90-8F73-481C-A7DC-0064FB69BA6E}"/>
              </a:ext>
            </a:extLst>
          </p:cNvPr>
          <p:cNvCxnSpPr/>
          <p:nvPr/>
        </p:nvCxnSpPr>
        <p:spPr>
          <a:xfrm flipV="1">
            <a:off x="6370699" y="2471971"/>
            <a:ext cx="0" cy="11585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161523-0A2E-45D8-83C1-630BADC58327}"/>
              </a:ext>
            </a:extLst>
          </p:cNvPr>
          <p:cNvCxnSpPr>
            <a:cxnSpLocks/>
          </p:cNvCxnSpPr>
          <p:nvPr/>
        </p:nvCxnSpPr>
        <p:spPr>
          <a:xfrm flipH="1">
            <a:off x="5764696" y="2119753"/>
            <a:ext cx="97551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3C254B-7344-45E8-937F-DBF377A8333D}"/>
              </a:ext>
            </a:extLst>
          </p:cNvPr>
          <p:cNvCxnSpPr/>
          <p:nvPr/>
        </p:nvCxnSpPr>
        <p:spPr>
          <a:xfrm flipH="1">
            <a:off x="5764696" y="2471971"/>
            <a:ext cx="6060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A62672-8D8C-404B-83DD-5F93818683E7}"/>
              </a:ext>
            </a:extLst>
          </p:cNvPr>
          <p:cNvSpPr txBox="1"/>
          <p:nvPr/>
        </p:nvSpPr>
        <p:spPr>
          <a:xfrm>
            <a:off x="5236123" y="193508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6F91DC-C8EE-4D51-8F3A-6B316EBE02FB}"/>
              </a:ext>
            </a:extLst>
          </p:cNvPr>
          <p:cNvSpPr txBox="1"/>
          <p:nvPr/>
        </p:nvSpPr>
        <p:spPr>
          <a:xfrm>
            <a:off x="5236123" y="22563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27294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myRIO Connection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C123D-89C5-4AE5-A977-0EB9E58C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70" y="2998983"/>
            <a:ext cx="10676860" cy="207945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758FD977-E225-419F-86B1-481F4982EF64}"/>
              </a:ext>
            </a:extLst>
          </p:cNvPr>
          <p:cNvSpPr/>
          <p:nvPr/>
        </p:nvSpPr>
        <p:spPr>
          <a:xfrm>
            <a:off x="289292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C62873-9274-4494-85E3-B4B150C42F57}"/>
              </a:ext>
            </a:extLst>
          </p:cNvPr>
          <p:cNvSpPr/>
          <p:nvPr/>
        </p:nvSpPr>
        <p:spPr>
          <a:xfrm>
            <a:off x="307845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5511CF-C978-424F-B3BB-C16B9B42B98A}"/>
              </a:ext>
            </a:extLst>
          </p:cNvPr>
          <p:cNvSpPr/>
          <p:nvPr/>
        </p:nvSpPr>
        <p:spPr>
          <a:xfrm>
            <a:off x="5742136" y="3775426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3F0D63-F851-4512-805F-308D6EBBEE92}"/>
              </a:ext>
            </a:extLst>
          </p:cNvPr>
          <p:cNvCxnSpPr/>
          <p:nvPr/>
        </p:nvCxnSpPr>
        <p:spPr>
          <a:xfrm>
            <a:off x="5812341" y="2927126"/>
            <a:ext cx="0" cy="944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DD1F36-156E-4BD5-BAD6-A6680278AA1E}"/>
              </a:ext>
            </a:extLst>
          </p:cNvPr>
          <p:cNvSpPr txBox="1"/>
          <p:nvPr/>
        </p:nvSpPr>
        <p:spPr>
          <a:xfrm>
            <a:off x="5742136" y="2593723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(Vout)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25ACE1-303A-4ECE-AE0A-24875B5ACBE0}"/>
              </a:ext>
            </a:extLst>
          </p:cNvPr>
          <p:cNvSpPr/>
          <p:nvPr/>
        </p:nvSpPr>
        <p:spPr>
          <a:xfrm>
            <a:off x="3263980" y="3942114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BDB57F-BB76-41BD-B1D3-1B058F3BE14F}"/>
              </a:ext>
            </a:extLst>
          </p:cNvPr>
          <p:cNvCxnSpPr>
            <a:cxnSpLocks/>
          </p:cNvCxnSpPr>
          <p:nvPr/>
        </p:nvCxnSpPr>
        <p:spPr>
          <a:xfrm>
            <a:off x="3344756" y="4038710"/>
            <a:ext cx="0" cy="1182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CC340-E3F5-4FCA-A58D-6BBB9E78163E}"/>
              </a:ext>
            </a:extLst>
          </p:cNvPr>
          <p:cNvCxnSpPr>
            <a:cxnSpLocks/>
          </p:cNvCxnSpPr>
          <p:nvPr/>
        </p:nvCxnSpPr>
        <p:spPr>
          <a:xfrm>
            <a:off x="3149918" y="4034878"/>
            <a:ext cx="0" cy="161054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71F75-CE7D-4B66-BE9C-22A9151877CC}"/>
              </a:ext>
            </a:extLst>
          </p:cNvPr>
          <p:cNvCxnSpPr>
            <a:cxnSpLocks/>
          </p:cNvCxnSpPr>
          <p:nvPr/>
        </p:nvCxnSpPr>
        <p:spPr>
          <a:xfrm>
            <a:off x="2985684" y="4025458"/>
            <a:ext cx="0" cy="19380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15999-E774-4A29-965C-2A51060CB272}"/>
              </a:ext>
            </a:extLst>
          </p:cNvPr>
          <p:cNvCxnSpPr/>
          <p:nvPr/>
        </p:nvCxnSpPr>
        <p:spPr>
          <a:xfrm>
            <a:off x="3344756" y="5221357"/>
            <a:ext cx="365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C5347-EA59-4AED-B7A6-61393F74AE46}"/>
              </a:ext>
            </a:extLst>
          </p:cNvPr>
          <p:cNvCxnSpPr/>
          <p:nvPr/>
        </p:nvCxnSpPr>
        <p:spPr>
          <a:xfrm>
            <a:off x="3149918" y="5645426"/>
            <a:ext cx="5606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DAE4AF-7156-4FC9-B4E4-AFF59B2FCE72}"/>
              </a:ext>
            </a:extLst>
          </p:cNvPr>
          <p:cNvCxnSpPr/>
          <p:nvPr/>
        </p:nvCxnSpPr>
        <p:spPr>
          <a:xfrm>
            <a:off x="2985684" y="5963478"/>
            <a:ext cx="72492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AF777E-CE04-4E4F-9E90-01151E8CCA06}"/>
              </a:ext>
            </a:extLst>
          </p:cNvPr>
          <p:cNvSpPr txBox="1"/>
          <p:nvPr/>
        </p:nvSpPr>
        <p:spPr>
          <a:xfrm>
            <a:off x="3710609" y="577881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E86F38-F0F4-41C7-8C0B-2BF64390664D}"/>
              </a:ext>
            </a:extLst>
          </p:cNvPr>
          <p:cNvSpPr txBox="1"/>
          <p:nvPr/>
        </p:nvSpPr>
        <p:spPr>
          <a:xfrm>
            <a:off x="3736160" y="5460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F43ED8-174C-4CF2-9D94-A4C75C7CC1D7}"/>
              </a:ext>
            </a:extLst>
          </p:cNvPr>
          <p:cNvSpPr txBox="1"/>
          <p:nvPr/>
        </p:nvSpPr>
        <p:spPr>
          <a:xfrm>
            <a:off x="3680856" y="50366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5007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 Box</a:t>
            </a:r>
            <a:br>
              <a:rPr lang="en-GB" dirty="0"/>
            </a:br>
            <a:r>
              <a:rPr lang="en-GB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187146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839-6B20-4B2D-B43B-7B5C2BA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Connections.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949CC-39F8-40BB-8608-AEC69A97D6A3}"/>
              </a:ext>
            </a:extLst>
          </p:cNvPr>
          <p:cNvSpPr txBox="1"/>
          <p:nvPr/>
        </p:nvSpPr>
        <p:spPr>
          <a:xfrm>
            <a:off x="993913" y="2239617"/>
            <a:ext cx="10631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MyRIO</a:t>
            </a:r>
          </a:p>
          <a:p>
            <a:endParaRPr lang="en-GB" dirty="0"/>
          </a:p>
          <a:p>
            <a:r>
              <a:rPr lang="en-GB" dirty="0"/>
              <a:t>+5V Vout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2CB84-B366-46F3-9D2E-050B10F0E344}"/>
              </a:ext>
            </a:extLst>
          </p:cNvPr>
          <p:cNvSpPr txBox="1"/>
          <p:nvPr/>
        </p:nvSpPr>
        <p:spPr>
          <a:xfrm>
            <a:off x="4187687" y="2239617"/>
            <a:ext cx="121853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Teensy</a:t>
            </a:r>
          </a:p>
          <a:p>
            <a:endParaRPr lang="en-GB" dirty="0"/>
          </a:p>
          <a:p>
            <a:r>
              <a:rPr lang="en-GB" dirty="0"/>
              <a:t>+5V Vin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Vout</a:t>
            </a:r>
          </a:p>
          <a:p>
            <a:r>
              <a:rPr lang="en-GB" dirty="0"/>
              <a:t>AI0</a:t>
            </a:r>
          </a:p>
          <a:p>
            <a:r>
              <a:rPr lang="en-GB" dirty="0"/>
              <a:t>AI1</a:t>
            </a:r>
          </a:p>
          <a:p>
            <a:r>
              <a:rPr lang="en-GB" dirty="0"/>
              <a:t>AI2</a:t>
            </a:r>
          </a:p>
          <a:p>
            <a:r>
              <a:rPr lang="en-GB" dirty="0"/>
              <a:t>AI3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D6BB0-6F81-4D59-A571-9D56BBB4F455}"/>
              </a:ext>
            </a:extLst>
          </p:cNvPr>
          <p:cNvSpPr txBox="1"/>
          <p:nvPr/>
        </p:nvSpPr>
        <p:spPr>
          <a:xfrm>
            <a:off x="7417620" y="2239617"/>
            <a:ext cx="120988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All HES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Vin</a:t>
            </a:r>
          </a:p>
          <a:p>
            <a:r>
              <a:rPr lang="en-GB" dirty="0"/>
              <a:t>HES 1 Vout</a:t>
            </a:r>
          </a:p>
          <a:p>
            <a:r>
              <a:rPr lang="en-GB" dirty="0"/>
              <a:t>HES 2 Vout</a:t>
            </a:r>
          </a:p>
          <a:p>
            <a:r>
              <a:rPr lang="en-GB" dirty="0"/>
              <a:t>HES 3 Vout</a:t>
            </a:r>
          </a:p>
          <a:p>
            <a:r>
              <a:rPr lang="en-GB" dirty="0"/>
              <a:t>HES 4 Vout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F62E6-0795-4870-BBF9-6AEA63CC222F}"/>
              </a:ext>
            </a:extLst>
          </p:cNvPr>
          <p:cNvCxnSpPr/>
          <p:nvPr/>
        </p:nvCxnSpPr>
        <p:spPr>
          <a:xfrm>
            <a:off x="1538721" y="3882887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45848-093C-4B15-BA3D-9E054C00FFF8}"/>
              </a:ext>
            </a:extLst>
          </p:cNvPr>
          <p:cNvCxnSpPr/>
          <p:nvPr/>
        </p:nvCxnSpPr>
        <p:spPr>
          <a:xfrm>
            <a:off x="4796956" y="3869635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78B9B-53D9-40E3-A482-B68D1930534D}"/>
              </a:ext>
            </a:extLst>
          </p:cNvPr>
          <p:cNvCxnSpPr/>
          <p:nvPr/>
        </p:nvCxnSpPr>
        <p:spPr>
          <a:xfrm>
            <a:off x="1525469" y="359134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45068-1E77-47D4-A2EA-0A1B9B59D8A1}"/>
              </a:ext>
            </a:extLst>
          </p:cNvPr>
          <p:cNvCxnSpPr/>
          <p:nvPr/>
        </p:nvCxnSpPr>
        <p:spPr>
          <a:xfrm>
            <a:off x="1538721" y="329648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44A538-CACD-43DA-8EF2-584EB6506098}"/>
              </a:ext>
            </a:extLst>
          </p:cNvPr>
          <p:cNvCxnSpPr>
            <a:cxnSpLocks/>
          </p:cNvCxnSpPr>
          <p:nvPr/>
        </p:nvCxnSpPr>
        <p:spPr>
          <a:xfrm>
            <a:off x="2057025" y="305794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5F732-3E36-4765-8633-904A3AABF714}"/>
              </a:ext>
            </a:extLst>
          </p:cNvPr>
          <p:cNvCxnSpPr>
            <a:cxnSpLocks/>
          </p:cNvCxnSpPr>
          <p:nvPr/>
        </p:nvCxnSpPr>
        <p:spPr>
          <a:xfrm>
            <a:off x="4651513" y="4416284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65E3C-5D1D-49C2-87E2-926E46F72DC4}"/>
              </a:ext>
            </a:extLst>
          </p:cNvPr>
          <p:cNvCxnSpPr>
            <a:cxnSpLocks/>
          </p:cNvCxnSpPr>
          <p:nvPr/>
        </p:nvCxnSpPr>
        <p:spPr>
          <a:xfrm>
            <a:off x="4651513" y="4707830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CF1D16-60AF-4382-95DB-76AB57BF24E4}"/>
              </a:ext>
            </a:extLst>
          </p:cNvPr>
          <p:cNvCxnSpPr>
            <a:cxnSpLocks/>
          </p:cNvCxnSpPr>
          <p:nvPr/>
        </p:nvCxnSpPr>
        <p:spPr>
          <a:xfrm>
            <a:off x="4651513" y="4986126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483B8E-7398-4D97-8E0C-9842E562F260}"/>
              </a:ext>
            </a:extLst>
          </p:cNvPr>
          <p:cNvCxnSpPr>
            <a:cxnSpLocks/>
          </p:cNvCxnSpPr>
          <p:nvPr/>
        </p:nvCxnSpPr>
        <p:spPr>
          <a:xfrm>
            <a:off x="4651513" y="5237917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D1C47D-4A4B-4D6E-84A2-6ADBDEAA4006}"/>
              </a:ext>
            </a:extLst>
          </p:cNvPr>
          <p:cNvCxnSpPr>
            <a:cxnSpLocks/>
          </p:cNvCxnSpPr>
          <p:nvPr/>
        </p:nvCxnSpPr>
        <p:spPr>
          <a:xfrm>
            <a:off x="5315260" y="415787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C1E-3A6D-423A-A812-E7694F5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A3F7-0816-4502-B977-939FC407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218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Wire.h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int 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1 raw voltage reading</a:t>
            </a:r>
          </a:p>
          <a:p>
            <a:pPr marL="0" indent="0">
              <a:buNone/>
            </a:pPr>
            <a:r>
              <a:rPr lang="en-GB" dirty="0"/>
              <a:t>int 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2 raw voltage reading</a:t>
            </a:r>
          </a:p>
          <a:p>
            <a:pPr marL="0" indent="0">
              <a:buNone/>
            </a:pPr>
            <a:r>
              <a:rPr lang="en-GB" dirty="0"/>
              <a:t>int c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3 raw voltage reading</a:t>
            </a:r>
          </a:p>
          <a:p>
            <a:pPr marL="0" indent="0">
              <a:buNone/>
            </a:pPr>
            <a:r>
              <a:rPr lang="en-GB" dirty="0"/>
              <a:t>int d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4 raw voltage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dataPacket</a:t>
            </a:r>
            <a:r>
              <a:rPr lang="en-GB" dirty="0"/>
              <a:t>[8];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array of bytes to send</a:t>
            </a:r>
          </a:p>
          <a:p>
            <a:pPr marL="0" indent="0">
              <a:buNone/>
            </a:pPr>
            <a:r>
              <a:rPr lang="en-GB" dirty="0"/>
              <a:t>volatile byte ha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HES1</a:t>
            </a:r>
          </a:p>
          <a:p>
            <a:pPr marL="0" indent="0">
              <a:buNone/>
            </a:pPr>
            <a:r>
              <a:rPr lang="en-GB" dirty="0"/>
              <a:t>volatile byte la = 10;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HES1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hb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HES2</a:t>
            </a:r>
          </a:p>
          <a:p>
            <a:pPr marL="0" indent="0">
              <a:buNone/>
            </a:pPr>
            <a:r>
              <a:rPr lang="en-GB" dirty="0"/>
              <a:t>volatile byte lb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HES2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hc</a:t>
            </a:r>
            <a:r>
              <a:rPr lang="en-GB" dirty="0"/>
              <a:t> = 11;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lc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hd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HES4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ld</a:t>
            </a:r>
            <a:r>
              <a:rPr lang="en-GB" dirty="0"/>
              <a:t> = 13;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8D356-90E1-4821-B7FC-131DCE1B4125}"/>
              </a:ext>
            </a:extLst>
          </p:cNvPr>
          <p:cNvSpPr txBox="1"/>
          <p:nvPr/>
        </p:nvSpPr>
        <p:spPr>
          <a:xfrm>
            <a:off x="5380383" y="3429000"/>
            <a:ext cx="5359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bytes and byte array declared as volatile, since it is </a:t>
            </a:r>
          </a:p>
          <a:p>
            <a:r>
              <a:rPr lang="en-GB" dirty="0"/>
              <a:t>necessary to inform the compiler that the values may</a:t>
            </a:r>
          </a:p>
          <a:p>
            <a:r>
              <a:rPr lang="en-GB" dirty="0"/>
              <a:t>change via interrupts, so that the compiler</a:t>
            </a:r>
          </a:p>
          <a:p>
            <a:r>
              <a:rPr lang="en-GB" dirty="0"/>
              <a:t>doesn't optimise the code away.</a:t>
            </a:r>
          </a:p>
        </p:txBody>
      </p:sp>
    </p:spTree>
    <p:extLst>
      <p:ext uri="{BB962C8B-B14F-4D97-AF65-F5344CB8AC3E}">
        <p14:creationId xmlns:p14="http://schemas.microsoft.com/office/powerpoint/2010/main" val="218533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setup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setup()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Wire.begin</a:t>
            </a:r>
            <a:r>
              <a:rPr lang="en-GB" sz="1500" dirty="0"/>
              <a:t>(1);              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join i2c bus with address #1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Wire.onRequest</a:t>
            </a:r>
            <a:r>
              <a:rPr lang="en-GB" sz="1500" dirty="0"/>
              <a:t>(</a:t>
            </a:r>
            <a:r>
              <a:rPr lang="en-GB" sz="1500" dirty="0" err="1"/>
              <a:t>requestEvent</a:t>
            </a:r>
            <a:r>
              <a:rPr lang="en-GB" sz="1500" dirty="0"/>
              <a:t>);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register event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486400" y="2087355"/>
            <a:ext cx="650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event is processed as an interrupt, which is why the bytes were</a:t>
            </a:r>
          </a:p>
          <a:p>
            <a:r>
              <a:rPr lang="en-GB" dirty="0"/>
              <a:t>Declared as volatile.</a:t>
            </a:r>
          </a:p>
        </p:txBody>
      </p:sp>
    </p:spTree>
    <p:extLst>
      <p:ext uri="{BB962C8B-B14F-4D97-AF65-F5344CB8AC3E}">
        <p14:creationId xmlns:p14="http://schemas.microsoft.com/office/powerpoint/2010/main" val="218290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main loop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loop() {</a:t>
            </a:r>
          </a:p>
          <a:p>
            <a:pPr marL="0" indent="0">
              <a:buNone/>
            </a:pPr>
            <a:r>
              <a:rPr lang="en-GB" sz="1500" dirty="0"/>
              <a:t>  a = </a:t>
            </a:r>
            <a:r>
              <a:rPr lang="en-GB" sz="1500" dirty="0" err="1"/>
              <a:t>analogRead</a:t>
            </a:r>
            <a:r>
              <a:rPr lang="en-GB" sz="1500" dirty="0"/>
              <a:t>(0);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1</a:t>
            </a:r>
          </a:p>
          <a:p>
            <a:pPr marL="0" indent="0">
              <a:buNone/>
            </a:pPr>
            <a:r>
              <a:rPr lang="en-GB" sz="1500" dirty="0"/>
              <a:t>  b = </a:t>
            </a:r>
            <a:r>
              <a:rPr lang="en-GB" sz="1500" dirty="0" err="1"/>
              <a:t>analogRead</a:t>
            </a:r>
            <a:r>
              <a:rPr lang="en-GB" sz="1500" dirty="0"/>
              <a:t>(1);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2</a:t>
            </a:r>
          </a:p>
          <a:p>
            <a:pPr marL="0" indent="0">
              <a:buNone/>
            </a:pPr>
            <a:r>
              <a:rPr lang="en-GB" sz="1500" dirty="0"/>
              <a:t>  c = </a:t>
            </a:r>
            <a:r>
              <a:rPr lang="en-GB" sz="1500" dirty="0" err="1"/>
              <a:t>analogRead</a:t>
            </a:r>
            <a:r>
              <a:rPr lang="en-GB" sz="1500" dirty="0"/>
              <a:t>(2);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3</a:t>
            </a:r>
          </a:p>
          <a:p>
            <a:pPr marL="0" indent="0">
              <a:buNone/>
            </a:pPr>
            <a:r>
              <a:rPr lang="en-GB" sz="1500" dirty="0"/>
              <a:t>  d = </a:t>
            </a:r>
            <a:r>
              <a:rPr lang="en-GB" sz="1500" dirty="0" err="1"/>
              <a:t>analogRead</a:t>
            </a:r>
            <a:r>
              <a:rPr lang="en-GB" sz="1500" dirty="0"/>
              <a:t>(3);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4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getByte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cast to high and low bytes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fillArray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build byte array for transfer</a:t>
            </a:r>
          </a:p>
          <a:p>
            <a:pPr marL="0" indent="0">
              <a:buNone/>
            </a:pPr>
            <a:r>
              <a:rPr lang="en-GB" sz="1500" dirty="0"/>
              <a:t>  delay(1);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287617" y="3429000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2 functions build the array ready for transfer</a:t>
            </a:r>
          </a:p>
        </p:txBody>
      </p:sp>
    </p:spTree>
    <p:extLst>
      <p:ext uri="{BB962C8B-B14F-4D97-AF65-F5344CB8AC3E}">
        <p14:creationId xmlns:p14="http://schemas.microsoft.com/office/powerpoint/2010/main" val="182307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getByte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getByte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ha = </a:t>
            </a:r>
            <a:r>
              <a:rPr lang="en-GB" sz="1500" dirty="0" err="1"/>
              <a:t>highByte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la = </a:t>
            </a:r>
            <a:r>
              <a:rPr lang="en-GB" sz="1500" dirty="0" err="1"/>
              <a:t>lowByte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hb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lb = </a:t>
            </a:r>
            <a:r>
              <a:rPr lang="en-GB" sz="1500" dirty="0" err="1"/>
              <a:t>lowByte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hc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lc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hd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(d);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ld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(d);  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782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casts the data for each sensor into a high byte, and a low</a:t>
            </a:r>
          </a:p>
          <a:p>
            <a:r>
              <a:rPr lang="en-GB" dirty="0"/>
              <a:t>Byte. This is necessary because the data is greater than 255, or longer than 1 byte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8E926-416F-42BB-B9F7-A929CB3D5568}"/>
              </a:ext>
            </a:extLst>
          </p:cNvPr>
          <p:cNvSpPr/>
          <p:nvPr/>
        </p:nvSpPr>
        <p:spPr>
          <a:xfrm>
            <a:off x="5208106" y="3793426"/>
            <a:ext cx="2994991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0000001000110110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5865B-A190-44F4-9A2C-93E30BEE3F3B}"/>
              </a:ext>
            </a:extLst>
          </p:cNvPr>
          <p:cNvSpPr txBox="1"/>
          <p:nvPr/>
        </p:nvSpPr>
        <p:spPr>
          <a:xfrm>
            <a:off x="4094921" y="3147747"/>
            <a:ext cx="370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566 </a:t>
            </a:r>
            <a:r>
              <a:rPr lang="en-GB" dirty="0" err="1"/>
              <a:t>dec</a:t>
            </a:r>
            <a:r>
              <a:rPr lang="en-GB" dirty="0"/>
              <a:t> = 0000001000110110 bin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5208106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6811619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BD503E-7138-447A-A17B-FBDDE499044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400801" y="4283757"/>
            <a:ext cx="30480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68231A-0BC0-4D2D-B907-D78D8F37CE70}"/>
              </a:ext>
            </a:extLst>
          </p:cNvPr>
          <p:cNvCxnSpPr>
            <a:stCxn id="5" idx="2"/>
          </p:cNvCxnSpPr>
          <p:nvPr/>
        </p:nvCxnSpPr>
        <p:spPr>
          <a:xfrm>
            <a:off x="6705602" y="4283757"/>
            <a:ext cx="26504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5143225" y="5420561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byte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6811619" y="542056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byte </a:t>
            </a:r>
          </a:p>
        </p:txBody>
      </p:sp>
    </p:spTree>
    <p:extLst>
      <p:ext uri="{BB962C8B-B14F-4D97-AF65-F5344CB8AC3E}">
        <p14:creationId xmlns:p14="http://schemas.microsoft.com/office/powerpoint/2010/main" val="199026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fillArray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fillArray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[0] = ha;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[1] = la;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[2] = </a:t>
            </a:r>
            <a:r>
              <a:rPr lang="en-GB" sz="1500" dirty="0" err="1"/>
              <a:t>hb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[3] = lb;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[4] = </a:t>
            </a:r>
            <a:r>
              <a:rPr lang="en-GB" sz="1500" dirty="0" err="1"/>
              <a:t>hc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[5] = </a:t>
            </a:r>
            <a:r>
              <a:rPr lang="en-GB" sz="1500" dirty="0" err="1"/>
              <a:t>lc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[6] = </a:t>
            </a:r>
            <a:r>
              <a:rPr lang="en-GB" sz="1500" dirty="0" err="1"/>
              <a:t>hd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[7] = </a:t>
            </a:r>
            <a:r>
              <a:rPr lang="en-GB" sz="1500" dirty="0" err="1"/>
              <a:t>ld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356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builds the 8-byte 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1378226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2729950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1340316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2692040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a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5D9747-260B-48CB-9773-BF760B3F9AE3}"/>
              </a:ext>
            </a:extLst>
          </p:cNvPr>
          <p:cNvSpPr/>
          <p:nvPr/>
        </p:nvSpPr>
        <p:spPr>
          <a:xfrm>
            <a:off x="4052773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88B4E6-05E7-46CF-8743-867518819A68}"/>
              </a:ext>
            </a:extLst>
          </p:cNvPr>
          <p:cNvSpPr/>
          <p:nvPr/>
        </p:nvSpPr>
        <p:spPr>
          <a:xfrm>
            <a:off x="5404497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480456-E2C9-4746-A200-914F82D7A5F2}"/>
              </a:ext>
            </a:extLst>
          </p:cNvPr>
          <p:cNvSpPr txBox="1"/>
          <p:nvPr/>
        </p:nvSpPr>
        <p:spPr>
          <a:xfrm>
            <a:off x="4014863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4B97D-CCAC-47E7-89BE-C7DA2703054D}"/>
              </a:ext>
            </a:extLst>
          </p:cNvPr>
          <p:cNvSpPr txBox="1"/>
          <p:nvPr/>
        </p:nvSpPr>
        <p:spPr>
          <a:xfrm>
            <a:off x="5366587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BB4571-95C8-4759-B5E0-1517D3867F2D}"/>
              </a:ext>
            </a:extLst>
          </p:cNvPr>
          <p:cNvSpPr/>
          <p:nvPr/>
        </p:nvSpPr>
        <p:spPr>
          <a:xfrm>
            <a:off x="6671548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3E6673-E967-49ED-A41B-C3AE7DB553ED}"/>
              </a:ext>
            </a:extLst>
          </p:cNvPr>
          <p:cNvSpPr/>
          <p:nvPr/>
        </p:nvSpPr>
        <p:spPr>
          <a:xfrm>
            <a:off x="8023272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7ECC1-CAFA-47FA-8545-E38A13864555}"/>
              </a:ext>
            </a:extLst>
          </p:cNvPr>
          <p:cNvSpPr txBox="1"/>
          <p:nvPr/>
        </p:nvSpPr>
        <p:spPr>
          <a:xfrm>
            <a:off x="6633638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c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50F6-FA7C-47BC-8E5E-10A698B7D610}"/>
              </a:ext>
            </a:extLst>
          </p:cNvPr>
          <p:cNvSpPr txBox="1"/>
          <p:nvPr/>
        </p:nvSpPr>
        <p:spPr>
          <a:xfrm>
            <a:off x="7985362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c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F47909-F5B1-4AB2-92E1-F6CCB4A47E66}"/>
              </a:ext>
            </a:extLst>
          </p:cNvPr>
          <p:cNvSpPr/>
          <p:nvPr/>
        </p:nvSpPr>
        <p:spPr>
          <a:xfrm>
            <a:off x="9346095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FF8E22-4FA5-4537-A019-693B7EADAEE2}"/>
              </a:ext>
            </a:extLst>
          </p:cNvPr>
          <p:cNvSpPr/>
          <p:nvPr/>
        </p:nvSpPr>
        <p:spPr>
          <a:xfrm>
            <a:off x="10697819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7B06CF-4438-4B52-80A9-F65ACF9CDA89}"/>
              </a:ext>
            </a:extLst>
          </p:cNvPr>
          <p:cNvSpPr txBox="1"/>
          <p:nvPr/>
        </p:nvSpPr>
        <p:spPr>
          <a:xfrm>
            <a:off x="9308185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49069-4CEB-48A0-9185-05C9E25C417D}"/>
              </a:ext>
            </a:extLst>
          </p:cNvPr>
          <p:cNvSpPr txBox="1"/>
          <p:nvPr/>
        </p:nvSpPr>
        <p:spPr>
          <a:xfrm>
            <a:off x="10697819" y="5935370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d</a:t>
            </a:r>
          </a:p>
        </p:txBody>
      </p:sp>
    </p:spTree>
    <p:extLst>
      <p:ext uri="{BB962C8B-B14F-4D97-AF65-F5344CB8AC3E}">
        <p14:creationId xmlns:p14="http://schemas.microsoft.com/office/powerpoint/2010/main" val="25978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I2C Event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requestEvent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Wire.write</a:t>
            </a:r>
            <a:r>
              <a:rPr lang="en-GB" sz="1500" dirty="0"/>
              <a:t>((byte*)</a:t>
            </a:r>
            <a:r>
              <a:rPr lang="en-GB" sz="1500" dirty="0" err="1"/>
              <a:t>dataPacket</a:t>
            </a:r>
            <a:r>
              <a:rPr lang="en-GB" sz="1500" dirty="0"/>
              <a:t>, 8);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088835" y="1825625"/>
            <a:ext cx="6208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fires when the myRIO (I2C Master) sends a request</a:t>
            </a:r>
          </a:p>
          <a:p>
            <a:r>
              <a:rPr lang="en-GB" dirty="0"/>
              <a:t>For data.</a:t>
            </a:r>
          </a:p>
          <a:p>
            <a:endParaRPr lang="en-GB" dirty="0"/>
          </a:p>
          <a:p>
            <a:r>
              <a:rPr lang="en-GB" dirty="0"/>
              <a:t>The array of 8 bytes (the data packet) is written to the data line </a:t>
            </a:r>
          </a:p>
        </p:txBody>
      </p:sp>
    </p:spTree>
    <p:extLst>
      <p:ext uri="{BB962C8B-B14F-4D97-AF65-F5344CB8AC3E}">
        <p14:creationId xmlns:p14="http://schemas.microsoft.com/office/powerpoint/2010/main" val="91970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9602-40D8-42C3-9573-DCE82CF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myRIO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0B971-67F4-46BF-AC0F-680355FB0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225706"/>
            <a:ext cx="8163340" cy="56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Init Phase:</a:t>
            </a:r>
          </a:p>
          <a:p>
            <a:endParaRPr lang="en-GB" dirty="0"/>
          </a:p>
          <a:p>
            <a:r>
              <a:rPr lang="en-GB" dirty="0" err="1"/>
              <a:t>clc</a:t>
            </a:r>
            <a:r>
              <a:rPr lang="en-GB" dirty="0"/>
              <a:t>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command window</a:t>
            </a:r>
            <a:endParaRPr lang="en-GB" dirty="0"/>
          </a:p>
          <a:p>
            <a:r>
              <a:rPr lang="en-GB" dirty="0"/>
              <a:t>clear;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workspace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 Get data and process 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%import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testdata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/>
              <a:t>    </a:t>
            </a:r>
            <a:r>
              <a:rPr lang="en-GB" dirty="0" err="1"/>
              <a:t>sizedata</a:t>
            </a:r>
            <a:r>
              <a:rPr lang="en-GB" dirty="0"/>
              <a:t> = size(</a:t>
            </a:r>
            <a:r>
              <a:rPr lang="en-GB" dirty="0" err="1"/>
              <a:t>csvread</a:t>
            </a:r>
            <a:r>
              <a:rPr lang="en-GB" dirty="0"/>
              <a:t>('testdata.csv',1,0));</a:t>
            </a:r>
          </a:p>
          <a:p>
            <a:r>
              <a:rPr lang="en-GB" dirty="0"/>
              <a:t>    </a:t>
            </a:r>
            <a:r>
              <a:rPr lang="en-GB" dirty="0" err="1"/>
              <a:t>rawdata</a:t>
            </a:r>
            <a:r>
              <a:rPr lang="en-GB" dirty="0"/>
              <a:t> = </a:t>
            </a:r>
            <a:r>
              <a:rPr lang="en-GB" dirty="0" err="1"/>
              <a:t>csvread</a:t>
            </a:r>
            <a:r>
              <a:rPr lang="en-GB" dirty="0"/>
              <a:t>('testdata.csv',1,0,[1,0,sizedata(1),5]);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%randomise row order to limit the risk of local minima</a:t>
            </a:r>
          </a:p>
          <a:p>
            <a:r>
              <a:rPr lang="pl-PL" dirty="0"/>
              <a:t>    data = rawdata(randperm(size(rawdata, 1)), :);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% data is in the format: force, orientation, raw1, raw2, raw3, raw4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13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training vectors</a:t>
            </a:r>
          </a:p>
          <a:p>
            <a:r>
              <a:rPr lang="en-GB" dirty="0"/>
              <a:t>    raw1 = data(:,3)/1000;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1</a:t>
            </a:r>
          </a:p>
          <a:p>
            <a:r>
              <a:rPr lang="en-GB" dirty="0"/>
              <a:t>    raw2 = data(:,4)/1000;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2</a:t>
            </a:r>
          </a:p>
          <a:p>
            <a:r>
              <a:rPr lang="en-GB" dirty="0"/>
              <a:t>    raw3 = data(:,5)/1000;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3</a:t>
            </a:r>
          </a:p>
          <a:p>
            <a:r>
              <a:rPr lang="en-GB" dirty="0"/>
              <a:t>    raw4 = data(:,6)/1000;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4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answer vectors</a:t>
            </a:r>
          </a:p>
          <a:p>
            <a:r>
              <a:rPr lang="nn-NO" dirty="0"/>
              <a:t>    Fx = (data(:,1).*cos((deg2rad(data(:,2)))));</a:t>
            </a:r>
          </a:p>
          <a:p>
            <a:endParaRPr lang="nn-NO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Fx(c) &lt;0.01 &amp;&amp; Fx(c) &gt; -0.01</a:t>
            </a:r>
          </a:p>
          <a:p>
            <a:r>
              <a:rPr lang="en-GB" dirty="0"/>
              <a:t>            Fx(c)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1B77-A39E-40EB-AED3-35B69FD1E20E}"/>
              </a:ext>
            </a:extLst>
          </p:cNvPr>
          <p:cNvSpPr txBox="1"/>
          <p:nvPr/>
        </p:nvSpPr>
        <p:spPr>
          <a:xfrm>
            <a:off x="6780628" y="2349305"/>
            <a:ext cx="4514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Pre-processing, to ensure inputs are between</a:t>
            </a:r>
          </a:p>
          <a:p>
            <a:r>
              <a:rPr lang="en-GB" b="1" dirty="0"/>
              <a:t>0 and 1 necessary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11802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D8BD80E-12BB-4859-B74C-F9C950EC5E27}"/>
              </a:ext>
            </a:extLst>
          </p:cNvPr>
          <p:cNvGrpSpPr/>
          <p:nvPr/>
        </p:nvGrpSpPr>
        <p:grpSpPr>
          <a:xfrm>
            <a:off x="3531284" y="106918"/>
            <a:ext cx="3647758" cy="3322082"/>
            <a:chOff x="3531284" y="106918"/>
            <a:chExt cx="3647758" cy="33220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BC5E45-3989-4FEC-94AE-A1D50021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752475"/>
              <a:ext cx="2952750" cy="24003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603C85-2EC5-4A60-BF4F-F053EC4E7593}"/>
                </a:ext>
              </a:extLst>
            </p:cNvPr>
            <p:cNvSpPr txBox="1"/>
            <p:nvPr/>
          </p:nvSpPr>
          <p:spPr>
            <a:xfrm>
              <a:off x="4572576" y="106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853669-BAD0-4956-A338-B0573F25144B}"/>
                </a:ext>
              </a:extLst>
            </p:cNvPr>
            <p:cNvSpPr/>
            <p:nvPr/>
          </p:nvSpPr>
          <p:spPr>
            <a:xfrm>
              <a:off x="4486484" y="2167113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6CDD3-2605-4F5E-8977-2B99E19F8D42}"/>
                </a:ext>
              </a:extLst>
            </p:cNvPr>
            <p:cNvSpPr/>
            <p:nvPr/>
          </p:nvSpPr>
          <p:spPr>
            <a:xfrm>
              <a:off x="4703077" y="233005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6073CB-3D68-4C4B-A090-26EB0AC4CA42}"/>
                </a:ext>
              </a:extLst>
            </p:cNvPr>
            <p:cNvSpPr/>
            <p:nvPr/>
          </p:nvSpPr>
          <p:spPr>
            <a:xfrm>
              <a:off x="4703077" y="2167113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D6B787-9237-4790-A087-38711E975CAD}"/>
                </a:ext>
              </a:extLst>
            </p:cNvPr>
            <p:cNvSpPr/>
            <p:nvPr/>
          </p:nvSpPr>
          <p:spPr>
            <a:xfrm>
              <a:off x="4703077" y="97704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B07DD3-60D1-40C8-8722-367A7E98F85F}"/>
                </a:ext>
              </a:extLst>
            </p:cNvPr>
            <p:cNvSpPr/>
            <p:nvPr/>
          </p:nvSpPr>
          <p:spPr>
            <a:xfrm>
              <a:off x="5855137" y="23433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Dir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FEF5A-36E8-44CC-B9DD-034D3EF30CAD}"/>
                </a:ext>
              </a:extLst>
            </p:cNvPr>
            <p:cNvSpPr/>
            <p:nvPr/>
          </p:nvSpPr>
          <p:spPr>
            <a:xfrm>
              <a:off x="5855137" y="977048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PWM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70AB4-BC8D-42A0-B1CA-D17D695ADA36}"/>
                </a:ext>
              </a:extLst>
            </p:cNvPr>
            <p:cNvSpPr/>
            <p:nvPr/>
          </p:nvSpPr>
          <p:spPr>
            <a:xfrm>
              <a:off x="5855137" y="2159350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55CAF2-E327-44B0-BC37-E19235D2F07D}"/>
              </a:ext>
            </a:extLst>
          </p:cNvPr>
          <p:cNvGrpSpPr/>
          <p:nvPr/>
        </p:nvGrpSpPr>
        <p:grpSpPr>
          <a:xfrm>
            <a:off x="593549" y="3535918"/>
            <a:ext cx="6596012" cy="3322082"/>
            <a:chOff x="593549" y="3535918"/>
            <a:chExt cx="6596012" cy="33220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AF79F4-6019-4DC5-8CA2-7AECC0A3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4181475"/>
              <a:ext cx="2952750" cy="240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FFDC4E-265A-4AB3-9203-B089970D60A1}"/>
                </a:ext>
              </a:extLst>
            </p:cNvPr>
            <p:cNvSpPr txBox="1"/>
            <p:nvPr/>
          </p:nvSpPr>
          <p:spPr>
            <a:xfrm>
              <a:off x="4572576" y="3535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312769-C6D6-4911-B856-E57555F21054}"/>
                </a:ext>
              </a:extLst>
            </p:cNvPr>
            <p:cNvSpPr/>
            <p:nvPr/>
          </p:nvSpPr>
          <p:spPr>
            <a:xfrm>
              <a:off x="2532478" y="5612678"/>
              <a:ext cx="1323904" cy="496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14.12.10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5CEE65-0CA1-413E-ABD5-D3BE67B0B1F7}"/>
                </a:ext>
              </a:extLst>
            </p:cNvPr>
            <p:cNvSpPr txBox="1"/>
            <p:nvPr/>
          </p:nvSpPr>
          <p:spPr>
            <a:xfrm>
              <a:off x="593549" y="5569040"/>
              <a:ext cx="1938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Reserved for Serial</a:t>
              </a:r>
            </a:p>
            <a:p>
              <a:pPr algn="r"/>
              <a:r>
                <a:rPr lang="en-GB" dirty="0"/>
                <a:t>Oran’s chip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1357CD-072F-47B8-8445-6DF44F126876}"/>
                </a:ext>
              </a:extLst>
            </p:cNvPr>
            <p:cNvSpPr/>
            <p:nvPr/>
          </p:nvSpPr>
          <p:spPr>
            <a:xfrm>
              <a:off x="4486484" y="5612678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459D1-73DC-4BE8-AE11-9DBF195E2E69}"/>
                </a:ext>
              </a:extLst>
            </p:cNvPr>
            <p:cNvSpPr/>
            <p:nvPr/>
          </p:nvSpPr>
          <p:spPr>
            <a:xfrm>
              <a:off x="4703077" y="5775615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F2067A-D888-4690-A790-8D33E827CC21}"/>
                </a:ext>
              </a:extLst>
            </p:cNvPr>
            <p:cNvSpPr/>
            <p:nvPr/>
          </p:nvSpPr>
          <p:spPr>
            <a:xfrm>
              <a:off x="4703077" y="561267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0A43E4-E54F-4543-BF37-B07B4082EFAB}"/>
                </a:ext>
              </a:extLst>
            </p:cNvPr>
            <p:cNvSpPr/>
            <p:nvPr/>
          </p:nvSpPr>
          <p:spPr>
            <a:xfrm>
              <a:off x="4705096" y="440861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B406F7-3E1A-48E9-8640-5AE8E210BA8B}"/>
                </a:ext>
              </a:extLst>
            </p:cNvPr>
            <p:cNvSpPr/>
            <p:nvPr/>
          </p:nvSpPr>
          <p:spPr>
            <a:xfrm>
              <a:off x="5865656" y="5806856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Dir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26ACF4-B30F-45E1-97BF-A54FFDFD05F1}"/>
                </a:ext>
              </a:extLst>
            </p:cNvPr>
            <p:cNvSpPr/>
            <p:nvPr/>
          </p:nvSpPr>
          <p:spPr>
            <a:xfrm>
              <a:off x="5865656" y="44406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PWM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D33D9C-0632-473D-A1B7-D6D6DCD1D117}"/>
                </a:ext>
              </a:extLst>
            </p:cNvPr>
            <p:cNvSpPr/>
            <p:nvPr/>
          </p:nvSpPr>
          <p:spPr>
            <a:xfrm>
              <a:off x="5865656" y="5622904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%Scale to work nicely with NN maths</a:t>
            </a:r>
          </a:p>
          <a:p>
            <a:r>
              <a:rPr lang="en-GB" dirty="0"/>
              <a:t>    Fx = Fx/100;</a:t>
            </a:r>
          </a:p>
          <a:p>
            <a:r>
              <a:rPr lang="en-GB" dirty="0"/>
              <a:t>    </a:t>
            </a:r>
          </a:p>
          <a:p>
            <a:r>
              <a:rPr lang="nn-NO" dirty="0"/>
              <a:t>    Fy = (data(:,1).*sin((deg2rad(data(:,2)))));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Fy(c) &lt;0.01 &amp;&amp; Fy(c) &gt; -0.01</a:t>
            </a:r>
          </a:p>
          <a:p>
            <a:r>
              <a:rPr lang="en-GB" dirty="0"/>
              <a:t>            Fy(c)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%Scale to work nicely with NN maths</a:t>
            </a:r>
          </a:p>
          <a:p>
            <a:r>
              <a:rPr lang="en-GB" dirty="0"/>
              <a:t>    Fy = Fy/100;</a:t>
            </a:r>
          </a:p>
          <a:p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961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Training Phase: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Solve an Input-Output Fitting problem with a Neural Network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Script generated by Neural Fitting app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x = [raw1'</a:t>
            </a:r>
          </a:p>
          <a:p>
            <a:r>
              <a:rPr lang="en-GB" dirty="0"/>
              <a:t>      raw2'    </a:t>
            </a:r>
          </a:p>
          <a:p>
            <a:r>
              <a:rPr lang="en-GB" dirty="0"/>
              <a:t>      raw3'  </a:t>
            </a:r>
          </a:p>
          <a:p>
            <a:r>
              <a:rPr lang="en-GB" dirty="0"/>
              <a:t>      raw4'];</a:t>
            </a:r>
          </a:p>
          <a:p>
            <a:r>
              <a:rPr lang="en-GB" dirty="0"/>
              <a:t>t = [Fx'</a:t>
            </a:r>
          </a:p>
          <a:p>
            <a:r>
              <a:rPr lang="en-GB" dirty="0"/>
              <a:t>      Fy'];</a:t>
            </a:r>
          </a:p>
          <a:p>
            <a:r>
              <a:rPr lang="en-GB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3874718" y="3832381"/>
            <a:ext cx="1667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3874718" y="4710203"/>
            <a:ext cx="1877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Answers</a:t>
            </a:r>
          </a:p>
        </p:txBody>
      </p:sp>
    </p:spTree>
    <p:extLst>
      <p:ext uri="{BB962C8B-B14F-4D97-AF65-F5344CB8AC3E}">
        <p14:creationId xmlns:p14="http://schemas.microsoft.com/office/powerpoint/2010/main" val="312138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Training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training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nntrain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trainlm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is usually fastest.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takes longer but may be better for challenging problems.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trainscg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uses less memory. Suitable in low memory situations.</a:t>
            </a:r>
          </a:p>
          <a:p>
            <a:r>
              <a:rPr lang="en-GB" dirty="0" err="1"/>
              <a:t>trainFcn</a:t>
            </a:r>
            <a:r>
              <a:rPr lang="en-GB" dirty="0"/>
              <a:t> = '</a:t>
            </a:r>
            <a:r>
              <a:rPr lang="en-GB" dirty="0" err="1"/>
              <a:t>trainlm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Levenberg-Marquardt backpropagation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Create a Fitting Network</a:t>
            </a:r>
          </a:p>
          <a:p>
            <a:r>
              <a:rPr lang="en-GB" dirty="0" err="1"/>
              <a:t>hiddenLayerSize</a:t>
            </a:r>
            <a:r>
              <a:rPr lang="en-GB" dirty="0"/>
              <a:t> = [20,10];</a:t>
            </a:r>
          </a:p>
          <a:p>
            <a:r>
              <a:rPr lang="en-GB" dirty="0"/>
              <a:t>net = </a:t>
            </a:r>
            <a:r>
              <a:rPr lang="en-GB" dirty="0" err="1"/>
              <a:t>fitnet</a:t>
            </a:r>
            <a:r>
              <a:rPr lang="en-GB" dirty="0"/>
              <a:t>(</a:t>
            </a:r>
            <a:r>
              <a:rPr lang="en-GB" dirty="0" err="1"/>
              <a:t>hiddenLayerSize,trainFcn</a:t>
            </a:r>
            <a:r>
              <a:rPr lang="en-GB" dirty="0"/>
              <a:t>);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7855875" y="2861710"/>
            <a:ext cx="3494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Select back-propagation technique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7855875" y="4386646"/>
            <a:ext cx="356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Create the network, define size and</a:t>
            </a:r>
          </a:p>
          <a:p>
            <a:r>
              <a:rPr lang="en-GB" b="1" dirty="0"/>
              <a:t>Training function</a:t>
            </a:r>
          </a:p>
        </p:txBody>
      </p:sp>
    </p:spTree>
    <p:extLst>
      <p:ext uri="{BB962C8B-B14F-4D97-AF65-F5344CB8AC3E}">
        <p14:creationId xmlns:p14="http://schemas.microsoft.com/office/powerpoint/2010/main" val="248511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Input and Output Pre/Post-Processing Functions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processing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nnprocess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net.input.processFcns</a:t>
            </a:r>
            <a:r>
              <a:rPr lang="en-GB" dirty="0"/>
              <a:t> = {};</a:t>
            </a:r>
          </a:p>
          <a:p>
            <a:r>
              <a:rPr lang="en-GB" dirty="0" err="1"/>
              <a:t>net.output.processFcns</a:t>
            </a:r>
            <a:r>
              <a:rPr lang="en-GB" dirty="0"/>
              <a:t> = {};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1736429" y="4035082"/>
            <a:ext cx="92374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Note: I have defined the pre and post processing functions as empty, since I have done my own</a:t>
            </a:r>
          </a:p>
          <a:p>
            <a:r>
              <a:rPr lang="en-GB" b="1" dirty="0"/>
              <a:t>Pre and post processing to make the translation to LabVIEW code easier.</a:t>
            </a:r>
          </a:p>
        </p:txBody>
      </p:sp>
    </p:spTree>
    <p:extLst>
      <p:ext uri="{BB962C8B-B14F-4D97-AF65-F5344CB8AC3E}">
        <p14:creationId xmlns:p14="http://schemas.microsoft.com/office/powerpoint/2010/main" val="1796388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Setup Division of Data for Training, Validation, Testing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data division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nndivision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it-IT" dirty="0"/>
              <a:t>net.divideFcn = 'dividerand'; 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% Divide data randomly</a:t>
            </a:r>
          </a:p>
          <a:p>
            <a:r>
              <a:rPr lang="en-GB" dirty="0" err="1"/>
              <a:t>net.divideMode</a:t>
            </a:r>
            <a:r>
              <a:rPr lang="en-GB" dirty="0"/>
              <a:t> = 'sample';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Divide up every sample</a:t>
            </a:r>
          </a:p>
          <a:p>
            <a:r>
              <a:rPr lang="en-GB" dirty="0" err="1"/>
              <a:t>net.divideParam.trainRatio</a:t>
            </a:r>
            <a:r>
              <a:rPr lang="en-GB" dirty="0"/>
              <a:t> = 70/100;</a:t>
            </a:r>
          </a:p>
          <a:p>
            <a:r>
              <a:rPr lang="en-GB" dirty="0" err="1"/>
              <a:t>net.divideParam.valRatio</a:t>
            </a:r>
            <a:r>
              <a:rPr lang="en-GB" dirty="0"/>
              <a:t> = 15/100;</a:t>
            </a:r>
          </a:p>
          <a:p>
            <a:r>
              <a:rPr lang="en-GB" dirty="0" err="1"/>
              <a:t>net.divideParam.testRatio</a:t>
            </a:r>
            <a:r>
              <a:rPr lang="en-GB" dirty="0"/>
              <a:t> = 15/100;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2223771" y="4589079"/>
            <a:ext cx="7119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Divide the training data into a training set, a validation set and a test set.</a:t>
            </a:r>
          </a:p>
        </p:txBody>
      </p:sp>
    </p:spTree>
    <p:extLst>
      <p:ext uri="{BB962C8B-B14F-4D97-AF65-F5344CB8AC3E}">
        <p14:creationId xmlns:p14="http://schemas.microsoft.com/office/powerpoint/2010/main" val="382952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%Set a training goal</a:t>
            </a:r>
          </a:p>
          <a:p>
            <a:r>
              <a:rPr lang="en-GB" dirty="0" err="1"/>
              <a:t>net.trainParam.goal</a:t>
            </a:r>
            <a:r>
              <a:rPr lang="en-GB" dirty="0"/>
              <a:t>= 1e-6;</a:t>
            </a:r>
          </a:p>
          <a:p>
            <a:r>
              <a:rPr lang="en-GB" dirty="0" err="1"/>
              <a:t>net.trainParam.epochs</a:t>
            </a:r>
            <a:r>
              <a:rPr lang="en-GB" dirty="0"/>
              <a:t>=15000;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net.layers</a:t>
            </a:r>
            <a:r>
              <a:rPr lang="en-GB" dirty="0"/>
              <a:t>{1}.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{2}.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{3}.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4360447" y="2365565"/>
            <a:ext cx="4608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15000 epochs, training goal is an error of 1e-6.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B8DA5-832F-4AAA-82BF-7DD19DAC7298}"/>
              </a:ext>
            </a:extLst>
          </p:cNvPr>
          <p:cNvSpPr txBox="1"/>
          <p:nvPr/>
        </p:nvSpPr>
        <p:spPr>
          <a:xfrm>
            <a:off x="4599599" y="3399055"/>
            <a:ext cx="5213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Activation function in hidden layers and output layer</a:t>
            </a:r>
          </a:p>
          <a:p>
            <a:r>
              <a:rPr lang="en-GB" b="1" dirty="0"/>
              <a:t>Is the sigmoid function.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2BFA-8425-4098-8702-EA731D97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7" y="4354527"/>
            <a:ext cx="5867400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E9DCB-FB8A-4FD3-9E93-6E483850EED3}"/>
              </a:ext>
            </a:extLst>
          </p:cNvPr>
          <p:cNvSpPr txBox="1"/>
          <p:nvPr/>
        </p:nvSpPr>
        <p:spPr>
          <a:xfrm>
            <a:off x="1415152" y="5480350"/>
            <a:ext cx="4267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as </a:t>
            </a:r>
            <a:r>
              <a:rPr lang="en-GB" b="1" dirty="0" err="1"/>
              <a:t>handcoded</a:t>
            </a:r>
            <a:r>
              <a:rPr lang="en-GB" b="1" dirty="0"/>
              <a:t> in MATLAB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DA9D00-B6FE-4461-A237-094F5CF0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880" y="4354527"/>
            <a:ext cx="940886" cy="94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974F-E846-48F1-B8FA-2447F59B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88" y="4354526"/>
            <a:ext cx="2712086" cy="1758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7BAC0-8045-4A48-A99F-BFE89ECD359C}"/>
              </a:ext>
            </a:extLst>
          </p:cNvPr>
          <p:cNvSpPr txBox="1"/>
          <p:nvPr/>
        </p:nvSpPr>
        <p:spPr>
          <a:xfrm>
            <a:off x="7620794" y="6237747"/>
            <a:ext cx="2900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in </a:t>
            </a:r>
            <a:r>
              <a:rPr lang="en-GB" b="1" dirty="0" err="1"/>
              <a:t>labVIEW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8DB34-E5D6-4203-A0FF-794F8C06EDFF}"/>
              </a:ext>
            </a:extLst>
          </p:cNvPr>
          <p:cNvSpPr txBox="1"/>
          <p:nvPr/>
        </p:nvSpPr>
        <p:spPr>
          <a:xfrm>
            <a:off x="797267" y="5928607"/>
            <a:ext cx="58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function </a:t>
            </a:r>
            <a:r>
              <a:rPr lang="en-GB" dirty="0" err="1"/>
              <a:t>threshold.m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1571371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Performance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performance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nnperformance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net.performFcn</a:t>
            </a:r>
            <a:r>
              <a:rPr lang="en-GB" dirty="0"/>
              <a:t> = '</a:t>
            </a:r>
            <a:r>
              <a:rPr lang="en-GB" dirty="0" err="1"/>
              <a:t>mse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Mean Squared Error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Train the Network</a:t>
            </a:r>
          </a:p>
          <a:p>
            <a:r>
              <a:rPr lang="en-GB" dirty="0"/>
              <a:t>[</a:t>
            </a:r>
            <a:r>
              <a:rPr lang="en-GB" dirty="0" err="1"/>
              <a:t>net,tr</a:t>
            </a:r>
            <a:r>
              <a:rPr lang="en-GB" dirty="0"/>
              <a:t>] = train(</a:t>
            </a:r>
            <a:r>
              <a:rPr lang="en-GB" dirty="0" err="1"/>
              <a:t>net,x,t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Test the Network</a:t>
            </a:r>
          </a:p>
          <a:p>
            <a:r>
              <a:rPr lang="en-GB" dirty="0"/>
              <a:t>y = net(x);</a:t>
            </a:r>
          </a:p>
          <a:p>
            <a:r>
              <a:rPr lang="en-GB" dirty="0"/>
              <a:t>e = </a:t>
            </a:r>
            <a:r>
              <a:rPr lang="en-GB" dirty="0" err="1"/>
              <a:t>gsubtract</a:t>
            </a:r>
            <a:r>
              <a:rPr lang="en-GB" dirty="0"/>
              <a:t>(</a:t>
            </a:r>
            <a:r>
              <a:rPr lang="en-GB" dirty="0" err="1"/>
              <a:t>t,y</a:t>
            </a:r>
            <a:r>
              <a:rPr lang="en-GB" dirty="0"/>
              <a:t>);</a:t>
            </a:r>
          </a:p>
          <a:p>
            <a:r>
              <a:rPr lang="fr-FR" dirty="0"/>
              <a:t>performance = </a:t>
            </a:r>
            <a:r>
              <a:rPr lang="fr-FR" dirty="0" err="1"/>
              <a:t>perform</a:t>
            </a:r>
            <a:r>
              <a:rPr lang="fr-FR" dirty="0"/>
              <a:t>(</a:t>
            </a:r>
            <a:r>
              <a:rPr lang="fr-FR" dirty="0" err="1"/>
              <a:t>net,t,y</a:t>
            </a:r>
            <a:r>
              <a:rPr lang="fr-FR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4329796" y="3429000"/>
            <a:ext cx="1884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Train the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EA4E8-38AD-4682-A717-3C209A353650}"/>
              </a:ext>
            </a:extLst>
          </p:cNvPr>
          <p:cNvSpPr txBox="1"/>
          <p:nvPr/>
        </p:nvSpPr>
        <p:spPr>
          <a:xfrm>
            <a:off x="4329796" y="4438604"/>
            <a:ext cx="1790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Test the network</a:t>
            </a:r>
          </a:p>
        </p:txBody>
      </p:sp>
    </p:spTree>
    <p:extLst>
      <p:ext uri="{BB962C8B-B14F-4D97-AF65-F5344CB8AC3E}">
        <p14:creationId xmlns:p14="http://schemas.microsoft.com/office/powerpoint/2010/main" val="1686632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Generate a matrix-only MATLAB function for neural network code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generation with MATLAB Coder tools.</a:t>
            </a:r>
          </a:p>
          <a:p>
            <a:r>
              <a:rPr lang="en-GB" dirty="0"/>
              <a:t> </a:t>
            </a:r>
            <a:r>
              <a:rPr lang="en-GB" dirty="0" err="1"/>
              <a:t>genFunction</a:t>
            </a:r>
            <a:r>
              <a:rPr lang="en-GB" dirty="0"/>
              <a:t>(net,'</a:t>
            </a:r>
            <a:r>
              <a:rPr lang="en-GB" dirty="0" err="1"/>
              <a:t>myNeuralNetworkFunction</a:t>
            </a:r>
            <a:r>
              <a:rPr lang="en-GB" dirty="0"/>
              <a:t>','</a:t>
            </a:r>
            <a:r>
              <a:rPr lang="en-GB" dirty="0" err="1"/>
              <a:t>MatrixOnly</a:t>
            </a:r>
            <a:r>
              <a:rPr lang="en-GB" dirty="0"/>
              <a:t>','yes');</a:t>
            </a:r>
          </a:p>
          <a:p>
            <a:r>
              <a:rPr lang="en-GB" dirty="0"/>
              <a:t> y = </a:t>
            </a:r>
            <a:r>
              <a:rPr lang="en-GB" dirty="0" err="1"/>
              <a:t>myNeuralNetworkFunction</a:t>
            </a:r>
            <a:r>
              <a:rPr lang="en-GB" dirty="0"/>
              <a:t>(x);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7691974" y="2286165"/>
            <a:ext cx="3170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Export the network as matrices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2559C-F177-4208-B111-7F878636E63A}"/>
              </a:ext>
            </a:extLst>
          </p:cNvPr>
          <p:cNvSpPr txBox="1"/>
          <p:nvPr/>
        </p:nvSpPr>
        <p:spPr>
          <a:xfrm>
            <a:off x="838200" y="3850416"/>
            <a:ext cx="827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Trained network can be found in </a:t>
            </a:r>
            <a:r>
              <a:rPr lang="en-GB" dirty="0" err="1"/>
              <a:t>myNeuralNetworkFunction.m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86802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Old Code for refactoring</a:t>
            </a:r>
          </a:p>
        </p:txBody>
      </p:sp>
    </p:spTree>
    <p:extLst>
      <p:ext uri="{BB962C8B-B14F-4D97-AF65-F5344CB8AC3E}">
        <p14:creationId xmlns:p14="http://schemas.microsoft.com/office/powerpoint/2010/main" val="52202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3B5-D24E-48EC-B581-E2C27DDA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4538DA-AB70-43AC-809D-608095400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305844"/>
            <a:ext cx="104965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A2DED-ADF7-468E-8C12-A2CDD63C7EFD}"/>
              </a:ext>
            </a:extLst>
          </p:cNvPr>
          <p:cNvSpPr txBox="1"/>
          <p:nvPr/>
        </p:nvSpPr>
        <p:spPr>
          <a:xfrm>
            <a:off x="4903304" y="5942568"/>
            <a:ext cx="21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architecture.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5414A-F8DB-4E3A-BD12-62CD640814A3}"/>
              </a:ext>
            </a:extLst>
          </p:cNvPr>
          <p:cNvSpPr txBox="1"/>
          <p:nvPr/>
        </p:nvSpPr>
        <p:spPr>
          <a:xfrm>
            <a:off x="165652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477B-90A7-44A0-94D8-727AA6B4214B}"/>
              </a:ext>
            </a:extLst>
          </p:cNvPr>
          <p:cNvSpPr txBox="1"/>
          <p:nvPr/>
        </p:nvSpPr>
        <p:spPr>
          <a:xfrm>
            <a:off x="3803374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1099-40D3-4CBB-8A85-677AECDC1407}"/>
              </a:ext>
            </a:extLst>
          </p:cNvPr>
          <p:cNvSpPr txBox="1"/>
          <p:nvPr/>
        </p:nvSpPr>
        <p:spPr>
          <a:xfrm>
            <a:off x="579797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6FB2D-0786-4FAB-98F7-66EB5BDA9D5E}"/>
              </a:ext>
            </a:extLst>
          </p:cNvPr>
          <p:cNvSpPr txBox="1"/>
          <p:nvPr/>
        </p:nvSpPr>
        <p:spPr>
          <a:xfrm>
            <a:off x="8170111" y="24692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4282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671507" y="1133660"/>
            <a:ext cx="5876144" cy="4471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6C0D7-8FD5-48F3-A8C8-21E2BFB556F3}"/>
              </a:ext>
            </a:extLst>
          </p:cNvPr>
          <p:cNvSpPr/>
          <p:nvPr/>
        </p:nvSpPr>
        <p:spPr>
          <a:xfrm>
            <a:off x="6679096" y="133184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F4EE4-94CB-4D69-8A90-F169EADCD2C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32105" y="1010196"/>
            <a:ext cx="0" cy="321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568A35-7361-4821-8DD2-A2E7192C743D}"/>
              </a:ext>
            </a:extLst>
          </p:cNvPr>
          <p:cNvSpPr txBox="1"/>
          <p:nvPr/>
        </p:nvSpPr>
        <p:spPr>
          <a:xfrm rot="10800000" flipV="1">
            <a:off x="9515061" y="891209"/>
            <a:ext cx="9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3188B-14FF-48FD-B719-D7CD597AB71A}"/>
              </a:ext>
            </a:extLst>
          </p:cNvPr>
          <p:cNvSpPr/>
          <p:nvPr/>
        </p:nvSpPr>
        <p:spPr>
          <a:xfrm>
            <a:off x="6480313" y="1331844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1B81-1B6D-4AD5-8E32-7423C9E8686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533322" y="786721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BBBB4-1C8A-492C-BD0A-EA77B12F9270}"/>
              </a:ext>
            </a:extLst>
          </p:cNvPr>
          <p:cNvSpPr txBox="1"/>
          <p:nvPr/>
        </p:nvSpPr>
        <p:spPr>
          <a:xfrm>
            <a:off x="9505132" y="6286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ADIO1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31DD-C329-4006-B0D7-EC305680F0E1}"/>
              </a:ext>
            </a:extLst>
          </p:cNvPr>
          <p:cNvSpPr/>
          <p:nvPr/>
        </p:nvSpPr>
        <p:spPr>
          <a:xfrm>
            <a:off x="6256689" y="133184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7B7129-618B-4AEB-BB7C-5235EA51DF9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309698" y="601108"/>
            <a:ext cx="0" cy="7307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2688B7-D2B0-4204-9CFB-70D06F574235}"/>
              </a:ext>
            </a:extLst>
          </p:cNvPr>
          <p:cNvSpPr txBox="1"/>
          <p:nvPr/>
        </p:nvSpPr>
        <p:spPr>
          <a:xfrm>
            <a:off x="9515061" y="4173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BDIO1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DDF1A-AD72-401F-9596-7AC508CD523F}"/>
              </a:ext>
            </a:extLst>
          </p:cNvPr>
          <p:cNvSpPr/>
          <p:nvPr/>
        </p:nvSpPr>
        <p:spPr>
          <a:xfrm>
            <a:off x="5639370" y="1331844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1E918B-2098-4B09-9D75-DB3C86C537A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692379" y="371061"/>
            <a:ext cx="0" cy="960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B998B5-3F3E-4F2F-9315-35CAD6E848A8}"/>
              </a:ext>
            </a:extLst>
          </p:cNvPr>
          <p:cNvSpPr txBox="1"/>
          <p:nvPr/>
        </p:nvSpPr>
        <p:spPr>
          <a:xfrm>
            <a:off x="9515061" y="10631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1D1FD-CC3B-424B-B25C-46ACA39A4443}"/>
              </a:ext>
            </a:extLst>
          </p:cNvPr>
          <p:cNvSpPr/>
          <p:nvPr/>
        </p:nvSpPr>
        <p:spPr>
          <a:xfrm>
            <a:off x="6056244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3A969D-1A7F-432A-BFA1-1138CE0C4B02}"/>
              </a:ext>
            </a:extLst>
          </p:cNvPr>
          <p:cNvSpPr/>
          <p:nvPr/>
        </p:nvSpPr>
        <p:spPr>
          <a:xfrm>
            <a:off x="5845337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CCD866-9A2F-493D-B72D-FC15ABD04547}"/>
              </a:ext>
            </a:extLst>
          </p:cNvPr>
          <p:cNvCxnSpPr>
            <a:cxnSpLocks/>
          </p:cNvCxnSpPr>
          <p:nvPr/>
        </p:nvCxnSpPr>
        <p:spPr>
          <a:xfrm>
            <a:off x="5692379" y="371061"/>
            <a:ext cx="3822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A02CFA-99F7-4065-80E6-8B54F13A5E65}"/>
              </a:ext>
            </a:extLst>
          </p:cNvPr>
          <p:cNvCxnSpPr/>
          <p:nvPr/>
        </p:nvCxnSpPr>
        <p:spPr>
          <a:xfrm>
            <a:off x="6309698" y="601108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09DC08-0AF1-411A-996E-FA95A9846C72}"/>
              </a:ext>
            </a:extLst>
          </p:cNvPr>
          <p:cNvCxnSpPr/>
          <p:nvPr/>
        </p:nvCxnSpPr>
        <p:spPr>
          <a:xfrm>
            <a:off x="6533322" y="799026"/>
            <a:ext cx="29817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095AC9-2B90-4857-A330-B5A4E8365170}"/>
              </a:ext>
            </a:extLst>
          </p:cNvPr>
          <p:cNvCxnSpPr/>
          <p:nvPr/>
        </p:nvCxnSpPr>
        <p:spPr>
          <a:xfrm>
            <a:off x="6732105" y="1010195"/>
            <a:ext cx="278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03F65A9-C7A4-4B6B-8D7F-840AFE53C539}"/>
              </a:ext>
            </a:extLst>
          </p:cNvPr>
          <p:cNvSpPr/>
          <p:nvPr/>
        </p:nvSpPr>
        <p:spPr>
          <a:xfrm>
            <a:off x="7050725" y="5125562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D8490F-B9A2-4270-9F4C-619E9032B509}"/>
              </a:ext>
            </a:extLst>
          </p:cNvPr>
          <p:cNvSpPr/>
          <p:nvPr/>
        </p:nvSpPr>
        <p:spPr>
          <a:xfrm>
            <a:off x="5765836" y="51219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CF4A69-66C5-44FA-9F1D-1BB9113AEDBA}"/>
              </a:ext>
            </a:extLst>
          </p:cNvPr>
          <p:cNvCxnSpPr>
            <a:cxnSpLocks/>
          </p:cNvCxnSpPr>
          <p:nvPr/>
        </p:nvCxnSpPr>
        <p:spPr>
          <a:xfrm flipV="1">
            <a:off x="5818845" y="5241236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49FC79-5FDE-4256-8079-02151C01C4C9}"/>
              </a:ext>
            </a:extLst>
          </p:cNvPr>
          <p:cNvCxnSpPr>
            <a:cxnSpLocks/>
          </p:cNvCxnSpPr>
          <p:nvPr/>
        </p:nvCxnSpPr>
        <p:spPr>
          <a:xfrm flipV="1">
            <a:off x="7104875" y="5253889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927B5D-A065-4DB2-9BDD-4453840DA091}"/>
              </a:ext>
            </a:extLst>
          </p:cNvPr>
          <p:cNvCxnSpPr>
            <a:cxnSpLocks/>
          </p:cNvCxnSpPr>
          <p:nvPr/>
        </p:nvCxnSpPr>
        <p:spPr>
          <a:xfrm>
            <a:off x="2671507" y="5777948"/>
            <a:ext cx="443222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658340-00A7-4128-9199-1B65E1B705BD}"/>
              </a:ext>
            </a:extLst>
          </p:cNvPr>
          <p:cNvSpPr txBox="1"/>
          <p:nvPr/>
        </p:nvSpPr>
        <p:spPr>
          <a:xfrm>
            <a:off x="2122389" y="55932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+24V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4C097F-7962-4FF0-AD10-87551FD6F032}"/>
              </a:ext>
            </a:extLst>
          </p:cNvPr>
          <p:cNvSpPr/>
          <p:nvPr/>
        </p:nvSpPr>
        <p:spPr>
          <a:xfrm>
            <a:off x="6162262" y="5134620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3CFEB2-C2A9-4B03-A147-E3AC93C0ACF2}"/>
              </a:ext>
            </a:extLst>
          </p:cNvPr>
          <p:cNvCxnSpPr>
            <a:cxnSpLocks/>
          </p:cNvCxnSpPr>
          <p:nvPr/>
        </p:nvCxnSpPr>
        <p:spPr>
          <a:xfrm flipV="1">
            <a:off x="6216934" y="5278526"/>
            <a:ext cx="0" cy="870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ED4E00-9B29-4B41-94C6-1F28B1399A6E}"/>
              </a:ext>
            </a:extLst>
          </p:cNvPr>
          <p:cNvCxnSpPr/>
          <p:nvPr/>
        </p:nvCxnSpPr>
        <p:spPr>
          <a:xfrm>
            <a:off x="6215271" y="6149009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92099B-D9C5-448A-BB4F-139B0EDD3F15}"/>
              </a:ext>
            </a:extLst>
          </p:cNvPr>
          <p:cNvSpPr txBox="1"/>
          <p:nvPr/>
        </p:nvSpPr>
        <p:spPr>
          <a:xfrm>
            <a:off x="9409284" y="5968776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2 Vout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8ABD3A-C3E3-43C7-A8AC-040463B55456}"/>
              </a:ext>
            </a:extLst>
          </p:cNvPr>
          <p:cNvSpPr/>
          <p:nvPr/>
        </p:nvSpPr>
        <p:spPr>
          <a:xfrm>
            <a:off x="7454917" y="512196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C70A8D-822E-49C4-98F4-B6D4B9CDF9F9}"/>
              </a:ext>
            </a:extLst>
          </p:cNvPr>
          <p:cNvCxnSpPr>
            <a:cxnSpLocks/>
          </p:cNvCxnSpPr>
          <p:nvPr/>
        </p:nvCxnSpPr>
        <p:spPr>
          <a:xfrm flipV="1">
            <a:off x="7507926" y="5253889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3C221B-3627-4A2D-853A-38D236C7D17E}"/>
              </a:ext>
            </a:extLst>
          </p:cNvPr>
          <p:cNvCxnSpPr>
            <a:cxnSpLocks/>
          </p:cNvCxnSpPr>
          <p:nvPr/>
        </p:nvCxnSpPr>
        <p:spPr>
          <a:xfrm>
            <a:off x="7510635" y="5799012"/>
            <a:ext cx="189864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18C330-A3D9-45B4-AC37-B48A6661ACFC}"/>
              </a:ext>
            </a:extLst>
          </p:cNvPr>
          <p:cNvSpPr txBox="1"/>
          <p:nvPr/>
        </p:nvSpPr>
        <p:spPr>
          <a:xfrm>
            <a:off x="9409283" y="5626158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1 Vout</a:t>
            </a:r>
          </a:p>
        </p:txBody>
      </p:sp>
    </p:spTree>
    <p:extLst>
      <p:ext uri="{BB962C8B-B14F-4D97-AF65-F5344CB8AC3E}">
        <p14:creationId xmlns:p14="http://schemas.microsoft.com/office/powerpoint/2010/main" val="288722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2B63F-E4EA-4234-ACE8-301E0EDC6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2940877" cy="1556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29AA0-52C1-498B-8133-4E01942BA412}"/>
              </a:ext>
            </a:extLst>
          </p:cNvPr>
          <p:cNvSpPr txBox="1"/>
          <p:nvPr/>
        </p:nvSpPr>
        <p:spPr>
          <a:xfrm>
            <a:off x="6064530" y="1374636"/>
            <a:ext cx="6239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an FGV that holds a ‘Shut down’ user event.</a:t>
            </a:r>
          </a:p>
          <a:p>
            <a:endParaRPr lang="en-GB" dirty="0"/>
          </a:p>
          <a:p>
            <a:r>
              <a:rPr lang="en-GB" dirty="0"/>
              <a:t>There is a parallel loop for every main VI in section 3</a:t>
            </a:r>
          </a:p>
          <a:p>
            <a:r>
              <a:rPr lang="en-GB" dirty="0"/>
              <a:t>which monitors this user event, waiting to shutdown the system.</a:t>
            </a:r>
          </a:p>
          <a:p>
            <a:endParaRPr lang="en-GB" dirty="0"/>
          </a:p>
          <a:p>
            <a:r>
              <a:rPr lang="en-GB" dirty="0"/>
              <a:t>I will keep this, its important for safety.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55E2B-892E-4F90-A52D-A8A9A3F9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83" y="3128962"/>
            <a:ext cx="8429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1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8C6D4C-9CB6-4059-AB3E-941C28BF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896" y="1371565"/>
            <a:ext cx="4373356" cy="1093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69F88-7A82-4B9E-A03C-B1053E91EB6C}"/>
              </a:ext>
            </a:extLst>
          </p:cNvPr>
          <p:cNvSpPr txBox="1"/>
          <p:nvPr/>
        </p:nvSpPr>
        <p:spPr>
          <a:xfrm>
            <a:off x="1444486" y="2597427"/>
            <a:ext cx="1033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obtain references to notifiers and queues. All notifiers and queues are in FGVs. A good system which I </a:t>
            </a:r>
          </a:p>
          <a:p>
            <a:r>
              <a:rPr lang="en-GB" dirty="0"/>
              <a:t>Will keep, but some of these are no longer relevant since they pertain to legacy code, such as TCP comms</a:t>
            </a:r>
          </a:p>
        </p:txBody>
      </p:sp>
    </p:spTree>
    <p:extLst>
      <p:ext uri="{BB962C8B-B14F-4D97-AF65-F5344CB8AC3E}">
        <p14:creationId xmlns:p14="http://schemas.microsoft.com/office/powerpoint/2010/main" val="4175516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the myRIO code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BD96E-14D5-469E-BB98-D2A5D1D3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8" t="7347" b="5073"/>
          <a:stretch/>
        </p:blipFill>
        <p:spPr>
          <a:xfrm>
            <a:off x="1223888" y="1491174"/>
            <a:ext cx="2846363" cy="500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CB093-993D-4092-898A-3429F353E4AD}"/>
              </a:ext>
            </a:extLst>
          </p:cNvPr>
          <p:cNvSpPr txBox="1"/>
          <p:nvPr/>
        </p:nvSpPr>
        <p:spPr>
          <a:xfrm>
            <a:off x="5205046" y="1690688"/>
            <a:ext cx="602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1 controls the controller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2644C-46A4-4226-BC7F-997FFFB29246}"/>
              </a:ext>
            </a:extLst>
          </p:cNvPr>
          <p:cNvSpPr txBox="1"/>
          <p:nvPr/>
        </p:nvSpPr>
        <p:spPr>
          <a:xfrm>
            <a:off x="5205045" y="2522468"/>
            <a:ext cx="585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2 controls the logging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3F1F-FD92-4E02-B747-FD444440640D}"/>
              </a:ext>
            </a:extLst>
          </p:cNvPr>
          <p:cNvSpPr txBox="1"/>
          <p:nvPr/>
        </p:nvSpPr>
        <p:spPr>
          <a:xfrm>
            <a:off x="5205045" y="3354248"/>
            <a:ext cx="630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3 is the low level controller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CEBFB-C5E3-4A48-B2BB-EFA2CB00F61E}"/>
              </a:ext>
            </a:extLst>
          </p:cNvPr>
          <p:cNvSpPr txBox="1"/>
          <p:nvPr/>
        </p:nvSpPr>
        <p:spPr>
          <a:xfrm>
            <a:off x="5205045" y="4187476"/>
            <a:ext cx="661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4 controls the game communication (TCP) – </a:t>
            </a:r>
            <a:r>
              <a:rPr lang="en-GB" dirty="0">
                <a:solidFill>
                  <a:srgbClr val="FF0000"/>
                </a:solidFill>
              </a:rPr>
              <a:t>Now UDP with MLC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37E26-B4B4-4725-98D0-FE8AA63F210F}"/>
              </a:ext>
            </a:extLst>
          </p:cNvPr>
          <p:cNvSpPr txBox="1"/>
          <p:nvPr/>
        </p:nvSpPr>
        <p:spPr>
          <a:xfrm>
            <a:off x="5205045" y="4982646"/>
            <a:ext cx="622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5 controls the host communication. – </a:t>
            </a:r>
            <a:r>
              <a:rPr lang="en-GB" dirty="0">
                <a:solidFill>
                  <a:srgbClr val="FF0000"/>
                </a:solidFill>
              </a:rPr>
              <a:t>Legacy, no longer </a:t>
            </a:r>
            <a:r>
              <a:rPr lang="en-GB" dirty="0" err="1">
                <a:solidFill>
                  <a:srgbClr val="FF0000"/>
                </a:solidFill>
              </a:rPr>
              <a:t>Req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91F81-438F-42DA-A1D7-5C8A23768F34}"/>
              </a:ext>
            </a:extLst>
          </p:cNvPr>
          <p:cNvSpPr txBox="1"/>
          <p:nvPr/>
        </p:nvSpPr>
        <p:spPr>
          <a:xfrm>
            <a:off x="5205045" y="5851036"/>
            <a:ext cx="65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6 controls the error handling.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433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Refactored Code</a:t>
            </a:r>
          </a:p>
        </p:txBody>
      </p:sp>
    </p:spTree>
    <p:extLst>
      <p:ext uri="{BB962C8B-B14F-4D97-AF65-F5344CB8AC3E}">
        <p14:creationId xmlns:p14="http://schemas.microsoft.com/office/powerpoint/2010/main" val="1169074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4CE96C-F304-4BE9-9FEA-5144A72D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76237"/>
            <a:ext cx="12115800" cy="6105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7EDB2-329D-4DC9-906D-1997100112A9}"/>
              </a:ext>
            </a:extLst>
          </p:cNvPr>
          <p:cNvSpPr txBox="1"/>
          <p:nvPr/>
        </p:nvSpPr>
        <p:spPr>
          <a:xfrm>
            <a:off x="9740348" y="808383"/>
            <a:ext cx="18813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Very Similar</a:t>
            </a:r>
          </a:p>
          <a:p>
            <a:r>
              <a:rPr lang="en-GB" dirty="0"/>
              <a:t>Main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DD4CB-BC27-4365-85E8-F30E7A7AFA11}"/>
              </a:ext>
            </a:extLst>
          </p:cNvPr>
          <p:cNvSpPr txBox="1"/>
          <p:nvPr/>
        </p:nvSpPr>
        <p:spPr>
          <a:xfrm>
            <a:off x="7407965" y="4770782"/>
            <a:ext cx="266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queues are not</a:t>
            </a:r>
          </a:p>
          <a:p>
            <a:r>
              <a:rPr lang="en-GB" dirty="0"/>
              <a:t>Destroyed until all module</a:t>
            </a:r>
          </a:p>
          <a:p>
            <a:r>
              <a:rPr lang="en-GB" dirty="0"/>
              <a:t>Loops have completed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8360D-3BD3-4C01-94C7-91D3522E1C13}"/>
              </a:ext>
            </a:extLst>
          </p:cNvPr>
          <p:cNvCxnSpPr/>
          <p:nvPr/>
        </p:nvCxnSpPr>
        <p:spPr>
          <a:xfrm flipH="1" flipV="1">
            <a:off x="7169426" y="4465983"/>
            <a:ext cx="331304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2A8A1-FD4C-4425-A33E-1F8A6CD7C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8"/>
          <a:stretch/>
        </p:blipFill>
        <p:spPr>
          <a:xfrm>
            <a:off x="1073426" y="624280"/>
            <a:ext cx="2888974" cy="5609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115B6-06A1-4342-8E44-2AD3A973F73A}"/>
              </a:ext>
            </a:extLst>
          </p:cNvPr>
          <p:cNvSpPr txBox="1"/>
          <p:nvPr/>
        </p:nvSpPr>
        <p:spPr>
          <a:xfrm>
            <a:off x="4452731" y="821635"/>
            <a:ext cx="604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Program Control Module: Starts and stops all other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E2F6-654E-43EB-9BF2-2CDF2D431A37}"/>
              </a:ext>
            </a:extLst>
          </p:cNvPr>
          <p:cNvSpPr txBox="1"/>
          <p:nvPr/>
        </p:nvSpPr>
        <p:spPr>
          <a:xfrm>
            <a:off x="4452731" y="1656522"/>
            <a:ext cx="742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External Communications module: Controls UDP connection up to the MLC</a:t>
            </a:r>
          </a:p>
          <a:p>
            <a:r>
              <a:rPr lang="en-GB" dirty="0"/>
              <a:t>And a separate UDP connection from MLC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AFF1-5DA6-42B2-A2F2-50553A80C583}"/>
              </a:ext>
            </a:extLst>
          </p:cNvPr>
          <p:cNvSpPr txBox="1"/>
          <p:nvPr/>
        </p:nvSpPr>
        <p:spPr>
          <a:xfrm>
            <a:off x="4452730" y="2584174"/>
            <a:ext cx="648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DAQ Module: Performs Hardware DAQ. Currently Serial to Oran’s</a:t>
            </a:r>
          </a:p>
          <a:p>
            <a:r>
              <a:rPr lang="en-GB" dirty="0"/>
              <a:t>Chip and i2C to my Teensy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FF291-6E11-4A30-90F3-65C5C7FFCB76}"/>
              </a:ext>
            </a:extLst>
          </p:cNvPr>
          <p:cNvSpPr txBox="1"/>
          <p:nvPr/>
        </p:nvSpPr>
        <p:spPr>
          <a:xfrm>
            <a:off x="4452730" y="3511826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Low Level Control Module: Performs the specified control type, sends motor</a:t>
            </a:r>
          </a:p>
          <a:p>
            <a:r>
              <a:rPr lang="en-GB" dirty="0"/>
              <a:t>Demand info to FPGA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D045-A343-493D-A5B5-C20AE95022C1}"/>
              </a:ext>
            </a:extLst>
          </p:cNvPr>
          <p:cNvSpPr txBox="1"/>
          <p:nvPr/>
        </p:nvSpPr>
        <p:spPr>
          <a:xfrm>
            <a:off x="4452730" y="4555148"/>
            <a:ext cx="466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Logs system info, such as errors and starts etc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07A3D-F7D5-46B2-91A0-241E5FD3D1D7}"/>
              </a:ext>
            </a:extLst>
          </p:cNvPr>
          <p:cNvSpPr txBox="1"/>
          <p:nvPr/>
        </p:nvSpPr>
        <p:spPr>
          <a:xfrm>
            <a:off x="4452730" y="5509304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 Handles Errors.</a:t>
            </a:r>
          </a:p>
        </p:txBody>
      </p:sp>
    </p:spTree>
    <p:extLst>
      <p:ext uri="{BB962C8B-B14F-4D97-AF65-F5344CB8AC3E}">
        <p14:creationId xmlns:p14="http://schemas.microsoft.com/office/powerpoint/2010/main" val="4146970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A2898-55E8-42B8-BC7C-CC1AC805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79" y="2530337"/>
            <a:ext cx="9163642" cy="367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EF9DE-6B27-4C72-886B-819C92EC6665}"/>
              </a:ext>
            </a:extLst>
          </p:cNvPr>
          <p:cNvSpPr txBox="1"/>
          <p:nvPr/>
        </p:nvSpPr>
        <p:spPr>
          <a:xfrm>
            <a:off x="2184031" y="1884006"/>
            <a:ext cx="782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event, which closes all loops when a stop button is pressed on</a:t>
            </a:r>
          </a:p>
          <a:p>
            <a:r>
              <a:rPr lang="en-GB" dirty="0"/>
              <a:t>The RT front panel.</a:t>
            </a:r>
          </a:p>
        </p:txBody>
      </p:sp>
    </p:spTree>
    <p:extLst>
      <p:ext uri="{BB962C8B-B14F-4D97-AF65-F5344CB8AC3E}">
        <p14:creationId xmlns:p14="http://schemas.microsoft.com/office/powerpoint/2010/main" val="3617402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AA5BB-D56C-47F8-89F0-1545B8A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95" y="2377252"/>
            <a:ext cx="3770071" cy="3412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82378-3143-48CD-B40D-6475DFD44CB6}"/>
              </a:ext>
            </a:extLst>
          </p:cNvPr>
          <p:cNvSpPr txBox="1"/>
          <p:nvPr/>
        </p:nvSpPr>
        <p:spPr>
          <a:xfrm>
            <a:off x="6202017" y="2054087"/>
            <a:ext cx="415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User Events Functional</a:t>
            </a:r>
          </a:p>
          <a:p>
            <a:r>
              <a:rPr lang="en-GB" dirty="0"/>
              <a:t>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101474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E01DF-93FA-4C88-97C8-74B9B340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5" y="3429000"/>
            <a:ext cx="90297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66AB5-D5E8-415D-B9F1-50E861F5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67" y="888519"/>
            <a:ext cx="2510873" cy="131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42835-3AE7-4A77-904A-CCEAE0092532}"/>
              </a:ext>
            </a:extLst>
          </p:cNvPr>
          <p:cNvSpPr txBox="1"/>
          <p:nvPr/>
        </p:nvSpPr>
        <p:spPr>
          <a:xfrm>
            <a:off x="874643" y="888519"/>
            <a:ext cx="498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Shutdown user event fires, Shutdown is set to true,</a:t>
            </a:r>
          </a:p>
          <a:p>
            <a:r>
              <a:rPr lang="en-GB" dirty="0"/>
              <a:t>Which forces the shutdown state for every parallel</a:t>
            </a:r>
          </a:p>
          <a:p>
            <a:r>
              <a:rPr lang="en-GB" dirty="0"/>
              <a:t>Loop (of which there are many in each library)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1A576-56C1-4EA3-8003-795FFFE0061F}"/>
              </a:ext>
            </a:extLst>
          </p:cNvPr>
          <p:cNvSpPr txBox="1"/>
          <p:nvPr/>
        </p:nvSpPr>
        <p:spPr>
          <a:xfrm>
            <a:off x="7288696" y="2398643"/>
            <a:ext cx="420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structures are in each of the module</a:t>
            </a:r>
          </a:p>
          <a:p>
            <a:r>
              <a:rPr lang="en-GB" dirty="0"/>
              <a:t>Main VIs.</a:t>
            </a:r>
          </a:p>
        </p:txBody>
      </p:sp>
    </p:spTree>
    <p:extLst>
      <p:ext uri="{BB962C8B-B14F-4D97-AF65-F5344CB8AC3E}">
        <p14:creationId xmlns:p14="http://schemas.microsoft.com/office/powerpoint/2010/main" val="392596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EFE9-7D06-4951-A1DA-5A0109179425}"/>
              </a:ext>
            </a:extLst>
          </p:cNvPr>
          <p:cNvSpPr txBox="1"/>
          <p:nvPr/>
        </p:nvSpPr>
        <p:spPr>
          <a:xfrm>
            <a:off x="826704" y="1113182"/>
            <a:ext cx="1053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next series of slides documents the queue design and initialisation </a:t>
            </a:r>
          </a:p>
        </p:txBody>
      </p:sp>
    </p:spTree>
    <p:extLst>
      <p:ext uri="{BB962C8B-B14F-4D97-AF65-F5344CB8AC3E}">
        <p14:creationId xmlns:p14="http://schemas.microsoft.com/office/powerpoint/2010/main" val="301996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6171" y="1676814"/>
            <a:ext cx="3456427" cy="2630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7C6B7-9ABC-49AF-801A-226331302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896171" y="39754"/>
            <a:ext cx="3986221" cy="715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7C26-30BB-4B87-9FAC-E45D0CE82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6939163" y="39753"/>
            <a:ext cx="3986221" cy="715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813074-BEEB-4F46-A9D5-FEEF04479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7"/>
          <a:stretch/>
        </p:blipFill>
        <p:spPr>
          <a:xfrm>
            <a:off x="6939163" y="5247862"/>
            <a:ext cx="3067050" cy="1762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04D6B-1641-4AC4-A50C-2FD6C8AC7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7"/>
          <a:stretch/>
        </p:blipFill>
        <p:spPr>
          <a:xfrm>
            <a:off x="6939163" y="3326709"/>
            <a:ext cx="3067050" cy="17621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DA374E-0C46-4C88-AAC2-55EACB17AC96}"/>
              </a:ext>
            </a:extLst>
          </p:cNvPr>
          <p:cNvSpPr/>
          <p:nvPr/>
        </p:nvSpPr>
        <p:spPr>
          <a:xfrm>
            <a:off x="7134475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29A899-DE3C-4D05-AD33-0368429E32C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784065" y="4028661"/>
            <a:ext cx="335041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71150-0656-498A-B1F9-05DFBF48488F}"/>
              </a:ext>
            </a:extLst>
          </p:cNvPr>
          <p:cNvSpPr/>
          <p:nvPr/>
        </p:nvSpPr>
        <p:spPr>
          <a:xfrm>
            <a:off x="7128726" y="571127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D5AA5E-56E3-4806-9EEF-D8306A5EA93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49485" y="5770907"/>
            <a:ext cx="4179241" cy="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47AA6-FB31-4583-9B97-FA395DBB21D4}"/>
              </a:ext>
            </a:extLst>
          </p:cNvPr>
          <p:cNvCxnSpPr>
            <a:stCxn id="12" idx="2"/>
          </p:cNvCxnSpPr>
          <p:nvPr/>
        </p:nvCxnSpPr>
        <p:spPr>
          <a:xfrm>
            <a:off x="2949485" y="4088295"/>
            <a:ext cx="0" cy="168261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D067A6-BA34-4585-B595-31A68D0788B1}"/>
              </a:ext>
            </a:extLst>
          </p:cNvPr>
          <p:cNvSpPr/>
          <p:nvPr/>
        </p:nvSpPr>
        <p:spPr>
          <a:xfrm>
            <a:off x="3678047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6872D-E7A6-4A9F-B649-68BBA54103CC}"/>
              </a:ext>
            </a:extLst>
          </p:cNvPr>
          <p:cNvSpPr/>
          <p:nvPr/>
        </p:nvSpPr>
        <p:spPr>
          <a:xfrm>
            <a:off x="2896476" y="3969026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3DC31-959E-437B-A4FD-9068DDE8833F}"/>
              </a:ext>
            </a:extLst>
          </p:cNvPr>
          <p:cNvSpPr/>
          <p:nvPr/>
        </p:nvSpPr>
        <p:spPr>
          <a:xfrm>
            <a:off x="2692802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8417C0-B8AA-4CC6-90CD-39D9744039CB}"/>
              </a:ext>
            </a:extLst>
          </p:cNvPr>
          <p:cNvSpPr/>
          <p:nvPr/>
        </p:nvSpPr>
        <p:spPr>
          <a:xfrm>
            <a:off x="3415614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FF225-1A74-4C7B-BE44-C89651E3D5BA}"/>
              </a:ext>
            </a:extLst>
          </p:cNvPr>
          <p:cNvCxnSpPr>
            <a:cxnSpLocks/>
          </p:cNvCxnSpPr>
          <p:nvPr/>
        </p:nvCxnSpPr>
        <p:spPr>
          <a:xfrm flipV="1">
            <a:off x="2745812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63488-664E-47FA-8BC9-B0B0C12D96E6}"/>
              </a:ext>
            </a:extLst>
          </p:cNvPr>
          <p:cNvCxnSpPr>
            <a:cxnSpLocks/>
          </p:cNvCxnSpPr>
          <p:nvPr/>
        </p:nvCxnSpPr>
        <p:spPr>
          <a:xfrm flipV="1">
            <a:off x="3468624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216763-836D-44C4-A390-568B8AFEDF87}"/>
              </a:ext>
            </a:extLst>
          </p:cNvPr>
          <p:cNvCxnSpPr/>
          <p:nvPr/>
        </p:nvCxnSpPr>
        <p:spPr>
          <a:xfrm flipH="1">
            <a:off x="993913" y="4412974"/>
            <a:ext cx="24747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EE3F-297E-4733-9BD0-0E13FF08A4D6}"/>
              </a:ext>
            </a:extLst>
          </p:cNvPr>
          <p:cNvSpPr txBox="1"/>
          <p:nvPr/>
        </p:nvSpPr>
        <p:spPr>
          <a:xfrm>
            <a:off x="70089" y="4024957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+24V</a:t>
            </a:r>
          </a:p>
          <a:p>
            <a:pPr algn="r"/>
            <a:r>
              <a:rPr lang="en-GB" dirty="0"/>
              <a:t>external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85572-6549-4E09-966F-412D05BE7658}"/>
              </a:ext>
            </a:extLst>
          </p:cNvPr>
          <p:cNvSpPr/>
          <p:nvPr/>
        </p:nvSpPr>
        <p:spPr>
          <a:xfrm>
            <a:off x="7128726" y="418768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70704-9E03-4F96-8AA8-AF8E1CD9CD75}"/>
              </a:ext>
            </a:extLst>
          </p:cNvPr>
          <p:cNvSpPr/>
          <p:nvPr/>
        </p:nvSpPr>
        <p:spPr>
          <a:xfrm>
            <a:off x="7128726" y="59003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5F1D6-74A6-440B-A954-6DF8D11082C2}"/>
              </a:ext>
            </a:extLst>
          </p:cNvPr>
          <p:cNvCxnSpPr/>
          <p:nvPr/>
        </p:nvCxnSpPr>
        <p:spPr>
          <a:xfrm flipH="1">
            <a:off x="5039105" y="4247321"/>
            <a:ext cx="20896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1605-E06D-43C9-ACAD-88576953FA4C}"/>
              </a:ext>
            </a:extLst>
          </p:cNvPr>
          <p:cNvCxnSpPr>
            <a:cxnSpLocks/>
          </p:cNvCxnSpPr>
          <p:nvPr/>
        </p:nvCxnSpPr>
        <p:spPr>
          <a:xfrm flipH="1">
            <a:off x="1948070" y="5959957"/>
            <a:ext cx="5233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6F5EDF-1781-4650-8682-97A89AC7AB4E}"/>
              </a:ext>
            </a:extLst>
          </p:cNvPr>
          <p:cNvCxnSpPr/>
          <p:nvPr/>
        </p:nvCxnSpPr>
        <p:spPr>
          <a:xfrm>
            <a:off x="5039105" y="4247321"/>
            <a:ext cx="0" cy="1463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712257-72E3-46B3-B6EB-BA467EBCE0B9}"/>
              </a:ext>
            </a:extLst>
          </p:cNvPr>
          <p:cNvCxnSpPr>
            <a:cxnSpLocks/>
          </p:cNvCxnSpPr>
          <p:nvPr/>
        </p:nvCxnSpPr>
        <p:spPr>
          <a:xfrm flipV="1">
            <a:off x="5039105" y="5830543"/>
            <a:ext cx="0" cy="129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59E3CD-2E50-4DE0-9844-B028AA7B6DD3}"/>
              </a:ext>
            </a:extLst>
          </p:cNvPr>
          <p:cNvSpPr txBox="1"/>
          <p:nvPr/>
        </p:nvSpPr>
        <p:spPr>
          <a:xfrm>
            <a:off x="111731" y="4660749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GND</a:t>
            </a:r>
          </a:p>
          <a:p>
            <a:pPr algn="r"/>
            <a:r>
              <a:rPr lang="en-GB" dirty="0"/>
              <a:t>external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1F0C92-C3F9-4117-A9F7-DB17D07EA882}"/>
              </a:ext>
            </a:extLst>
          </p:cNvPr>
          <p:cNvCxnSpPr>
            <a:cxnSpLocks/>
          </p:cNvCxnSpPr>
          <p:nvPr/>
        </p:nvCxnSpPr>
        <p:spPr>
          <a:xfrm flipV="1">
            <a:off x="1948070" y="4929601"/>
            <a:ext cx="0" cy="1064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9D01A2-B63B-4B04-8271-2F873D6E2CC1}"/>
              </a:ext>
            </a:extLst>
          </p:cNvPr>
          <p:cNvCxnSpPr>
            <a:cxnSpLocks/>
          </p:cNvCxnSpPr>
          <p:nvPr/>
        </p:nvCxnSpPr>
        <p:spPr>
          <a:xfrm flipH="1">
            <a:off x="1022145" y="4929601"/>
            <a:ext cx="92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4F1954-88D2-433C-8441-B78189C22319}"/>
              </a:ext>
            </a:extLst>
          </p:cNvPr>
          <p:cNvSpPr/>
          <p:nvPr/>
        </p:nvSpPr>
        <p:spPr>
          <a:xfrm>
            <a:off x="3206083" y="171263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1CEBD3-5D8A-4CAB-9322-B7F9A8DF732B}"/>
              </a:ext>
            </a:extLst>
          </p:cNvPr>
          <p:cNvSpPr/>
          <p:nvPr/>
        </p:nvSpPr>
        <p:spPr>
          <a:xfrm>
            <a:off x="9768300" y="418126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EE261-0BF7-495E-BC4B-505A89FC9714}"/>
              </a:ext>
            </a:extLst>
          </p:cNvPr>
          <p:cNvSpPr/>
          <p:nvPr/>
        </p:nvSpPr>
        <p:spPr>
          <a:xfrm>
            <a:off x="9796252" y="58886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727503-6103-438E-AC04-6D56EBC6EB3E}"/>
              </a:ext>
            </a:extLst>
          </p:cNvPr>
          <p:cNvCxnSpPr>
            <a:cxnSpLocks/>
          </p:cNvCxnSpPr>
          <p:nvPr/>
        </p:nvCxnSpPr>
        <p:spPr>
          <a:xfrm flipH="1">
            <a:off x="9849262" y="5974554"/>
            <a:ext cx="1335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5C7FB5-4527-4894-9267-C14B0F31B4F1}"/>
              </a:ext>
            </a:extLst>
          </p:cNvPr>
          <p:cNvCxnSpPr>
            <a:cxnSpLocks/>
          </p:cNvCxnSpPr>
          <p:nvPr/>
        </p:nvCxnSpPr>
        <p:spPr>
          <a:xfrm flipH="1">
            <a:off x="9768301" y="4240901"/>
            <a:ext cx="1391859" cy="6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E8F2C1-9112-4DEC-BB78-70F5CFB2FFA2}"/>
              </a:ext>
            </a:extLst>
          </p:cNvPr>
          <p:cNvCxnSpPr>
            <a:cxnSpLocks/>
          </p:cNvCxnSpPr>
          <p:nvPr/>
        </p:nvCxnSpPr>
        <p:spPr>
          <a:xfrm>
            <a:off x="11160160" y="1611139"/>
            <a:ext cx="0" cy="4350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E1BF1B-7B0E-43B7-885D-0077755C4156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245840" y="1712634"/>
            <a:ext cx="13252" cy="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FE0C84-D50F-4A3C-86A6-9E7524BC1A96}"/>
              </a:ext>
            </a:extLst>
          </p:cNvPr>
          <p:cNvCxnSpPr>
            <a:cxnSpLocks/>
          </p:cNvCxnSpPr>
          <p:nvPr/>
        </p:nvCxnSpPr>
        <p:spPr>
          <a:xfrm flipH="1">
            <a:off x="3259092" y="1633536"/>
            <a:ext cx="7901069" cy="4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360B75C-B870-441A-BD31-3F746711DFE5}"/>
              </a:ext>
            </a:extLst>
          </p:cNvPr>
          <p:cNvSpPr txBox="1"/>
          <p:nvPr/>
        </p:nvSpPr>
        <p:spPr>
          <a:xfrm>
            <a:off x="5338751" y="1633536"/>
            <a:ext cx="12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myRIO GND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EFF867-5913-4ECB-9589-257D2D6862BB}"/>
              </a:ext>
            </a:extLst>
          </p:cNvPr>
          <p:cNvSpPr txBox="1"/>
          <p:nvPr/>
        </p:nvSpPr>
        <p:spPr>
          <a:xfrm>
            <a:off x="650197" y="-397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2FF5B8-E722-4E92-8AAE-C29A5A5A7161}"/>
              </a:ext>
            </a:extLst>
          </p:cNvPr>
          <p:cNvSpPr txBox="1"/>
          <p:nvPr/>
        </p:nvSpPr>
        <p:spPr>
          <a:xfrm>
            <a:off x="6633208" y="28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80FAE2-F1D9-4A37-A92B-24238E1A0CF7}"/>
              </a:ext>
            </a:extLst>
          </p:cNvPr>
          <p:cNvSpPr/>
          <p:nvPr/>
        </p:nvSpPr>
        <p:spPr>
          <a:xfrm>
            <a:off x="9768300" y="3941309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4969E8-5DE3-4DDE-A6C4-3EFA493ED82D}"/>
              </a:ext>
            </a:extLst>
          </p:cNvPr>
          <p:cNvSpPr/>
          <p:nvPr/>
        </p:nvSpPr>
        <p:spPr>
          <a:xfrm>
            <a:off x="9761382" y="4061892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CEFF8A-263E-4452-9D2B-C76DFB46AD39}"/>
              </a:ext>
            </a:extLst>
          </p:cNvPr>
          <p:cNvSpPr/>
          <p:nvPr/>
        </p:nvSpPr>
        <p:spPr>
          <a:xfrm>
            <a:off x="9797700" y="565032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9773E2-32E9-429E-96D2-BE08281B6908}"/>
              </a:ext>
            </a:extLst>
          </p:cNvPr>
          <p:cNvSpPr/>
          <p:nvPr/>
        </p:nvSpPr>
        <p:spPr>
          <a:xfrm>
            <a:off x="9790782" y="5770908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1F7BFA-1F8A-4188-90F2-7B92897E0C1F}"/>
              </a:ext>
            </a:extLst>
          </p:cNvPr>
          <p:cNvCxnSpPr>
            <a:cxnSpLocks/>
          </p:cNvCxnSpPr>
          <p:nvPr/>
        </p:nvCxnSpPr>
        <p:spPr>
          <a:xfrm>
            <a:off x="9867400" y="4141404"/>
            <a:ext cx="257261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43A5E4-6038-4865-BD8A-A7162EDF9244}"/>
              </a:ext>
            </a:extLst>
          </p:cNvPr>
          <p:cNvCxnSpPr>
            <a:cxnSpLocks/>
          </p:cNvCxnSpPr>
          <p:nvPr/>
        </p:nvCxnSpPr>
        <p:spPr>
          <a:xfrm>
            <a:off x="9903718" y="5830543"/>
            <a:ext cx="1021666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C16947-F204-45B2-8925-6D971016B7DB}"/>
              </a:ext>
            </a:extLst>
          </p:cNvPr>
          <p:cNvCxnSpPr>
            <a:cxnSpLocks/>
          </p:cNvCxnSpPr>
          <p:nvPr/>
        </p:nvCxnSpPr>
        <p:spPr>
          <a:xfrm flipH="1" flipV="1">
            <a:off x="9902309" y="5719763"/>
            <a:ext cx="586334" cy="486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0AF7D8-70D5-48E0-8EC3-C006A4933F03}"/>
              </a:ext>
            </a:extLst>
          </p:cNvPr>
          <p:cNvCxnSpPr>
            <a:cxnSpLocks/>
          </p:cNvCxnSpPr>
          <p:nvPr/>
        </p:nvCxnSpPr>
        <p:spPr>
          <a:xfrm>
            <a:off x="9870296" y="4000943"/>
            <a:ext cx="7081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C962847-A37F-4418-B50C-F06FE9A84E6F}"/>
              </a:ext>
            </a:extLst>
          </p:cNvPr>
          <p:cNvSpPr/>
          <p:nvPr/>
        </p:nvSpPr>
        <p:spPr>
          <a:xfrm>
            <a:off x="2624684" y="17136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03E48-2DE5-471C-A414-83D0A2CC5109}"/>
              </a:ext>
            </a:extLst>
          </p:cNvPr>
          <p:cNvCxnSpPr>
            <a:cxnSpLocks/>
          </p:cNvCxnSpPr>
          <p:nvPr/>
        </p:nvCxnSpPr>
        <p:spPr>
          <a:xfrm flipH="1">
            <a:off x="993913" y="1676814"/>
            <a:ext cx="16988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69FF54-ED07-4CE4-A9E6-F4750E5259E5}"/>
              </a:ext>
            </a:extLst>
          </p:cNvPr>
          <p:cNvSpPr txBox="1"/>
          <p:nvPr/>
        </p:nvSpPr>
        <p:spPr>
          <a:xfrm>
            <a:off x="62167" y="1355386"/>
            <a:ext cx="12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myRIO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4C1BDD-ECFE-4D16-9C03-0EC16093E524}"/>
              </a:ext>
            </a:extLst>
          </p:cNvPr>
          <p:cNvSpPr/>
          <p:nvPr/>
        </p:nvSpPr>
        <p:spPr>
          <a:xfrm>
            <a:off x="2178259" y="64966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DE85D6-6B77-4820-A65F-D40C6521A2C2}"/>
              </a:ext>
            </a:extLst>
          </p:cNvPr>
          <p:cNvSpPr/>
          <p:nvPr/>
        </p:nvSpPr>
        <p:spPr>
          <a:xfrm>
            <a:off x="8221251" y="646142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3B5FB86-17FC-4F60-BA90-C314B522425A}"/>
              </a:ext>
            </a:extLst>
          </p:cNvPr>
          <p:cNvSpPr/>
          <p:nvPr/>
        </p:nvSpPr>
        <p:spPr>
          <a:xfrm>
            <a:off x="4010506" y="641437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0A9C83-C1F8-4DDF-98EE-05353DB6688C}"/>
              </a:ext>
            </a:extLst>
          </p:cNvPr>
          <p:cNvSpPr/>
          <p:nvPr/>
        </p:nvSpPr>
        <p:spPr>
          <a:xfrm>
            <a:off x="10053498" y="616329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C1E2A2-0FEB-473F-A095-A8E9B65C96EC}"/>
              </a:ext>
            </a:extLst>
          </p:cNvPr>
          <p:cNvSpPr/>
          <p:nvPr/>
        </p:nvSpPr>
        <p:spPr>
          <a:xfrm>
            <a:off x="2400330" y="644563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526F79-F995-424F-9E3E-A86EC40DE8AA}"/>
              </a:ext>
            </a:extLst>
          </p:cNvPr>
          <p:cNvSpPr/>
          <p:nvPr/>
        </p:nvSpPr>
        <p:spPr>
          <a:xfrm>
            <a:off x="8461123" y="636104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EB3634-DDF5-4B1C-AD70-01D26E28FE64}"/>
              </a:ext>
            </a:extLst>
          </p:cNvPr>
          <p:cNvCxnSpPr>
            <a:cxnSpLocks/>
          </p:cNvCxnSpPr>
          <p:nvPr/>
        </p:nvCxnSpPr>
        <p:spPr>
          <a:xfrm>
            <a:off x="2231268" y="766148"/>
            <a:ext cx="0" cy="6423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5A51AD-98B0-4A87-94C8-FBE9C3A77C04}"/>
              </a:ext>
            </a:extLst>
          </p:cNvPr>
          <p:cNvCxnSpPr>
            <a:cxnSpLocks/>
          </p:cNvCxnSpPr>
          <p:nvPr/>
        </p:nvCxnSpPr>
        <p:spPr>
          <a:xfrm>
            <a:off x="9928925" y="1408475"/>
            <a:ext cx="0" cy="17133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D69898-DBBD-43E4-AD75-5AB799E25B0B}"/>
              </a:ext>
            </a:extLst>
          </p:cNvPr>
          <p:cNvCxnSpPr>
            <a:cxnSpLocks/>
          </p:cNvCxnSpPr>
          <p:nvPr/>
        </p:nvCxnSpPr>
        <p:spPr>
          <a:xfrm flipH="1">
            <a:off x="2227093" y="1396343"/>
            <a:ext cx="7710184" cy="223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1A0E73-6643-44F0-898F-BDAC58F9DB35}"/>
              </a:ext>
            </a:extLst>
          </p:cNvPr>
          <p:cNvCxnSpPr>
            <a:cxnSpLocks/>
          </p:cNvCxnSpPr>
          <p:nvPr/>
        </p:nvCxnSpPr>
        <p:spPr>
          <a:xfrm>
            <a:off x="9928925" y="1724718"/>
            <a:ext cx="20755" cy="230394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178F401-06A7-4EEF-822D-72DEAD912E54}"/>
              </a:ext>
            </a:extLst>
          </p:cNvPr>
          <p:cNvCxnSpPr>
            <a:cxnSpLocks/>
          </p:cNvCxnSpPr>
          <p:nvPr/>
        </p:nvCxnSpPr>
        <p:spPr>
          <a:xfrm>
            <a:off x="10455421" y="4306956"/>
            <a:ext cx="11764" cy="142110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B006EE-8703-4FC0-92C7-B661192BEB63}"/>
              </a:ext>
            </a:extLst>
          </p:cNvPr>
          <p:cNvCxnSpPr>
            <a:cxnSpLocks/>
          </p:cNvCxnSpPr>
          <p:nvPr/>
        </p:nvCxnSpPr>
        <p:spPr>
          <a:xfrm>
            <a:off x="10432813" y="1699382"/>
            <a:ext cx="20755" cy="24853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651700-D1DD-4216-B387-43DCBCCEAFB6}"/>
              </a:ext>
            </a:extLst>
          </p:cNvPr>
          <p:cNvCxnSpPr>
            <a:cxnSpLocks/>
          </p:cNvCxnSpPr>
          <p:nvPr/>
        </p:nvCxnSpPr>
        <p:spPr>
          <a:xfrm>
            <a:off x="10416669" y="1087311"/>
            <a:ext cx="7796" cy="4924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B79AF0-DDC8-4B26-904F-8CB5B8D7D6BF}"/>
              </a:ext>
            </a:extLst>
          </p:cNvPr>
          <p:cNvCxnSpPr>
            <a:cxnSpLocks/>
          </p:cNvCxnSpPr>
          <p:nvPr/>
        </p:nvCxnSpPr>
        <p:spPr>
          <a:xfrm flipH="1" flipV="1">
            <a:off x="8274260" y="1063560"/>
            <a:ext cx="2140293" cy="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8D96867-BF84-490D-B598-1DE69AFCE81F}"/>
              </a:ext>
            </a:extLst>
          </p:cNvPr>
          <p:cNvCxnSpPr>
            <a:cxnSpLocks/>
          </p:cNvCxnSpPr>
          <p:nvPr/>
        </p:nvCxnSpPr>
        <p:spPr>
          <a:xfrm>
            <a:off x="8274260" y="766147"/>
            <a:ext cx="0" cy="29741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59223D9-945B-4679-B700-55F355F8847C}"/>
              </a:ext>
            </a:extLst>
          </p:cNvPr>
          <p:cNvCxnSpPr/>
          <p:nvPr/>
        </p:nvCxnSpPr>
        <p:spPr>
          <a:xfrm flipV="1">
            <a:off x="10925384" y="4300536"/>
            <a:ext cx="0" cy="153000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4CF7C55-6AA2-4672-9553-745373D58EBC}"/>
              </a:ext>
            </a:extLst>
          </p:cNvPr>
          <p:cNvCxnSpPr>
            <a:cxnSpLocks/>
          </p:cNvCxnSpPr>
          <p:nvPr/>
        </p:nvCxnSpPr>
        <p:spPr>
          <a:xfrm>
            <a:off x="10896059" y="1698621"/>
            <a:ext cx="20755" cy="248530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3459881-A53E-4F91-B7C7-80346933D98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10106507" y="735598"/>
            <a:ext cx="0" cy="23457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F4D4802-2CCC-428A-8586-AF22AA024A56}"/>
              </a:ext>
            </a:extLst>
          </p:cNvPr>
          <p:cNvCxnSpPr>
            <a:cxnSpLocks/>
          </p:cNvCxnSpPr>
          <p:nvPr/>
        </p:nvCxnSpPr>
        <p:spPr>
          <a:xfrm>
            <a:off x="10098405" y="972080"/>
            <a:ext cx="78047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B640B8-CDF7-4B02-B583-90A93267BDCD}"/>
              </a:ext>
            </a:extLst>
          </p:cNvPr>
          <p:cNvCxnSpPr>
            <a:cxnSpLocks/>
          </p:cNvCxnSpPr>
          <p:nvPr/>
        </p:nvCxnSpPr>
        <p:spPr>
          <a:xfrm flipV="1">
            <a:off x="10896059" y="970169"/>
            <a:ext cx="0" cy="60963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7888FE7-341F-4342-B7A2-959089DF5FD1}"/>
              </a:ext>
            </a:extLst>
          </p:cNvPr>
          <p:cNvCxnSpPr>
            <a:cxnSpLocks/>
          </p:cNvCxnSpPr>
          <p:nvPr/>
        </p:nvCxnSpPr>
        <p:spPr>
          <a:xfrm>
            <a:off x="10124661" y="1698621"/>
            <a:ext cx="9953" cy="247027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5643B70-66C2-460D-8328-36E28CF9CAF7}"/>
              </a:ext>
            </a:extLst>
          </p:cNvPr>
          <p:cNvCxnSpPr>
            <a:cxnSpLocks/>
          </p:cNvCxnSpPr>
          <p:nvPr/>
        </p:nvCxnSpPr>
        <p:spPr>
          <a:xfrm flipV="1">
            <a:off x="10140685" y="1225570"/>
            <a:ext cx="0" cy="3275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923D559-5BFA-4C18-88BE-F00C457C981D}"/>
              </a:ext>
            </a:extLst>
          </p:cNvPr>
          <p:cNvCxnSpPr>
            <a:cxnSpLocks/>
          </p:cNvCxnSpPr>
          <p:nvPr/>
        </p:nvCxnSpPr>
        <p:spPr>
          <a:xfrm flipH="1">
            <a:off x="4063515" y="1250642"/>
            <a:ext cx="6061146" cy="351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3CCB8A-1B99-4890-B07A-0BC4B8F467BC}"/>
              </a:ext>
            </a:extLst>
          </p:cNvPr>
          <p:cNvCxnSpPr>
            <a:cxnSpLocks/>
          </p:cNvCxnSpPr>
          <p:nvPr/>
        </p:nvCxnSpPr>
        <p:spPr>
          <a:xfrm>
            <a:off x="4078454" y="736043"/>
            <a:ext cx="0" cy="51459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53F95D4-2920-48B2-91BB-735B73624DDB}"/>
              </a:ext>
            </a:extLst>
          </p:cNvPr>
          <p:cNvSpPr/>
          <p:nvPr/>
        </p:nvSpPr>
        <p:spPr>
          <a:xfrm>
            <a:off x="3078671" y="1706800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F9B2553-9BD8-45B4-9A78-91EFE7B489E7}"/>
              </a:ext>
            </a:extLst>
          </p:cNvPr>
          <p:cNvSpPr/>
          <p:nvPr/>
        </p:nvSpPr>
        <p:spPr>
          <a:xfrm>
            <a:off x="2946314" y="1706800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76AF74-274C-4699-B6F6-39DED7B84079}"/>
              </a:ext>
            </a:extLst>
          </p:cNvPr>
          <p:cNvCxnSpPr>
            <a:cxnSpLocks/>
          </p:cNvCxnSpPr>
          <p:nvPr/>
        </p:nvCxnSpPr>
        <p:spPr>
          <a:xfrm>
            <a:off x="2453339" y="755373"/>
            <a:ext cx="0" cy="15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1517D9-E471-418C-AD5B-DEAF560DE484}"/>
              </a:ext>
            </a:extLst>
          </p:cNvPr>
          <p:cNvCxnSpPr>
            <a:cxnSpLocks/>
          </p:cNvCxnSpPr>
          <p:nvPr/>
        </p:nvCxnSpPr>
        <p:spPr>
          <a:xfrm>
            <a:off x="3131680" y="1494141"/>
            <a:ext cx="0" cy="2378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240E625-1AFC-4646-9413-541EC1651F96}"/>
              </a:ext>
            </a:extLst>
          </p:cNvPr>
          <p:cNvCxnSpPr>
            <a:cxnSpLocks/>
          </p:cNvCxnSpPr>
          <p:nvPr/>
        </p:nvCxnSpPr>
        <p:spPr>
          <a:xfrm flipV="1">
            <a:off x="3131680" y="914853"/>
            <a:ext cx="0" cy="418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A2BC819-3502-49FD-A549-6D1783ACD087}"/>
              </a:ext>
            </a:extLst>
          </p:cNvPr>
          <p:cNvCxnSpPr>
            <a:cxnSpLocks/>
          </p:cNvCxnSpPr>
          <p:nvPr/>
        </p:nvCxnSpPr>
        <p:spPr>
          <a:xfrm flipH="1">
            <a:off x="2453340" y="914853"/>
            <a:ext cx="6783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2C1B64-0B11-4481-A94C-E564E52407DF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8514132" y="755373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A39DFC-71AB-487F-BB5F-C0C428859076}"/>
              </a:ext>
            </a:extLst>
          </p:cNvPr>
          <p:cNvCxnSpPr/>
          <p:nvPr/>
        </p:nvCxnSpPr>
        <p:spPr>
          <a:xfrm flipH="1">
            <a:off x="8327269" y="914853"/>
            <a:ext cx="18686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FD0C02B-220F-493D-8B29-01ACE2CA2706}"/>
              </a:ext>
            </a:extLst>
          </p:cNvPr>
          <p:cNvCxnSpPr>
            <a:cxnSpLocks/>
          </p:cNvCxnSpPr>
          <p:nvPr/>
        </p:nvCxnSpPr>
        <p:spPr>
          <a:xfrm flipH="1">
            <a:off x="6792066" y="914853"/>
            <a:ext cx="14291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C146DB7-FFFF-4C58-9A66-9FA28BA24E75}"/>
              </a:ext>
            </a:extLst>
          </p:cNvPr>
          <p:cNvCxnSpPr>
            <a:stCxn id="165" idx="0"/>
          </p:cNvCxnSpPr>
          <p:nvPr/>
        </p:nvCxnSpPr>
        <p:spPr>
          <a:xfrm flipV="1">
            <a:off x="2999323" y="1494141"/>
            <a:ext cx="0" cy="21265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03A9681-8C4A-4FF8-84CA-27C12BD1282D}"/>
              </a:ext>
            </a:extLst>
          </p:cNvPr>
          <p:cNvCxnSpPr>
            <a:cxnSpLocks/>
          </p:cNvCxnSpPr>
          <p:nvPr/>
        </p:nvCxnSpPr>
        <p:spPr>
          <a:xfrm>
            <a:off x="6792066" y="904080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C870367-B24F-4F39-B42C-81360E2078B1}"/>
              </a:ext>
            </a:extLst>
          </p:cNvPr>
          <p:cNvCxnSpPr/>
          <p:nvPr/>
        </p:nvCxnSpPr>
        <p:spPr>
          <a:xfrm flipH="1">
            <a:off x="4116524" y="1063560"/>
            <a:ext cx="267554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3086ED-9D18-4764-A82B-D7417F042D45}"/>
              </a:ext>
            </a:extLst>
          </p:cNvPr>
          <p:cNvCxnSpPr/>
          <p:nvPr/>
        </p:nvCxnSpPr>
        <p:spPr>
          <a:xfrm flipH="1">
            <a:off x="3184689" y="1061949"/>
            <a:ext cx="81436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3D3482A-108E-4465-9581-DACE91F640C8}"/>
              </a:ext>
            </a:extLst>
          </p:cNvPr>
          <p:cNvCxnSpPr/>
          <p:nvPr/>
        </p:nvCxnSpPr>
        <p:spPr>
          <a:xfrm flipV="1">
            <a:off x="2999323" y="1061949"/>
            <a:ext cx="0" cy="27161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BBBB38A-8B26-435F-89A8-DAB93B58A0E4}"/>
              </a:ext>
            </a:extLst>
          </p:cNvPr>
          <p:cNvCxnSpPr/>
          <p:nvPr/>
        </p:nvCxnSpPr>
        <p:spPr>
          <a:xfrm>
            <a:off x="2999323" y="1061949"/>
            <a:ext cx="7934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63316D4-88FE-40EB-8C28-975EEB6B7D83}"/>
              </a:ext>
            </a:extLst>
          </p:cNvPr>
          <p:cNvSpPr txBox="1"/>
          <p:nvPr/>
        </p:nvSpPr>
        <p:spPr>
          <a:xfrm>
            <a:off x="6273596" y="4283332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4B0BB04-1395-4B66-B866-332DB768F813}"/>
              </a:ext>
            </a:extLst>
          </p:cNvPr>
          <p:cNvSpPr txBox="1"/>
          <p:nvPr/>
        </p:nvSpPr>
        <p:spPr>
          <a:xfrm>
            <a:off x="6273596" y="4504075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8280433-5A0A-415B-A74D-A541C9062C15}"/>
              </a:ext>
            </a:extLst>
          </p:cNvPr>
          <p:cNvSpPr txBox="1"/>
          <p:nvPr/>
        </p:nvSpPr>
        <p:spPr>
          <a:xfrm>
            <a:off x="6304804" y="5968813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A84F458-7369-47C2-9791-DB6B47F14434}"/>
              </a:ext>
            </a:extLst>
          </p:cNvPr>
          <p:cNvSpPr txBox="1"/>
          <p:nvPr/>
        </p:nvSpPr>
        <p:spPr>
          <a:xfrm>
            <a:off x="6304804" y="6189556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C5954C-3446-47BF-A4E1-122818AEFDCF}"/>
              </a:ext>
            </a:extLst>
          </p:cNvPr>
          <p:cNvSpPr txBox="1"/>
          <p:nvPr/>
        </p:nvSpPr>
        <p:spPr>
          <a:xfrm>
            <a:off x="9874667" y="46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55F9425-CB07-47A9-B631-314ACEF2EE33}"/>
              </a:ext>
            </a:extLst>
          </p:cNvPr>
          <p:cNvSpPr txBox="1"/>
          <p:nvPr/>
        </p:nvSpPr>
        <p:spPr>
          <a:xfrm>
            <a:off x="9867400" y="620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22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C967D-7D45-4A1F-A04A-DB80F980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83" y="3863295"/>
            <a:ext cx="6825233" cy="2261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80F5A-06CC-463E-BE4C-E86A48271424}"/>
              </a:ext>
            </a:extLst>
          </p:cNvPr>
          <p:cNvSpPr txBox="1"/>
          <p:nvPr/>
        </p:nvSpPr>
        <p:spPr>
          <a:xfrm>
            <a:off x="2274674" y="1175923"/>
            <a:ext cx="753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is controlled by a library. The intermodule communication occurs</a:t>
            </a:r>
          </a:p>
          <a:p>
            <a:r>
              <a:rPr lang="en-GB" dirty="0"/>
              <a:t>With queues and notifiers, which are initialised 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233C2-1F5A-4E07-B970-F2600E395B70}"/>
              </a:ext>
            </a:extLst>
          </p:cNvPr>
          <p:cNvSpPr txBox="1"/>
          <p:nvPr/>
        </p:nvSpPr>
        <p:spPr>
          <a:xfrm>
            <a:off x="3120572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14501-008C-435F-843B-5E345164071D}"/>
              </a:ext>
            </a:extLst>
          </p:cNvPr>
          <p:cNvSpPr txBox="1"/>
          <p:nvPr/>
        </p:nvSpPr>
        <p:spPr>
          <a:xfrm>
            <a:off x="4194629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D1016-3E85-48D7-9ECF-3CCFC2FCAE61}"/>
              </a:ext>
            </a:extLst>
          </p:cNvPr>
          <p:cNvSpPr txBox="1"/>
          <p:nvPr/>
        </p:nvSpPr>
        <p:spPr>
          <a:xfrm>
            <a:off x="5268686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3982C-90B8-474B-A2BB-19F0AD4EB544}"/>
              </a:ext>
            </a:extLst>
          </p:cNvPr>
          <p:cNvSpPr txBox="1"/>
          <p:nvPr/>
        </p:nvSpPr>
        <p:spPr>
          <a:xfrm>
            <a:off x="6342743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05C26-9C50-4CBD-AADE-2751D8E71D77}"/>
              </a:ext>
            </a:extLst>
          </p:cNvPr>
          <p:cNvSpPr txBox="1"/>
          <p:nvPr/>
        </p:nvSpPr>
        <p:spPr>
          <a:xfrm>
            <a:off x="7416800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861A2-A893-4ABC-AEEA-B3C133DA39A6}"/>
              </a:ext>
            </a:extLst>
          </p:cNvPr>
          <p:cNvSpPr txBox="1"/>
          <p:nvPr/>
        </p:nvSpPr>
        <p:spPr>
          <a:xfrm>
            <a:off x="8490857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26754-BFF9-451C-89AF-74F143197680}"/>
              </a:ext>
            </a:extLst>
          </p:cNvPr>
          <p:cNvSpPr txBox="1"/>
          <p:nvPr/>
        </p:nvSpPr>
        <p:spPr>
          <a:xfrm>
            <a:off x="2274674" y="2225602"/>
            <a:ext cx="8136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has a queue, whereby all modules (including the module in question)</a:t>
            </a:r>
          </a:p>
          <a:p>
            <a:r>
              <a:rPr lang="en-GB" dirty="0"/>
              <a:t>may enqueue a message to a particular module.</a:t>
            </a:r>
          </a:p>
          <a:p>
            <a:endParaRPr lang="en-GB" dirty="0"/>
          </a:p>
          <a:p>
            <a:r>
              <a:rPr lang="en-GB" dirty="0"/>
              <a:t>i.e. All modules may send a message to the logging module using the logging module</a:t>
            </a:r>
          </a:p>
          <a:p>
            <a:r>
              <a:rPr lang="en-GB" dirty="0"/>
              <a:t>Queue.</a:t>
            </a:r>
          </a:p>
        </p:txBody>
      </p:sp>
    </p:spTree>
    <p:extLst>
      <p:ext uri="{BB962C8B-B14F-4D97-AF65-F5344CB8AC3E}">
        <p14:creationId xmlns:p14="http://schemas.microsoft.com/office/powerpoint/2010/main" val="218746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1A697-14FF-4347-94E8-C8AA7715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8" y="159656"/>
            <a:ext cx="11412466" cy="5529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1.</a:t>
            </a:r>
          </a:p>
        </p:txBody>
      </p:sp>
    </p:spTree>
    <p:extLst>
      <p:ext uri="{BB962C8B-B14F-4D97-AF65-F5344CB8AC3E}">
        <p14:creationId xmlns:p14="http://schemas.microsoft.com/office/powerpoint/2010/main" val="2424224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05B39-3A36-4EF1-A1F3-77EDC3A9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36" y="968601"/>
            <a:ext cx="8140927" cy="5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5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0D3D7-2B28-421C-A38D-69F8AFBE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1" y="1729808"/>
            <a:ext cx="7881698" cy="33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4.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8847A-4563-445D-A2CA-7330939C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3" y="1132113"/>
            <a:ext cx="8270765" cy="45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7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48044-999B-4E53-A363-8318C04B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7" y="1449954"/>
            <a:ext cx="8199972" cy="39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6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6.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B5688-1FBB-42E6-A92B-8FD2470D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94" y="1781433"/>
            <a:ext cx="8223612" cy="44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3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This series of slides documents the start up procedure from turning on up until the normal running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004074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Shutdown User Event FGV is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8399A-9D1F-42C2-BFA4-36364A74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29" y="2282031"/>
            <a:ext cx="3770071" cy="3412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E07A5-65A5-42A9-AE7D-8D9AE619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Queues are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4F41C-5589-49E4-845E-4E83F6F0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7834"/>
            <a:ext cx="6825233" cy="2261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1834-F6AB-49B4-9AF2-032F0E4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Oran’s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0DE3-88CA-42DC-B096-86A93D69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Ping/Pong – Send ‘s’ and receive encoder values</a:t>
            </a:r>
          </a:p>
          <a:p>
            <a:r>
              <a:rPr lang="en-GB" dirty="0"/>
              <a:t>Unable to do Serial via FPGA, so this will be VISA on RT only.</a:t>
            </a:r>
          </a:p>
          <a:p>
            <a:r>
              <a:rPr lang="en-GB" dirty="0"/>
              <a:t>Baud rate = 115200</a:t>
            </a:r>
          </a:p>
        </p:txBody>
      </p:sp>
    </p:spTree>
    <p:extLst>
      <p:ext uri="{BB962C8B-B14F-4D97-AF65-F5344CB8AC3E}">
        <p14:creationId xmlns:p14="http://schemas.microsoft.com/office/powerpoint/2010/main" val="1610232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Modules run simultaneously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356B4-50E6-4035-8F45-971D05C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1974574" cy="48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1: Send ‘Start’ Notifier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52BD9-D109-4707-8E92-E40CEB7A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34" y="3429000"/>
            <a:ext cx="4090680" cy="21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9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2: Enqueue Successful Module Start Log: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954A7-5AA2-40AA-9656-DEDABD67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79" y="2968624"/>
            <a:ext cx="5816095" cy="35242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0174F3-D877-4E8A-9D6B-74B32E8E5E40}"/>
              </a:ext>
            </a:extLst>
          </p:cNvPr>
          <p:cNvSpPr/>
          <p:nvPr/>
        </p:nvSpPr>
        <p:spPr>
          <a:xfrm>
            <a:off x="6324026" y="2968624"/>
            <a:ext cx="1510748" cy="106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703BB-0F2D-4BD7-B12D-2944BA93FCF9}"/>
              </a:ext>
            </a:extLst>
          </p:cNvPr>
          <p:cNvSpPr/>
          <p:nvPr/>
        </p:nvSpPr>
        <p:spPr>
          <a:xfrm>
            <a:off x="2000170" y="4240696"/>
            <a:ext cx="3950055" cy="2094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85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3: Enqueue Start Notifier Sent Log and initialise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2CA03-5211-42C1-AA72-9F71DD1E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29" y="3112871"/>
            <a:ext cx="6599583" cy="3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9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1: Do nothing until start notification received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56216-62CA-4CD3-8E5C-692AA82C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38" y="2936875"/>
            <a:ext cx="3185814" cy="2128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493B0-7F3E-4B07-AB8B-1D6D23F4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70" y="2936875"/>
            <a:ext cx="6096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05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2: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D341A4-2B2F-46FF-A8B0-E8578276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8" y="2855435"/>
            <a:ext cx="4877239" cy="31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9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3: init UDP Connections: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F5D94-4735-4617-AB0C-78F7D707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4" y="2720181"/>
            <a:ext cx="3127926" cy="40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9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7D469-86EB-482C-952C-3B741926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3837"/>
            <a:ext cx="1777539" cy="122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FA39-17D3-4979-9B1C-28BC26D84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7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2: Set up DAQ internal producer/consumer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8F99F-EC3E-44D9-9B0E-C62B6AEA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96" y="2822403"/>
            <a:ext cx="4312407" cy="2794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D13219-A09D-4441-9D71-A4B4F04FB50D}"/>
              </a:ext>
            </a:extLst>
          </p:cNvPr>
          <p:cNvSpPr/>
          <p:nvPr/>
        </p:nvSpPr>
        <p:spPr>
          <a:xfrm>
            <a:off x="1216196" y="4121834"/>
            <a:ext cx="1625478" cy="148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6AAED-4841-44CF-A37B-2BD6432372CA}"/>
              </a:ext>
            </a:extLst>
          </p:cNvPr>
          <p:cNvSpPr txBox="1"/>
          <p:nvPr/>
        </p:nvSpPr>
        <p:spPr>
          <a:xfrm>
            <a:off x="6372665" y="3165231"/>
            <a:ext cx="526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1 queue for the Encoder data, and a separate </a:t>
            </a:r>
          </a:p>
          <a:p>
            <a:r>
              <a:rPr lang="en-GB" dirty="0"/>
              <a:t>Queue for the force data.</a:t>
            </a:r>
          </a:p>
        </p:txBody>
      </p:sp>
    </p:spTree>
    <p:extLst>
      <p:ext uri="{BB962C8B-B14F-4D97-AF65-F5344CB8AC3E}">
        <p14:creationId xmlns:p14="http://schemas.microsoft.com/office/powerpoint/2010/main" val="3657314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3: Send successful encoder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0F49E-4292-4ED5-9C34-77A7BFA5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30" y="2971800"/>
            <a:ext cx="3568175" cy="19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FE55-5728-4777-8A33-0BD35D24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C9FD-E649-4283-B758-93B8887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Old Responsibilities</a:t>
            </a:r>
            <a:r>
              <a:rPr lang="en-GB" dirty="0"/>
              <a:t>:</a:t>
            </a:r>
          </a:p>
          <a:p>
            <a:r>
              <a:rPr lang="en-GB" dirty="0"/>
              <a:t>Obtain Pots, Read encoders</a:t>
            </a:r>
          </a:p>
          <a:p>
            <a:r>
              <a:rPr lang="en-GB" dirty="0"/>
              <a:t>FK</a:t>
            </a:r>
          </a:p>
          <a:p>
            <a:r>
              <a:rPr lang="en-GB" dirty="0"/>
              <a:t>Data to RT = pot readings, theta readings, current </a:t>
            </a:r>
            <a:r>
              <a:rPr lang="en-GB" dirty="0" err="1"/>
              <a:t>xy</a:t>
            </a:r>
            <a:r>
              <a:rPr lang="en-GB" dirty="0"/>
              <a:t>.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36F01E-BCAA-43CC-9388-87C4107260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DC15F-ADBA-49F4-BA74-49B9E6482AF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New Responsibilities</a:t>
            </a:r>
            <a:r>
              <a:rPr lang="en-GB" dirty="0"/>
              <a:t>: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7250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4: initialise serial communications with Oran’s chip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CF14C-8AF1-4DDE-8621-46B47F90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70" y="3105736"/>
            <a:ext cx="4070937" cy="25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1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5:  Send successful force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5D95D-9C8E-4314-8149-9B7B24FF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38" y="3091228"/>
            <a:ext cx="4785362" cy="21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6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1:  Open Connection to FPGA Top Level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59232-6B7E-4C85-8BCE-C5FD1774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23" y="3161347"/>
            <a:ext cx="4039919" cy="2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9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2: Send successful module start log: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899C3-648E-435C-AFC3-32104013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77" y="3429000"/>
            <a:ext cx="4799514" cy="18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4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1: Do nothing until start notification received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C5753-F665-4E69-BA87-E2EF8C65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3638184"/>
            <a:ext cx="2732745" cy="1749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B9261D-B3E2-4AB5-88AB-C10035BF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61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2: Open Log streaming file: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B3FE0-5F1C-4E90-832B-3B19FD85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2819"/>
            <a:ext cx="4164550" cy="242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C1BDF-1656-44A8-B3EE-ED63D2BD0FEC}"/>
              </a:ext>
            </a:extLst>
          </p:cNvPr>
          <p:cNvSpPr txBox="1"/>
          <p:nvPr/>
        </p:nvSpPr>
        <p:spPr>
          <a:xfrm>
            <a:off x="6096000" y="2932819"/>
            <a:ext cx="423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log file can be accessed on the MyRIO:</a:t>
            </a:r>
          </a:p>
          <a:p>
            <a:pPr marL="342900" indent="-342900">
              <a:buAutoNum type="arabicPeriod"/>
            </a:pPr>
            <a:r>
              <a:rPr lang="en-GB" dirty="0"/>
              <a:t>Open internet explorer</a:t>
            </a:r>
          </a:p>
          <a:p>
            <a:pPr marL="342900" indent="-342900">
              <a:buAutoNum type="arabicPeriod"/>
            </a:pPr>
            <a:r>
              <a:rPr lang="en-GB" dirty="0"/>
              <a:t>Type in the IP Address 172.22.11.2/files</a:t>
            </a:r>
          </a:p>
          <a:p>
            <a:pPr marL="342900" indent="-342900">
              <a:buAutoNum type="arabicPeriod"/>
            </a:pPr>
            <a:r>
              <a:rPr lang="en-GB" dirty="0"/>
              <a:t>Username is admin. Password is blank</a:t>
            </a:r>
          </a:p>
          <a:p>
            <a:pPr marL="342900" indent="-342900">
              <a:buAutoNum type="arabicPeriod"/>
            </a:pPr>
            <a:r>
              <a:rPr lang="en-GB" dirty="0"/>
              <a:t>Log can be found in /home/</a:t>
            </a:r>
            <a:r>
              <a:rPr lang="en-GB" dirty="0" err="1"/>
              <a:t>lvuser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09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3: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E0D64-5D20-407E-9279-FCA3F930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06" y="2618339"/>
            <a:ext cx="4053716" cy="4007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DE437A-D056-439F-B483-7D4972DB404B}"/>
              </a:ext>
            </a:extLst>
          </p:cNvPr>
          <p:cNvSpPr/>
          <p:nvPr/>
        </p:nvSpPr>
        <p:spPr>
          <a:xfrm>
            <a:off x="3698806" y="4651513"/>
            <a:ext cx="1761090" cy="1974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481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90F07-3B68-42FE-8B1D-6765368D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640"/>
            <a:ext cx="3356527" cy="273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2DFF2-7467-47BE-87E1-4BE0AC69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11" y="2584174"/>
            <a:ext cx="6604165" cy="3123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1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2: Send successful module start log: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29CC1-A4E6-436A-90EE-6894ADD9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202" y="3055247"/>
            <a:ext cx="5350773" cy="26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4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D3DB5-0467-4363-9A57-D98A2173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781175"/>
            <a:ext cx="2013502" cy="424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D9ACC-4B9F-4C7F-85D7-98A3873D9FFF}"/>
              </a:ext>
            </a:extLst>
          </p:cNvPr>
          <p:cNvSpPr txBox="1"/>
          <p:nvPr/>
        </p:nvSpPr>
        <p:spPr>
          <a:xfrm>
            <a:off x="3139937" y="1781175"/>
            <a:ext cx="186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runs</a:t>
            </a:r>
          </a:p>
          <a:p>
            <a:r>
              <a:rPr lang="en-GB" dirty="0"/>
              <a:t>Simultaneously.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BEEE1-3258-448C-A400-28A53E4D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662" y="0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1.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DC7F-83B5-411D-91F3-3B31E6D0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97" y="1563342"/>
            <a:ext cx="3726345" cy="4725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6228522" y="2319130"/>
            <a:ext cx="3936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Initialise Serial communication.</a:t>
            </a:r>
          </a:p>
          <a:p>
            <a:endParaRPr lang="en-GB" dirty="0"/>
          </a:p>
          <a:p>
            <a:r>
              <a:rPr lang="en-GB" dirty="0"/>
              <a:t>Baud rate is 115200</a:t>
            </a:r>
          </a:p>
          <a:p>
            <a:r>
              <a:rPr lang="en-GB" dirty="0"/>
              <a:t>MyRIO serial comms port is connector B</a:t>
            </a:r>
          </a:p>
        </p:txBody>
      </p:sp>
    </p:spTree>
    <p:extLst>
      <p:ext uri="{BB962C8B-B14F-4D97-AF65-F5344CB8AC3E}">
        <p14:creationId xmlns:p14="http://schemas.microsoft.com/office/powerpoint/2010/main" val="25725059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60CA7-B23B-4D54-92DA-2C7DFCD7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328"/>
            <a:ext cx="4256763" cy="205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605A7-A6FC-457A-9950-798948F7EE97}"/>
              </a:ext>
            </a:extLst>
          </p:cNvPr>
          <p:cNvSpPr txBox="1"/>
          <p:nvPr/>
        </p:nvSpPr>
        <p:spPr>
          <a:xfrm>
            <a:off x="6202017" y="2080591"/>
            <a:ext cx="5477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 a message for handling. The message is passed</a:t>
            </a:r>
          </a:p>
          <a:p>
            <a:r>
              <a:rPr lang="en-GB" dirty="0"/>
              <a:t>Into a case structure for handling.</a:t>
            </a:r>
          </a:p>
          <a:p>
            <a:endParaRPr lang="en-GB" dirty="0"/>
          </a:p>
          <a:p>
            <a:r>
              <a:rPr lang="en-GB" dirty="0"/>
              <a:t>Messages currently include:</a:t>
            </a:r>
          </a:p>
          <a:p>
            <a:endParaRPr lang="en-GB" dirty="0"/>
          </a:p>
          <a:p>
            <a:r>
              <a:rPr lang="en-GB" dirty="0"/>
              <a:t>Error.</a:t>
            </a:r>
          </a:p>
          <a:p>
            <a:r>
              <a:rPr lang="en-GB" dirty="0"/>
              <a:t>Shutdown.</a:t>
            </a:r>
          </a:p>
        </p:txBody>
      </p:sp>
    </p:spTree>
    <p:extLst>
      <p:ext uri="{BB962C8B-B14F-4D97-AF65-F5344CB8AC3E}">
        <p14:creationId xmlns:p14="http://schemas.microsoft.com/office/powerpoint/2010/main" val="35259787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3: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C0FAC-5F40-4356-8D8C-AA1A9B47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9725"/>
            <a:ext cx="4917660" cy="236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67FC5-A76F-4AF1-AC12-DE67C21F2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9379"/>
            <a:ext cx="4917660" cy="2390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08F8-A40D-4B14-AA66-18943EFE7EB6}"/>
              </a:ext>
            </a:extLst>
          </p:cNvPr>
          <p:cNvSpPr txBox="1"/>
          <p:nvPr/>
        </p:nvSpPr>
        <p:spPr>
          <a:xfrm>
            <a:off x="6626087" y="2292626"/>
            <a:ext cx="4148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Very similarly, if there is an error,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  <a:p>
            <a:r>
              <a:rPr lang="en-GB" dirty="0"/>
              <a:t>If there is a ‘Shutdown’ message from</a:t>
            </a:r>
          </a:p>
          <a:p>
            <a:r>
              <a:rPr lang="en-GB" dirty="0"/>
              <a:t>MLC,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27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4: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73CA8-5D79-4D4D-9539-48E44F04E838}"/>
              </a:ext>
            </a:extLst>
          </p:cNvPr>
          <p:cNvSpPr txBox="1"/>
          <p:nvPr/>
        </p:nvSpPr>
        <p:spPr>
          <a:xfrm>
            <a:off x="838200" y="1506022"/>
            <a:ext cx="271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is transferred by UDP: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A2E09-DDF6-4D94-A5E2-818A8AF56193}"/>
              </a:ext>
            </a:extLst>
          </p:cNvPr>
          <p:cNvSpPr/>
          <p:nvPr/>
        </p:nvSpPr>
        <p:spPr>
          <a:xfrm>
            <a:off x="967409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E9407-0E5E-4D0C-BB34-44E0BCCC0FF1}"/>
              </a:ext>
            </a:extLst>
          </p:cNvPr>
          <p:cNvSpPr/>
          <p:nvPr/>
        </p:nvSpPr>
        <p:spPr>
          <a:xfrm>
            <a:off x="8216348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C440E-5863-4C0B-8011-C3D98D407AE3}"/>
              </a:ext>
            </a:extLst>
          </p:cNvPr>
          <p:cNvSpPr txBox="1"/>
          <p:nvPr/>
        </p:nvSpPr>
        <p:spPr>
          <a:xfrm>
            <a:off x="967409" y="2464904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842BB-C8EB-4313-AA03-11094A1D3542}"/>
              </a:ext>
            </a:extLst>
          </p:cNvPr>
          <p:cNvSpPr txBox="1"/>
          <p:nvPr/>
        </p:nvSpPr>
        <p:spPr>
          <a:xfrm>
            <a:off x="967409" y="2462253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MyRIO, IP: </a:t>
            </a:r>
            <a:r>
              <a:rPr lang="en-GB" b="1" dirty="0"/>
              <a:t>172.22.11.2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47F19-82EE-4578-B0B0-A7AA485B1BFC}"/>
              </a:ext>
            </a:extLst>
          </p:cNvPr>
          <p:cNvSpPr txBox="1"/>
          <p:nvPr/>
        </p:nvSpPr>
        <p:spPr>
          <a:xfrm>
            <a:off x="8207828" y="2471125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PC, IP: </a:t>
            </a:r>
            <a:r>
              <a:rPr lang="en-GB" b="1" dirty="0"/>
              <a:t>172.22.11.1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20D880-BD09-4721-A041-61F382D3E0CF}"/>
              </a:ext>
            </a:extLst>
          </p:cNvPr>
          <p:cNvCxnSpPr/>
          <p:nvPr/>
        </p:nvCxnSpPr>
        <p:spPr>
          <a:xfrm>
            <a:off x="3882887" y="3429000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01474-6289-439F-A257-5C46CAEEF6F9}"/>
              </a:ext>
            </a:extLst>
          </p:cNvPr>
          <p:cNvCxnSpPr/>
          <p:nvPr/>
        </p:nvCxnSpPr>
        <p:spPr>
          <a:xfrm flipH="1">
            <a:off x="3882887" y="5406887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513E67-21D3-4ABB-B649-E1FD7CF6EC38}"/>
              </a:ext>
            </a:extLst>
          </p:cNvPr>
          <p:cNvSpPr txBox="1"/>
          <p:nvPr/>
        </p:nvSpPr>
        <p:spPr>
          <a:xfrm>
            <a:off x="1843146" y="3236469"/>
            <a:ext cx="21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Port: </a:t>
            </a:r>
            <a:r>
              <a:rPr lang="en-GB" b="1" dirty="0"/>
              <a:t>60000</a:t>
            </a:r>
            <a:r>
              <a:rPr lang="en-GB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A7846-DA57-4B34-92C3-23EB3486CD20}"/>
              </a:ext>
            </a:extLst>
          </p:cNvPr>
          <p:cNvSpPr txBox="1"/>
          <p:nvPr/>
        </p:nvSpPr>
        <p:spPr>
          <a:xfrm>
            <a:off x="8328404" y="5222221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Port: </a:t>
            </a:r>
            <a:r>
              <a:rPr lang="en-GB" b="1" dirty="0"/>
              <a:t>Unknown</a:t>
            </a:r>
            <a:r>
              <a:rPr lang="en-GB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57F32-1EDB-4A2B-8CAA-32C1DF87D72E}"/>
              </a:ext>
            </a:extLst>
          </p:cNvPr>
          <p:cNvSpPr txBox="1"/>
          <p:nvPr/>
        </p:nvSpPr>
        <p:spPr>
          <a:xfrm>
            <a:off x="1758826" y="5222221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60006</a:t>
            </a:r>
            <a:r>
              <a:rPr lang="en-GB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F5C69-A251-42FC-81E9-FFC22AF811FA}"/>
              </a:ext>
            </a:extLst>
          </p:cNvPr>
          <p:cNvSpPr txBox="1"/>
          <p:nvPr/>
        </p:nvSpPr>
        <p:spPr>
          <a:xfrm>
            <a:off x="8328404" y="324355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65530 </a:t>
            </a:r>
          </a:p>
        </p:txBody>
      </p:sp>
    </p:spTree>
    <p:extLst>
      <p:ext uri="{BB962C8B-B14F-4D97-AF65-F5344CB8AC3E}">
        <p14:creationId xmlns:p14="http://schemas.microsoft.com/office/powerpoint/2010/main" val="905368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5: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9670E-E754-4756-BECA-CFB4C8E6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4514"/>
            <a:ext cx="4450246" cy="2903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511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outbound data from the FGV</a:t>
            </a:r>
          </a:p>
          <a:p>
            <a:pPr marL="342900" indent="-342900">
              <a:buAutoNum type="arabicPeriod"/>
            </a:pPr>
            <a:r>
              <a:rPr lang="en-GB" dirty="0"/>
              <a:t>Convert the cluster to a JSON packet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outbound UDP connection</a:t>
            </a:r>
          </a:p>
        </p:txBody>
      </p:sp>
    </p:spTree>
    <p:extLst>
      <p:ext uri="{BB962C8B-B14F-4D97-AF65-F5344CB8AC3E}">
        <p14:creationId xmlns:p14="http://schemas.microsoft.com/office/powerpoint/2010/main" val="40695312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6: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7468F-A37B-4342-9AF2-472F69DF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28" y="2592090"/>
            <a:ext cx="8528535" cy="2582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BD0BC-7F23-4D24-8C23-A126A931752E}"/>
              </a:ext>
            </a:extLst>
          </p:cNvPr>
          <p:cNvSpPr txBox="1"/>
          <p:nvPr/>
        </p:nvSpPr>
        <p:spPr>
          <a:xfrm>
            <a:off x="2257397" y="2071095"/>
            <a:ext cx="685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all the Data from the Data FGV. Unbundle only the outbound data.</a:t>
            </a:r>
          </a:p>
        </p:txBody>
      </p:sp>
    </p:spTree>
    <p:extLst>
      <p:ext uri="{BB962C8B-B14F-4D97-AF65-F5344CB8AC3E}">
        <p14:creationId xmlns:p14="http://schemas.microsoft.com/office/powerpoint/2010/main" val="211959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7: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92433-8D02-42DA-8687-A6EB809B843B}"/>
              </a:ext>
            </a:extLst>
          </p:cNvPr>
          <p:cNvSpPr txBox="1"/>
          <p:nvPr/>
        </p:nvSpPr>
        <p:spPr>
          <a:xfrm>
            <a:off x="838200" y="1895061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Outbound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B2309-710B-482C-9AEC-15B4B673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56" y="1537872"/>
            <a:ext cx="733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17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8: to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52603-EF05-45F3-ADD9-E249D48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88" y="2947158"/>
            <a:ext cx="5997023" cy="316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14E58-2E12-46B1-8EA9-1C2A1E1857D1}"/>
              </a:ext>
            </a:extLst>
          </p:cNvPr>
          <p:cNvSpPr txBox="1"/>
          <p:nvPr/>
        </p:nvSpPr>
        <p:spPr>
          <a:xfrm>
            <a:off x="3160900" y="2439922"/>
            <a:ext cx="587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cluster to a JSON string for transfer through UDP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EC249-68A6-4767-8ACF-995D0C46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79" y="0"/>
            <a:ext cx="917921" cy="9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9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9: Transmit UDP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A1014-C6C2-44D5-995E-157B7AC0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330" y="1"/>
            <a:ext cx="1033670" cy="1033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37492-516B-4606-9480-E396D1F6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2"/>
            <a:ext cx="7783179" cy="3861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12287-F697-488B-B536-75823A126107}"/>
              </a:ext>
            </a:extLst>
          </p:cNvPr>
          <p:cNvSpPr txBox="1"/>
          <p:nvPr/>
        </p:nvSpPr>
        <p:spPr>
          <a:xfrm>
            <a:off x="9276522" y="2345635"/>
            <a:ext cx="2344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 the outbound</a:t>
            </a:r>
          </a:p>
          <a:p>
            <a:r>
              <a:rPr lang="en-GB" dirty="0"/>
              <a:t>Data from the myRIO</a:t>
            </a:r>
          </a:p>
          <a:p>
            <a:r>
              <a:rPr lang="en-GB" dirty="0"/>
              <a:t>To the PC.</a:t>
            </a:r>
          </a:p>
        </p:txBody>
      </p:sp>
    </p:spTree>
    <p:extLst>
      <p:ext uri="{BB962C8B-B14F-4D97-AF65-F5344CB8AC3E}">
        <p14:creationId xmlns:p14="http://schemas.microsoft.com/office/powerpoint/2010/main" val="1048830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10: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1752292" y="4969240"/>
            <a:ext cx="510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inbound data from the UDP connection</a:t>
            </a:r>
          </a:p>
          <a:p>
            <a:pPr marL="342900" indent="-342900">
              <a:buAutoNum type="arabicPeriod"/>
            </a:pPr>
            <a:r>
              <a:rPr lang="en-GB" dirty="0"/>
              <a:t>Convert the JSON String to a cluster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FGV</a:t>
            </a:r>
          </a:p>
          <a:p>
            <a:pPr marL="342900" indent="-342900">
              <a:buAutoNum type="arabicPeriod"/>
            </a:pPr>
            <a:r>
              <a:rPr lang="en-GB" dirty="0"/>
              <a:t>Inform CTRL module of shutdown if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12238-D4F0-4F9B-A2A3-C8FFC20E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76" y="1545098"/>
            <a:ext cx="8685628" cy="3424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0AF17E-C801-4F6B-BF91-8284923CCB36}"/>
              </a:ext>
            </a:extLst>
          </p:cNvPr>
          <p:cNvSpPr txBox="1"/>
          <p:nvPr/>
        </p:nvSpPr>
        <p:spPr>
          <a:xfrm>
            <a:off x="1911699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CBEDD-EAA3-4CAE-95E2-B0F9CEB3EBBB}"/>
              </a:ext>
            </a:extLst>
          </p:cNvPr>
          <p:cNvSpPr txBox="1"/>
          <p:nvPr/>
        </p:nvSpPr>
        <p:spPr>
          <a:xfrm>
            <a:off x="3955924" y="3257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7619-7C9B-483C-997A-054F11233611}"/>
              </a:ext>
            </a:extLst>
          </p:cNvPr>
          <p:cNvSpPr txBox="1"/>
          <p:nvPr/>
        </p:nvSpPr>
        <p:spPr>
          <a:xfrm>
            <a:off x="5724297" y="230941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80E7F-89E4-47C1-BF53-09376B4E1FE9}"/>
              </a:ext>
            </a:extLst>
          </p:cNvPr>
          <p:cNvSpPr txBox="1"/>
          <p:nvPr/>
        </p:nvSpPr>
        <p:spPr>
          <a:xfrm>
            <a:off x="9183114" y="424423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948433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11: UDP Listen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530E-AFD6-4B4F-9C85-4BE9078B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41" y="1690688"/>
            <a:ext cx="10482759" cy="3965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5C171-4709-4A54-B4BF-7935CF73C633}"/>
              </a:ext>
            </a:extLst>
          </p:cNvPr>
          <p:cNvSpPr txBox="1"/>
          <p:nvPr/>
        </p:nvSpPr>
        <p:spPr>
          <a:xfrm>
            <a:off x="3869634" y="47045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C7A51-9DB2-4DD2-97E4-BBC918DB422D}"/>
              </a:ext>
            </a:extLst>
          </p:cNvPr>
          <p:cNvSpPr txBox="1"/>
          <p:nvPr/>
        </p:nvSpPr>
        <p:spPr>
          <a:xfrm>
            <a:off x="5115339" y="48891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65098-C7B2-4AC2-9A10-26A69BF85B2E}"/>
              </a:ext>
            </a:extLst>
          </p:cNvPr>
          <p:cNvSpPr txBox="1"/>
          <p:nvPr/>
        </p:nvSpPr>
        <p:spPr>
          <a:xfrm>
            <a:off x="9024730" y="45198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387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332965" y="4766908"/>
            <a:ext cx="54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‘s’ to serial to request data from Oran’s fancy chip</a:t>
            </a:r>
          </a:p>
          <a:p>
            <a:r>
              <a:rPr lang="en-GB" dirty="0"/>
              <a:t>Read all the bytes at the port (there will be 16 bytes)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F580B5-E431-42D6-9BC1-B8E44C96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842"/>
          <a:stretch/>
        </p:blipFill>
        <p:spPr>
          <a:xfrm>
            <a:off x="1134280" y="1903741"/>
            <a:ext cx="6579211" cy="23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02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12: UDP Listen VI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D38E8-24F5-46BC-B6FF-33BAA43D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487"/>
            <a:ext cx="4390404" cy="2876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CD169-BC5A-4B88-9C87-FE3E6E8D1B5F}"/>
              </a:ext>
            </a:extLst>
          </p:cNvPr>
          <p:cNvSpPr txBox="1"/>
          <p:nvPr/>
        </p:nvSpPr>
        <p:spPr>
          <a:xfrm>
            <a:off x="6559826" y="2055813"/>
            <a:ext cx="44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Attempt to read from the UDP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potential outcomes: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476F4-7A49-43EB-ABF3-C457E0E1EDEA}"/>
              </a:ext>
            </a:extLst>
          </p:cNvPr>
          <p:cNvSpPr txBox="1"/>
          <p:nvPr/>
        </p:nvSpPr>
        <p:spPr>
          <a:xfrm>
            <a:off x="9001541" y="2609811"/>
            <a:ext cx="2438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Successful data read</a:t>
            </a:r>
          </a:p>
          <a:p>
            <a:pPr marL="342900" indent="-342900">
              <a:buAutoNum type="arabicPeriod"/>
            </a:pPr>
            <a:r>
              <a:rPr lang="en-GB" dirty="0"/>
              <a:t>Timeout error 56</a:t>
            </a:r>
          </a:p>
          <a:p>
            <a:pPr marL="342900" indent="-342900">
              <a:buAutoNum type="arabicPeriod"/>
            </a:pPr>
            <a:r>
              <a:rPr lang="en-GB" dirty="0"/>
              <a:t>Other error</a:t>
            </a:r>
          </a:p>
        </p:txBody>
      </p:sp>
    </p:spTree>
    <p:extLst>
      <p:ext uri="{BB962C8B-B14F-4D97-AF65-F5344CB8AC3E}">
        <p14:creationId xmlns:p14="http://schemas.microsoft.com/office/powerpoint/2010/main" val="28675399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13: UDP Listen VI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22F60-B04C-4E29-B4D5-EDFC396A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00369"/>
            <a:ext cx="2059354" cy="1627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68CA3-767A-4EF8-9E90-BD299033A190}"/>
              </a:ext>
            </a:extLst>
          </p:cNvPr>
          <p:cNvSpPr txBox="1"/>
          <p:nvPr/>
        </p:nvSpPr>
        <p:spPr>
          <a:xfrm>
            <a:off x="3101009" y="2085191"/>
            <a:ext cx="539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Error, successful data read. Write the data to an FGV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3006A-E413-4ADE-96BB-068C4B9D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20" y="5093943"/>
            <a:ext cx="2063905" cy="162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19355-4B01-4411-8418-501E3EACC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20" y="3297155"/>
            <a:ext cx="2074825" cy="1627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E6EB4-97A6-41FF-AE71-C0CCE11AC5B1}"/>
              </a:ext>
            </a:extLst>
          </p:cNvPr>
          <p:cNvSpPr txBox="1"/>
          <p:nvPr/>
        </p:nvSpPr>
        <p:spPr>
          <a:xfrm>
            <a:off x="3101009" y="3926061"/>
            <a:ext cx="54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56, timeout. Do not write any data. Clear the error.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11E3A-09AF-447E-8DD5-432D33A7AC81}"/>
              </a:ext>
            </a:extLst>
          </p:cNvPr>
          <p:cNvSpPr txBox="1"/>
          <p:nvPr/>
        </p:nvSpPr>
        <p:spPr>
          <a:xfrm>
            <a:off x="3101009" y="5582265"/>
            <a:ext cx="55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Error. Do not write any data. Do not clear the error.</a:t>
            </a:r>
          </a:p>
        </p:txBody>
      </p:sp>
    </p:spTree>
    <p:extLst>
      <p:ext uri="{BB962C8B-B14F-4D97-AF65-F5344CB8AC3E}">
        <p14:creationId xmlns:p14="http://schemas.microsoft.com/office/powerpoint/2010/main" val="42375457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14: UDP Listen VI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7CFEB-AF12-4677-B7BB-C083DF5D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9" y="2345635"/>
            <a:ext cx="2433638" cy="3066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F929C-BE3E-455C-9672-50B6F448424F}"/>
              </a:ext>
            </a:extLst>
          </p:cNvPr>
          <p:cNvSpPr txBox="1"/>
          <p:nvPr/>
        </p:nvSpPr>
        <p:spPr>
          <a:xfrm>
            <a:off x="4055165" y="3278470"/>
            <a:ext cx="5717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the data from the FGV and pass it out.</a:t>
            </a:r>
          </a:p>
          <a:p>
            <a:endParaRPr lang="en-GB" dirty="0"/>
          </a:p>
          <a:p>
            <a:r>
              <a:rPr lang="en-GB" dirty="0"/>
              <a:t>This means that the last piece of successfully acquired data</a:t>
            </a:r>
          </a:p>
          <a:p>
            <a:r>
              <a:rPr lang="en-GB" dirty="0"/>
              <a:t>Is the data which will be used by the rest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997049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15: from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CFB1A-96BC-4959-AF07-671EAAEB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211663"/>
            <a:ext cx="47910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76F48-4211-4903-9D07-1E1AA831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905" y="0"/>
            <a:ext cx="835095" cy="79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D2258-30DB-4BCD-A578-9C65C8AD5D90}"/>
              </a:ext>
            </a:extLst>
          </p:cNvPr>
          <p:cNvSpPr txBox="1"/>
          <p:nvPr/>
        </p:nvSpPr>
        <p:spPr>
          <a:xfrm>
            <a:off x="7593496" y="2888974"/>
            <a:ext cx="322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raw JSON string into</a:t>
            </a:r>
          </a:p>
          <a:p>
            <a:r>
              <a:rPr lang="en-GB" dirty="0"/>
              <a:t>A cluster of input data.</a:t>
            </a:r>
          </a:p>
        </p:txBody>
      </p:sp>
    </p:spTree>
    <p:extLst>
      <p:ext uri="{BB962C8B-B14F-4D97-AF65-F5344CB8AC3E}">
        <p14:creationId xmlns:p14="http://schemas.microsoft.com/office/powerpoint/2010/main" val="4081313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16: Set Data in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D7773-2DCA-4E7F-B941-41983664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9577"/>
            <a:ext cx="8941904" cy="2584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A21E3-297E-427C-B88F-A8C0A5655332}"/>
              </a:ext>
            </a:extLst>
          </p:cNvPr>
          <p:cNvSpPr txBox="1"/>
          <p:nvPr/>
        </p:nvSpPr>
        <p:spPr>
          <a:xfrm>
            <a:off x="1987826" y="4598504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 in to all data FGV</a:t>
            </a:r>
          </a:p>
        </p:txBody>
      </p:sp>
    </p:spTree>
    <p:extLst>
      <p:ext uri="{BB962C8B-B14F-4D97-AF65-F5344CB8AC3E}">
        <p14:creationId xmlns:p14="http://schemas.microsoft.com/office/powerpoint/2010/main" val="27077223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17: Set Data in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48104-F586-4D43-AFEF-EFA133F4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07" y="2055813"/>
            <a:ext cx="942975" cy="461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5A472-6757-418A-A921-FC2A14EE9E7E}"/>
              </a:ext>
            </a:extLst>
          </p:cNvPr>
          <p:cNvSpPr txBox="1"/>
          <p:nvPr/>
        </p:nvSpPr>
        <p:spPr>
          <a:xfrm>
            <a:off x="609600" y="2055813"/>
            <a:ext cx="331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from the MLC to the myRIO: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7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18: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609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for errors. This VI is used in every loop in every module.</a:t>
            </a:r>
          </a:p>
          <a:p>
            <a:endParaRPr lang="en-GB" dirty="0"/>
          </a:p>
          <a:p>
            <a:r>
              <a:rPr lang="en-GB" dirty="0"/>
              <a:t>If any errors occur, inform the Error Handling module and then </a:t>
            </a:r>
          </a:p>
          <a:p>
            <a:r>
              <a:rPr lang="en-GB" dirty="0"/>
              <a:t>Clear the error to prevent infinite error loops.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0A7B-FE51-46C7-B689-4E85D1C9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9281"/>
            <a:ext cx="2355574" cy="193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D799C-F73F-471E-BE88-EE265BAD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7681"/>
            <a:ext cx="2355574" cy="1931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41FD2-A008-48B0-A0D3-E74FF5474ABB}"/>
              </a:ext>
            </a:extLst>
          </p:cNvPr>
          <p:cNvSpPr txBox="1"/>
          <p:nvPr/>
        </p:nvSpPr>
        <p:spPr>
          <a:xfrm>
            <a:off x="838200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F2A43-EC2E-42A0-BC16-A1D33E20FF9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66176" y="5073193"/>
            <a:ext cx="249811" cy="1235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B104EE-9C44-449E-8BDC-9098D61F500F}"/>
              </a:ext>
            </a:extLst>
          </p:cNvPr>
          <p:cNvSpPr txBox="1"/>
          <p:nvPr/>
        </p:nvSpPr>
        <p:spPr>
          <a:xfrm>
            <a:off x="1185889" y="6308209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8A3A6-3F81-4961-8AF7-CB8CB025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61" y="4107681"/>
            <a:ext cx="2355574" cy="19310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D45061-D3E6-4C9A-BC79-33631FF7596A}"/>
              </a:ext>
            </a:extLst>
          </p:cNvPr>
          <p:cNvSpPr txBox="1"/>
          <p:nvPr/>
        </p:nvSpPr>
        <p:spPr>
          <a:xfrm>
            <a:off x="3774061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30B2AB-FB77-4928-9970-FB51996D471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070955" y="5181600"/>
            <a:ext cx="508210" cy="1007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9B9D7C-2D4A-4299-AE16-4E1CB502A1C8}"/>
              </a:ext>
            </a:extLst>
          </p:cNvPr>
          <p:cNvSpPr txBox="1"/>
          <p:nvPr/>
        </p:nvSpPr>
        <p:spPr>
          <a:xfrm>
            <a:off x="3774061" y="6189094"/>
            <a:ext cx="259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Here. Pass error</a:t>
            </a:r>
          </a:p>
          <a:p>
            <a:r>
              <a:rPr lang="en-GB" dirty="0"/>
              <a:t>To Error Handling Module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DED262-BD3F-41BD-87DD-1C181870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35" y="4107681"/>
            <a:ext cx="2355574" cy="19310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A4200F-EC37-4CED-A691-EAAE06CE7628}"/>
              </a:ext>
            </a:extLst>
          </p:cNvPr>
          <p:cNvSpPr txBox="1"/>
          <p:nvPr/>
        </p:nvSpPr>
        <p:spPr>
          <a:xfrm>
            <a:off x="6948135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E9F2FF-A5E0-4ED2-B995-D9B6FB7AA23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245029" y="5287617"/>
            <a:ext cx="806206" cy="90147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1F4BAB-9D66-41A6-A174-AB24E7A7E6CF}"/>
              </a:ext>
            </a:extLst>
          </p:cNvPr>
          <p:cNvSpPr txBox="1"/>
          <p:nvPr/>
        </p:nvSpPr>
        <p:spPr>
          <a:xfrm>
            <a:off x="7065219" y="6189094"/>
            <a:ext cx="235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has been cleared.</a:t>
            </a:r>
          </a:p>
          <a:p>
            <a:r>
              <a:rPr lang="en-GB" dirty="0"/>
              <a:t>No error here.</a:t>
            </a:r>
          </a:p>
        </p:txBody>
      </p:sp>
    </p:spTree>
    <p:extLst>
      <p:ext uri="{BB962C8B-B14F-4D97-AF65-F5344CB8AC3E}">
        <p14:creationId xmlns:p14="http://schemas.microsoft.com/office/powerpoint/2010/main" val="7215182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19: Error Handler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87E52-CA76-4364-BE5F-6EDCC31C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80" y="2204414"/>
            <a:ext cx="4918420" cy="3278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F3D0A-44D4-4A45-9459-B5BEAF18BC56}"/>
              </a:ext>
            </a:extLst>
          </p:cNvPr>
          <p:cNvSpPr txBox="1"/>
          <p:nvPr/>
        </p:nvSpPr>
        <p:spPr>
          <a:xfrm>
            <a:off x="7235687" y="2425148"/>
            <a:ext cx="344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Inputs: Source Module of the Error</a:t>
            </a:r>
          </a:p>
          <a:p>
            <a:r>
              <a:rPr lang="en-GB" dirty="0"/>
              <a:t>              Error</a:t>
            </a:r>
          </a:p>
          <a:p>
            <a:endParaRPr lang="en-GB" dirty="0"/>
          </a:p>
          <a:p>
            <a:r>
              <a:rPr lang="en-GB" dirty="0"/>
              <a:t>Outputs: No Error (error is cleared)</a:t>
            </a:r>
          </a:p>
        </p:txBody>
      </p:sp>
    </p:spTree>
    <p:extLst>
      <p:ext uri="{BB962C8B-B14F-4D97-AF65-F5344CB8AC3E}">
        <p14:creationId xmlns:p14="http://schemas.microsoft.com/office/powerpoint/2010/main" val="19014902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20: Error Handler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5B17A7-C45E-415A-9B31-958CBAB6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87" y="1623909"/>
            <a:ext cx="10094713" cy="36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29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21: DAQ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DB799-1E11-4DAB-875B-91775C8FF700}"/>
              </a:ext>
            </a:extLst>
          </p:cNvPr>
          <p:cNvSpPr txBox="1"/>
          <p:nvPr/>
        </p:nvSpPr>
        <p:spPr>
          <a:xfrm>
            <a:off x="4479235" y="2055813"/>
            <a:ext cx="581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module consists of 2 producers and 2 consumers.</a:t>
            </a:r>
          </a:p>
          <a:p>
            <a:endParaRPr lang="en-GB" dirty="0"/>
          </a:p>
          <a:p>
            <a:r>
              <a:rPr lang="en-GB" dirty="0"/>
              <a:t>Module internal queues handle data transfer between them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7ADEE-2F06-44F8-B406-70EA651A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2055813"/>
            <a:ext cx="2619996" cy="33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5241</Words>
  <Application>Microsoft Office PowerPoint</Application>
  <PresentationFormat>Widescreen</PresentationFormat>
  <Paragraphs>909</Paragraphs>
  <Slides>137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1" baseType="lpstr">
      <vt:lpstr>Arial</vt:lpstr>
      <vt:lpstr>Calibri</vt:lpstr>
      <vt:lpstr>Calibri Light</vt:lpstr>
      <vt:lpstr>Office Theme</vt:lpstr>
      <vt:lpstr>PowerPoint Presentation</vt:lpstr>
      <vt:lpstr>Control Box Connections</vt:lpstr>
      <vt:lpstr>PowerPoint Presentation</vt:lpstr>
      <vt:lpstr>PowerPoint Presentation</vt:lpstr>
      <vt:lpstr>PowerPoint Presentation</vt:lpstr>
      <vt:lpstr>Oran’s Board</vt:lpstr>
      <vt:lpstr>FPGA</vt:lpstr>
      <vt:lpstr>Obtaining data from Oran’s Chip 1.</vt:lpstr>
      <vt:lpstr>Obtaining data from Oran’s Chip 2.</vt:lpstr>
      <vt:lpstr>Obtaining data from Oran’s Chip 3.</vt:lpstr>
      <vt:lpstr>Obtaining data from Oran’s Chip 4.</vt:lpstr>
      <vt:lpstr>Decoding data from Oran’s Chip 1.</vt:lpstr>
      <vt:lpstr>Decoding data from Oran’s Chip 2.</vt:lpstr>
      <vt:lpstr>Decoding data from Oran’s Chip 3.</vt:lpstr>
      <vt:lpstr>Decoding data from Oran’s Chip 4.</vt:lpstr>
      <vt:lpstr>Decoding data from Oran’s Chip 5.</vt:lpstr>
      <vt:lpstr>Teensy 3.2 to myRIO</vt:lpstr>
      <vt:lpstr>Teensy Connection</vt:lpstr>
      <vt:lpstr>myRIO Connection</vt:lpstr>
      <vt:lpstr>All Connections.</vt:lpstr>
      <vt:lpstr>Teensy code – Initialisation</vt:lpstr>
      <vt:lpstr>Teensy code – setup function</vt:lpstr>
      <vt:lpstr>Teensy code – main loop function</vt:lpstr>
      <vt:lpstr>Teensy code – getByte() function</vt:lpstr>
      <vt:lpstr>Teensy code – fillArray() function</vt:lpstr>
      <vt:lpstr>Teensy code – I2C Event function</vt:lpstr>
      <vt:lpstr>myRIO code</vt:lpstr>
      <vt:lpstr>Training the Force Neural Network 1</vt:lpstr>
      <vt:lpstr>Training the Force Neural Network 2</vt:lpstr>
      <vt:lpstr>Training the Force Neural Network 3</vt:lpstr>
      <vt:lpstr>Training the Force Neural Network 4</vt:lpstr>
      <vt:lpstr>Training the Force Neural Network 5</vt:lpstr>
      <vt:lpstr>Training the Force Neural Network 6</vt:lpstr>
      <vt:lpstr>Training the Force Neural Network 7</vt:lpstr>
      <vt:lpstr>Training the Force Neural Network 8</vt:lpstr>
      <vt:lpstr>Training the Force Neural Network 9</vt:lpstr>
      <vt:lpstr>Training the Force Neural Network 10</vt:lpstr>
      <vt:lpstr>Old Code for refactoring</vt:lpstr>
      <vt:lpstr>Old myRIO code 1</vt:lpstr>
      <vt:lpstr>Old myRIO code 2</vt:lpstr>
      <vt:lpstr>Old myRIO code 3</vt:lpstr>
      <vt:lpstr>Refactoring the myRIO code 4</vt:lpstr>
      <vt:lpstr>New Refactored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Starting procedure</vt:lpstr>
      <vt:lpstr>Starting procedure 1.</vt:lpstr>
      <vt:lpstr>Starting procedure 2.</vt:lpstr>
      <vt:lpstr>Starting procedure 3.</vt:lpstr>
      <vt:lpstr>Starting procedure 4.</vt:lpstr>
      <vt:lpstr>Starting procedure 5.</vt:lpstr>
      <vt:lpstr>Starting procedure 6.</vt:lpstr>
      <vt:lpstr>Starting procedure 7.</vt:lpstr>
      <vt:lpstr>Starting procedure 8.</vt:lpstr>
      <vt:lpstr>Starting procedure 9.</vt:lpstr>
      <vt:lpstr>Starting procedure 10.</vt:lpstr>
      <vt:lpstr>Starting procedure 11.</vt:lpstr>
      <vt:lpstr>Starting procedure 12.</vt:lpstr>
      <vt:lpstr>Starting procedure 13.</vt:lpstr>
      <vt:lpstr>Starting procedure 14.</vt:lpstr>
      <vt:lpstr>Starting procedure 15.</vt:lpstr>
      <vt:lpstr>Starting procedure 16.</vt:lpstr>
      <vt:lpstr>Starting procedure 17.</vt:lpstr>
      <vt:lpstr>Starting procedure 18.</vt:lpstr>
      <vt:lpstr>Starting procedure 19.</vt:lpstr>
      <vt:lpstr>Starting procedure 20.</vt:lpstr>
      <vt:lpstr>Starting procedure 21.</vt:lpstr>
      <vt:lpstr>Normal Running 1</vt:lpstr>
      <vt:lpstr>Normal Running 2: Program Control Module</vt:lpstr>
      <vt:lpstr>Normal Running 3: Program Control Module</vt:lpstr>
      <vt:lpstr>Normal Running 4: External Comms Module</vt:lpstr>
      <vt:lpstr>Normal Running 5: External Comms Module</vt:lpstr>
      <vt:lpstr>Normal Running 6: Get Data Out VI</vt:lpstr>
      <vt:lpstr>Normal Running 7: Get Data Out VI</vt:lpstr>
      <vt:lpstr>Normal Running 8: to JSON VI</vt:lpstr>
      <vt:lpstr>Normal Running 9: Transmit UDP VI</vt:lpstr>
      <vt:lpstr>Normal Running 10: External Comms Module</vt:lpstr>
      <vt:lpstr>Normal Running 11: UDP Listen VI</vt:lpstr>
      <vt:lpstr>Normal Running 12: UDP Listen VI 1</vt:lpstr>
      <vt:lpstr>Normal Running 13: UDP Listen VI 2</vt:lpstr>
      <vt:lpstr>Normal Running 14: UDP Listen VI 3</vt:lpstr>
      <vt:lpstr>Normal Running 15: from JSON VI</vt:lpstr>
      <vt:lpstr>Normal Running 16: Set Data in VI</vt:lpstr>
      <vt:lpstr>Normal Running 17: Set Data in VI</vt:lpstr>
      <vt:lpstr>Normal Running 18: External Comms Module</vt:lpstr>
      <vt:lpstr>Normal Running 19: Error Handler VI</vt:lpstr>
      <vt:lpstr>Normal Running 20: Error Handler VI</vt:lpstr>
      <vt:lpstr>Normal Running 21: DAQ Module</vt:lpstr>
      <vt:lpstr>Normal Running 22: DAQ Module encoder producer</vt:lpstr>
      <vt:lpstr>Normal Running 23: DAQ Module force producer</vt:lpstr>
      <vt:lpstr>Normal Running 24: DAQ Module Encoder consumer</vt:lpstr>
      <vt:lpstr>Normal Running 25: Scale encoder VI.</vt:lpstr>
      <vt:lpstr>Normal Running 26: counts to angle VI.</vt:lpstr>
      <vt:lpstr>Normal Running 27: forward kinematics</vt:lpstr>
      <vt:lpstr>Normal Running 28: forward kinematics 2</vt:lpstr>
      <vt:lpstr>Normal Running 29: DAQ Module force consumer</vt:lpstr>
      <vt:lpstr>Normal Running 30: Build bits VI</vt:lpstr>
      <vt:lpstr>Normal Running 31: neural network VI</vt:lpstr>
      <vt:lpstr>Normal Running 32: Low Level Control Module</vt:lpstr>
      <vt:lpstr>Normal Running 33: Enable Motors VI</vt:lpstr>
      <vt:lpstr>Normal Running 34: Logging Module</vt:lpstr>
      <vt:lpstr>Normal Running 35: Format log VI</vt:lpstr>
      <vt:lpstr>Normal Running 36: Format log VI</vt:lpstr>
      <vt:lpstr>Normal Running 37: Error Handling Module</vt:lpstr>
      <vt:lpstr>Normal Running 38: Send Error Log VI</vt:lpstr>
      <vt:lpstr>Normal Running 39: Send Error Log VI</vt:lpstr>
      <vt:lpstr>Normal Running 40: Common Errors</vt:lpstr>
      <vt:lpstr>FPGA</vt:lpstr>
      <vt:lpstr>FPGA 1</vt:lpstr>
      <vt:lpstr>FPGA 2</vt:lpstr>
      <vt:lpstr>FPGA 3</vt:lpstr>
      <vt:lpstr>FPGA 4</vt:lpstr>
      <vt:lpstr>FPGA 5</vt:lpstr>
      <vt:lpstr>Admittance Control Library</vt:lpstr>
      <vt:lpstr>Admittance Control Library 2</vt:lpstr>
      <vt:lpstr>Admittance Control Library 3</vt:lpstr>
      <vt:lpstr>Admittance Control Library 4</vt:lpstr>
      <vt:lpstr>Admittance Control Library 5</vt:lpstr>
      <vt:lpstr>Admittance Control Library 6</vt:lpstr>
      <vt:lpstr>Admittance Control Library 7</vt:lpstr>
      <vt:lpstr>Admittance Control Library 7</vt:lpstr>
      <vt:lpstr>Admittance Control Library 8</vt:lpstr>
      <vt:lpstr>Admittance Control Library 8</vt:lpstr>
      <vt:lpstr>Admittance Control Library 9</vt:lpstr>
      <vt:lpstr>Admittance Control Library 10</vt:lpstr>
      <vt:lpstr>Admittance Control Library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Box</dc:title>
  <dc:creator>adamg</dc:creator>
  <cp:lastModifiedBy> </cp:lastModifiedBy>
  <cp:revision>167</cp:revision>
  <dcterms:created xsi:type="dcterms:W3CDTF">2019-06-10T14:19:03Z</dcterms:created>
  <dcterms:modified xsi:type="dcterms:W3CDTF">2019-08-01T15:54:45Z</dcterms:modified>
</cp:coreProperties>
</file>