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50" r:id="rId2"/>
    <p:sldMasterId id="2147483786" r:id="rId3"/>
  </p:sldMasterIdLst>
  <p:notesMasterIdLst>
    <p:notesMasterId r:id="rId20"/>
  </p:notesMasterIdLst>
  <p:sldIdLst>
    <p:sldId id="256" r:id="rId4"/>
    <p:sldId id="265" r:id="rId5"/>
    <p:sldId id="266" r:id="rId6"/>
    <p:sldId id="258" r:id="rId7"/>
    <p:sldId id="261" r:id="rId8"/>
    <p:sldId id="259" r:id="rId9"/>
    <p:sldId id="260" r:id="rId10"/>
    <p:sldId id="262" r:id="rId11"/>
    <p:sldId id="263" r:id="rId12"/>
    <p:sldId id="267" r:id="rId13"/>
    <p:sldId id="268" r:id="rId14"/>
    <p:sldId id="271"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89" autoAdjust="0"/>
  </p:normalViewPr>
  <p:slideViewPr>
    <p:cSldViewPr snapToGrid="0">
      <p:cViewPr varScale="1">
        <p:scale>
          <a:sx n="59" d="100"/>
          <a:sy n="59" d="100"/>
        </p:scale>
        <p:origin x="1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A1DF0-5E4E-4C00-9349-F90AE32F91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95AE71B-3863-4982-B9A6-CE1A15D48A9C}">
      <dgm:prSet/>
      <dgm:spPr/>
      <dgm:t>
        <a:bodyPr/>
        <a:lstStyle/>
        <a:p>
          <a:r>
            <a:rPr lang="en-GB" b="0" i="0"/>
            <a:t>Trajectory generation and integration</a:t>
          </a:r>
          <a:endParaRPr lang="en-US"/>
        </a:p>
      </dgm:t>
    </dgm:pt>
    <dgm:pt modelId="{2889109B-AB6B-49FF-A56A-35AD78DC8420}" type="parTrans" cxnId="{7FA30C78-A662-4B4C-BE3A-280884799324}">
      <dgm:prSet/>
      <dgm:spPr/>
      <dgm:t>
        <a:bodyPr/>
        <a:lstStyle/>
        <a:p>
          <a:endParaRPr lang="en-US"/>
        </a:p>
      </dgm:t>
    </dgm:pt>
    <dgm:pt modelId="{7034272C-A6BB-407F-B5F2-11EF910F6D4A}" type="sibTrans" cxnId="{7FA30C78-A662-4B4C-BE3A-280884799324}">
      <dgm:prSet/>
      <dgm:spPr/>
      <dgm:t>
        <a:bodyPr/>
        <a:lstStyle/>
        <a:p>
          <a:endParaRPr lang="en-US"/>
        </a:p>
      </dgm:t>
    </dgm:pt>
    <dgm:pt modelId="{EBBFC964-947D-4DE1-8631-48D1C3F4B1F5}">
      <dgm:prSet/>
      <dgm:spPr/>
      <dgm:t>
        <a:bodyPr/>
        <a:lstStyle/>
        <a:p>
          <a:r>
            <a:rPr lang="en-GB" b="0" i="0"/>
            <a:t>End effector force sensor</a:t>
          </a:r>
          <a:endParaRPr lang="en-US"/>
        </a:p>
      </dgm:t>
    </dgm:pt>
    <dgm:pt modelId="{D50819F0-0D60-4179-BA13-6C967D1F3FD4}" type="parTrans" cxnId="{F119DB6E-AAAD-4CA4-9C6B-BD05C37980B4}">
      <dgm:prSet/>
      <dgm:spPr/>
      <dgm:t>
        <a:bodyPr/>
        <a:lstStyle/>
        <a:p>
          <a:endParaRPr lang="en-US"/>
        </a:p>
      </dgm:t>
    </dgm:pt>
    <dgm:pt modelId="{AA0B2A42-0294-415B-BC54-5AC6164453FA}" type="sibTrans" cxnId="{F119DB6E-AAAD-4CA4-9C6B-BD05C37980B4}">
      <dgm:prSet/>
      <dgm:spPr/>
      <dgm:t>
        <a:bodyPr/>
        <a:lstStyle/>
        <a:p>
          <a:endParaRPr lang="en-US"/>
        </a:p>
      </dgm:t>
    </dgm:pt>
    <dgm:pt modelId="{FB06A1A7-FB4F-44FA-BD04-98EA4ED3D12D}">
      <dgm:prSet/>
      <dgm:spPr/>
      <dgm:t>
        <a:bodyPr/>
        <a:lstStyle/>
        <a:p>
          <a:r>
            <a:rPr lang="en-GB" b="0" i="0"/>
            <a:t>Admittance control</a:t>
          </a:r>
          <a:endParaRPr lang="en-US"/>
        </a:p>
      </dgm:t>
    </dgm:pt>
    <dgm:pt modelId="{9EB676F1-A8C6-45A1-AB2C-DDDA2E15E303}" type="parTrans" cxnId="{B58614DC-635A-449B-8181-B68C2E94A276}">
      <dgm:prSet/>
      <dgm:spPr/>
      <dgm:t>
        <a:bodyPr/>
        <a:lstStyle/>
        <a:p>
          <a:endParaRPr lang="en-US"/>
        </a:p>
      </dgm:t>
    </dgm:pt>
    <dgm:pt modelId="{B6E697B4-C0EB-4C0A-A051-7159ACE19F95}" type="sibTrans" cxnId="{B58614DC-635A-449B-8181-B68C2E94A276}">
      <dgm:prSet/>
      <dgm:spPr/>
      <dgm:t>
        <a:bodyPr/>
        <a:lstStyle/>
        <a:p>
          <a:endParaRPr lang="en-US"/>
        </a:p>
      </dgm:t>
    </dgm:pt>
    <dgm:pt modelId="{52DF2055-44E3-4622-9BFE-7FC103C087EC}" type="pres">
      <dgm:prSet presAssocID="{F41A1DF0-5E4E-4C00-9349-F90AE32F9156}" presName="linear" presStyleCnt="0">
        <dgm:presLayoutVars>
          <dgm:animLvl val="lvl"/>
          <dgm:resizeHandles val="exact"/>
        </dgm:presLayoutVars>
      </dgm:prSet>
      <dgm:spPr/>
    </dgm:pt>
    <dgm:pt modelId="{A15DEBB1-7210-4CA8-B1DF-5C0CBD85313B}" type="pres">
      <dgm:prSet presAssocID="{E95AE71B-3863-4982-B9A6-CE1A15D48A9C}" presName="parentText" presStyleLbl="node1" presStyleIdx="0" presStyleCnt="3">
        <dgm:presLayoutVars>
          <dgm:chMax val="0"/>
          <dgm:bulletEnabled val="1"/>
        </dgm:presLayoutVars>
      </dgm:prSet>
      <dgm:spPr/>
    </dgm:pt>
    <dgm:pt modelId="{544892D5-4C93-4DD6-8747-57991B3281D1}" type="pres">
      <dgm:prSet presAssocID="{7034272C-A6BB-407F-B5F2-11EF910F6D4A}" presName="spacer" presStyleCnt="0"/>
      <dgm:spPr/>
    </dgm:pt>
    <dgm:pt modelId="{14949473-0A8B-444F-AD72-777BCFCC7775}" type="pres">
      <dgm:prSet presAssocID="{EBBFC964-947D-4DE1-8631-48D1C3F4B1F5}" presName="parentText" presStyleLbl="node1" presStyleIdx="1" presStyleCnt="3">
        <dgm:presLayoutVars>
          <dgm:chMax val="0"/>
          <dgm:bulletEnabled val="1"/>
        </dgm:presLayoutVars>
      </dgm:prSet>
      <dgm:spPr/>
    </dgm:pt>
    <dgm:pt modelId="{02F3BA2F-5768-4925-94E0-51F0092BB3BA}" type="pres">
      <dgm:prSet presAssocID="{AA0B2A42-0294-415B-BC54-5AC6164453FA}" presName="spacer" presStyleCnt="0"/>
      <dgm:spPr/>
    </dgm:pt>
    <dgm:pt modelId="{75270117-26C3-467B-B704-530CFC2B0299}" type="pres">
      <dgm:prSet presAssocID="{FB06A1A7-FB4F-44FA-BD04-98EA4ED3D12D}" presName="parentText" presStyleLbl="node1" presStyleIdx="2" presStyleCnt="3">
        <dgm:presLayoutVars>
          <dgm:chMax val="0"/>
          <dgm:bulletEnabled val="1"/>
        </dgm:presLayoutVars>
      </dgm:prSet>
      <dgm:spPr/>
    </dgm:pt>
  </dgm:ptLst>
  <dgm:cxnLst>
    <dgm:cxn modelId="{2912B52C-A16C-49B0-9790-2F3D3735EBFF}" type="presOf" srcId="{E95AE71B-3863-4982-B9A6-CE1A15D48A9C}" destId="{A15DEBB1-7210-4CA8-B1DF-5C0CBD85313B}" srcOrd="0" destOrd="0" presId="urn:microsoft.com/office/officeart/2005/8/layout/vList2"/>
    <dgm:cxn modelId="{CD73AF3B-B8BC-4C62-8E19-2473A1C53113}" type="presOf" srcId="{EBBFC964-947D-4DE1-8631-48D1C3F4B1F5}" destId="{14949473-0A8B-444F-AD72-777BCFCC7775}" srcOrd="0" destOrd="0" presId="urn:microsoft.com/office/officeart/2005/8/layout/vList2"/>
    <dgm:cxn modelId="{F119DB6E-AAAD-4CA4-9C6B-BD05C37980B4}" srcId="{F41A1DF0-5E4E-4C00-9349-F90AE32F9156}" destId="{EBBFC964-947D-4DE1-8631-48D1C3F4B1F5}" srcOrd="1" destOrd="0" parTransId="{D50819F0-0D60-4179-BA13-6C967D1F3FD4}" sibTransId="{AA0B2A42-0294-415B-BC54-5AC6164453FA}"/>
    <dgm:cxn modelId="{7FA30C78-A662-4B4C-BE3A-280884799324}" srcId="{F41A1DF0-5E4E-4C00-9349-F90AE32F9156}" destId="{E95AE71B-3863-4982-B9A6-CE1A15D48A9C}" srcOrd="0" destOrd="0" parTransId="{2889109B-AB6B-49FF-A56A-35AD78DC8420}" sibTransId="{7034272C-A6BB-407F-B5F2-11EF910F6D4A}"/>
    <dgm:cxn modelId="{745D967C-8D6B-4A22-842F-E9EAAD33185A}" type="presOf" srcId="{FB06A1A7-FB4F-44FA-BD04-98EA4ED3D12D}" destId="{75270117-26C3-467B-B704-530CFC2B0299}" srcOrd="0" destOrd="0" presId="urn:microsoft.com/office/officeart/2005/8/layout/vList2"/>
    <dgm:cxn modelId="{B58614DC-635A-449B-8181-B68C2E94A276}" srcId="{F41A1DF0-5E4E-4C00-9349-F90AE32F9156}" destId="{FB06A1A7-FB4F-44FA-BD04-98EA4ED3D12D}" srcOrd="2" destOrd="0" parTransId="{9EB676F1-A8C6-45A1-AB2C-DDDA2E15E303}" sibTransId="{B6E697B4-C0EB-4C0A-A051-7159ACE19F95}"/>
    <dgm:cxn modelId="{B1D0ECEE-BED8-4D2E-B7BD-C92E2B45B3A4}" type="presOf" srcId="{F41A1DF0-5E4E-4C00-9349-F90AE32F9156}" destId="{52DF2055-44E3-4622-9BFE-7FC103C087EC}" srcOrd="0" destOrd="0" presId="urn:microsoft.com/office/officeart/2005/8/layout/vList2"/>
    <dgm:cxn modelId="{49A28239-A60A-4B4C-9185-12C550F2A741}" type="presParOf" srcId="{52DF2055-44E3-4622-9BFE-7FC103C087EC}" destId="{A15DEBB1-7210-4CA8-B1DF-5C0CBD85313B}" srcOrd="0" destOrd="0" presId="urn:microsoft.com/office/officeart/2005/8/layout/vList2"/>
    <dgm:cxn modelId="{9E02BAF4-F473-49CA-A7A0-DF7A0DCDB8C8}" type="presParOf" srcId="{52DF2055-44E3-4622-9BFE-7FC103C087EC}" destId="{544892D5-4C93-4DD6-8747-57991B3281D1}" srcOrd="1" destOrd="0" presId="urn:microsoft.com/office/officeart/2005/8/layout/vList2"/>
    <dgm:cxn modelId="{06FEA443-8EB4-450F-94B9-A9EB63BD8B86}" type="presParOf" srcId="{52DF2055-44E3-4622-9BFE-7FC103C087EC}" destId="{14949473-0A8B-444F-AD72-777BCFCC7775}" srcOrd="2" destOrd="0" presId="urn:microsoft.com/office/officeart/2005/8/layout/vList2"/>
    <dgm:cxn modelId="{48AD608E-2659-43DB-A6A1-335394F5C55A}" type="presParOf" srcId="{52DF2055-44E3-4622-9BFE-7FC103C087EC}" destId="{02F3BA2F-5768-4925-94E0-51F0092BB3BA}" srcOrd="3" destOrd="0" presId="urn:microsoft.com/office/officeart/2005/8/layout/vList2"/>
    <dgm:cxn modelId="{AE3ADA27-DADD-4730-8ABF-FC10B3249D9E}" type="presParOf" srcId="{52DF2055-44E3-4622-9BFE-7FC103C087EC}" destId="{75270117-26C3-467B-B704-530CFC2B029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1A1DF0-5E4E-4C00-9349-F90AE32F915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2DF2055-44E3-4622-9BFE-7FC103C087EC}" type="pres">
      <dgm:prSet presAssocID="{F41A1DF0-5E4E-4C00-9349-F90AE32F9156}" presName="linear" presStyleCnt="0">
        <dgm:presLayoutVars>
          <dgm:animLvl val="lvl"/>
          <dgm:resizeHandles val="exact"/>
        </dgm:presLayoutVars>
      </dgm:prSet>
      <dgm:spPr/>
    </dgm:pt>
  </dgm:ptLst>
  <dgm:cxnLst>
    <dgm:cxn modelId="{B1D0ECEE-BED8-4D2E-B7BD-C92E2B45B3A4}" type="presOf" srcId="{F41A1DF0-5E4E-4C00-9349-F90AE32F9156}" destId="{52DF2055-44E3-4622-9BFE-7FC103C087E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1A1DF0-5E4E-4C00-9349-F90AE32F915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2DF2055-44E3-4622-9BFE-7FC103C087EC}" type="pres">
      <dgm:prSet presAssocID="{F41A1DF0-5E4E-4C00-9349-F90AE32F9156}" presName="linear" presStyleCnt="0">
        <dgm:presLayoutVars>
          <dgm:animLvl val="lvl"/>
          <dgm:resizeHandles val="exact"/>
        </dgm:presLayoutVars>
      </dgm:prSet>
      <dgm:spPr/>
    </dgm:pt>
  </dgm:ptLst>
  <dgm:cxnLst>
    <dgm:cxn modelId="{B1D0ECEE-BED8-4D2E-B7BD-C92E2B45B3A4}" type="presOf" srcId="{F41A1DF0-5E4E-4C00-9349-F90AE32F9156}" destId="{52DF2055-44E3-4622-9BFE-7FC103C087EC}" srcOrd="0" destOrd="0" presId="urn:microsoft.com/office/officeart/2005/8/layout/vList2"/>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1A1DF0-5E4E-4C00-9349-F90AE32F91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DF2055-44E3-4622-9BFE-7FC103C087EC}" type="pres">
      <dgm:prSet presAssocID="{F41A1DF0-5E4E-4C00-9349-F90AE32F9156}" presName="linear" presStyleCnt="0">
        <dgm:presLayoutVars>
          <dgm:animLvl val="lvl"/>
          <dgm:resizeHandles val="exact"/>
        </dgm:presLayoutVars>
      </dgm:prSet>
      <dgm:spPr/>
    </dgm:pt>
  </dgm:ptLst>
  <dgm:cxnLst>
    <dgm:cxn modelId="{B1D0ECEE-BED8-4D2E-B7BD-C92E2B45B3A4}" type="presOf" srcId="{F41A1DF0-5E4E-4C00-9349-F90AE32F9156}" destId="{52DF2055-44E3-4622-9BFE-7FC103C087EC}"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1A1DF0-5E4E-4C00-9349-F90AE32F91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DF2055-44E3-4622-9BFE-7FC103C087EC}" type="pres">
      <dgm:prSet presAssocID="{F41A1DF0-5E4E-4C00-9349-F90AE32F9156}" presName="linear" presStyleCnt="0">
        <dgm:presLayoutVars>
          <dgm:animLvl val="lvl"/>
          <dgm:resizeHandles val="exact"/>
        </dgm:presLayoutVars>
      </dgm:prSet>
      <dgm:spPr/>
    </dgm:pt>
  </dgm:ptLst>
  <dgm:cxnLst>
    <dgm:cxn modelId="{B1D0ECEE-BED8-4D2E-B7BD-C92E2B45B3A4}" type="presOf" srcId="{F41A1DF0-5E4E-4C00-9349-F90AE32F9156}" destId="{52DF2055-44E3-4622-9BFE-7FC103C087E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DEBB1-7210-4CA8-B1DF-5C0CBD85313B}">
      <dsp:nvSpPr>
        <dsp:cNvPr id="0" name=""/>
        <dsp:cNvSpPr/>
      </dsp:nvSpPr>
      <dsp:spPr>
        <a:xfrm>
          <a:off x="0" y="551632"/>
          <a:ext cx="9404352" cy="9114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b="0" i="0" kern="1200"/>
            <a:t>Trajectory generation and integration</a:t>
          </a:r>
          <a:endParaRPr lang="en-US" sz="3800" kern="1200"/>
        </a:p>
      </dsp:txBody>
      <dsp:txXfrm>
        <a:off x="44492" y="596124"/>
        <a:ext cx="9315368" cy="822446"/>
      </dsp:txXfrm>
    </dsp:sp>
    <dsp:sp modelId="{14949473-0A8B-444F-AD72-777BCFCC7775}">
      <dsp:nvSpPr>
        <dsp:cNvPr id="0" name=""/>
        <dsp:cNvSpPr/>
      </dsp:nvSpPr>
      <dsp:spPr>
        <a:xfrm>
          <a:off x="0" y="1572501"/>
          <a:ext cx="9404352" cy="911430"/>
        </a:xfrm>
        <a:prstGeom prst="roundRect">
          <a:avLst/>
        </a:prstGeom>
        <a:solidFill>
          <a:schemeClr val="accent2">
            <a:hueOff val="13361"/>
            <a:satOff val="-37863"/>
            <a:lumOff val="2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b="0" i="0" kern="1200"/>
            <a:t>End effector force sensor</a:t>
          </a:r>
          <a:endParaRPr lang="en-US" sz="3800" kern="1200"/>
        </a:p>
      </dsp:txBody>
      <dsp:txXfrm>
        <a:off x="44492" y="1616993"/>
        <a:ext cx="9315368" cy="822446"/>
      </dsp:txXfrm>
    </dsp:sp>
    <dsp:sp modelId="{75270117-26C3-467B-B704-530CFC2B0299}">
      <dsp:nvSpPr>
        <dsp:cNvPr id="0" name=""/>
        <dsp:cNvSpPr/>
      </dsp:nvSpPr>
      <dsp:spPr>
        <a:xfrm>
          <a:off x="0" y="2593372"/>
          <a:ext cx="9404352" cy="911430"/>
        </a:xfrm>
        <a:prstGeom prst="roundRect">
          <a:avLst/>
        </a:prstGeom>
        <a:solidFill>
          <a:schemeClr val="accent2">
            <a:hueOff val="26723"/>
            <a:satOff val="-75726"/>
            <a:lumOff val="470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b="0" i="0" kern="1200"/>
            <a:t>Admittance control</a:t>
          </a:r>
          <a:endParaRPr lang="en-US" sz="3800" kern="1200"/>
        </a:p>
      </dsp:txBody>
      <dsp:txXfrm>
        <a:off x="44492" y="2637864"/>
        <a:ext cx="9315368"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A3DF2-7291-4951-BCDF-1BFFADBAD463}" type="datetimeFigureOut">
              <a:rPr lang="en-GB" smtClean="0"/>
              <a:t>04/07/2019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2CB1-5A3B-4C62-917A-AF21F79D93C2}" type="slidenum">
              <a:rPr lang="en-GB" smtClean="0"/>
              <a:t>‹#›</a:t>
            </a:fld>
            <a:endParaRPr lang="en-GB"/>
          </a:p>
        </p:txBody>
      </p:sp>
    </p:spTree>
    <p:extLst>
      <p:ext uri="{BB962C8B-B14F-4D97-AF65-F5344CB8AC3E}">
        <p14:creationId xmlns:p14="http://schemas.microsoft.com/office/powerpoint/2010/main" val="2266497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1</a:t>
            </a:fld>
            <a:endParaRPr lang="en-GB"/>
          </a:p>
        </p:txBody>
      </p:sp>
    </p:spTree>
    <p:extLst>
      <p:ext uri="{BB962C8B-B14F-4D97-AF65-F5344CB8AC3E}">
        <p14:creationId xmlns:p14="http://schemas.microsoft.com/office/powerpoint/2010/main" val="15942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2</a:t>
            </a:fld>
            <a:endParaRPr lang="en-GB"/>
          </a:p>
        </p:txBody>
      </p:sp>
    </p:spTree>
    <p:extLst>
      <p:ext uri="{BB962C8B-B14F-4D97-AF65-F5344CB8AC3E}">
        <p14:creationId xmlns:p14="http://schemas.microsoft.com/office/powerpoint/2010/main" val="323125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Spasticity – The resistance to movement increases with increasing movement amplitude and velocity</a:t>
            </a:r>
          </a:p>
          <a:p>
            <a:endParaRPr lang="en-GB" dirty="0"/>
          </a:p>
          <a:p>
            <a:r>
              <a:rPr lang="en-GB" dirty="0"/>
              <a:t>Hemiparesis – The limbs are frequently weaker at distal parts, for </a:t>
            </a:r>
            <a:r>
              <a:rPr lang="en-GB" dirty="0" err="1"/>
              <a:t>ie</a:t>
            </a:r>
            <a:r>
              <a:rPr lang="en-GB" dirty="0"/>
              <a:t> hands and feet.</a:t>
            </a:r>
          </a:p>
          <a:p>
            <a:endParaRPr lang="en-GB" dirty="0"/>
          </a:p>
          <a:p>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3</a:t>
            </a:fld>
            <a:endParaRPr lang="en-GB"/>
          </a:p>
        </p:txBody>
      </p:sp>
    </p:spTree>
    <p:extLst>
      <p:ext uri="{BB962C8B-B14F-4D97-AF65-F5344CB8AC3E}">
        <p14:creationId xmlns:p14="http://schemas.microsoft.com/office/powerpoint/2010/main" val="205649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Rehabilitation Robotic devices for Stroke Rehabilitation are classified in a number of ways.</a:t>
            </a:r>
          </a:p>
          <a:p>
            <a:endParaRPr lang="en-GB" dirty="0"/>
          </a:p>
          <a:p>
            <a:r>
              <a:rPr lang="en-GB" dirty="0"/>
              <a:t>Devices are identified by the targeted areas. Upper limb devices are designed for the rehabilitation of shoulder, elbow, hands, grip etc. Lower Limb devices are designed for gait training, ankle rehabilitation etc.</a:t>
            </a:r>
          </a:p>
          <a:p>
            <a:endParaRPr lang="en-GB" dirty="0"/>
          </a:p>
          <a:p>
            <a:r>
              <a:rPr lang="en-GB" dirty="0"/>
              <a:t>Devices are exoskeleton, where the limb is supported by a structure which mimics the skeleton, or end effector based, which contact the patient only at the distal part of the limb (the hand in the case of upper limb devices).</a:t>
            </a:r>
          </a:p>
          <a:p>
            <a:endParaRPr lang="en-GB" dirty="0"/>
          </a:p>
          <a:p>
            <a:r>
              <a:rPr lang="en-GB" dirty="0"/>
              <a:t>Class 1 devices are expensive and are intended for lab or clinic based use. Class 2 devices are less expensive and are designed for unsupervised </a:t>
            </a:r>
          </a:p>
        </p:txBody>
      </p:sp>
      <p:sp>
        <p:nvSpPr>
          <p:cNvPr id="4" name="Slide Number Placeholder 3"/>
          <p:cNvSpPr>
            <a:spLocks noGrp="1"/>
          </p:cNvSpPr>
          <p:nvPr>
            <p:ph type="sldNum" sz="quarter" idx="5"/>
          </p:nvPr>
        </p:nvSpPr>
        <p:spPr/>
        <p:txBody>
          <a:bodyPr/>
          <a:lstStyle/>
          <a:p>
            <a:fld id="{D5AD2CB1-5A3B-4C62-917A-AF21F79D93C2}" type="slidenum">
              <a:rPr lang="en-GB" smtClean="0"/>
              <a:t>4</a:t>
            </a:fld>
            <a:endParaRPr lang="en-GB"/>
          </a:p>
        </p:txBody>
      </p:sp>
    </p:spTree>
    <p:extLst>
      <p:ext uri="{BB962C8B-B14F-4D97-AF65-F5344CB8AC3E}">
        <p14:creationId xmlns:p14="http://schemas.microsoft.com/office/powerpoint/2010/main" val="2342524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Findings from the literature review justify the aims of MyPAM:</a:t>
            </a:r>
          </a:p>
          <a:p>
            <a:pPr marL="228600" indent="-228600">
              <a:buAutoNum type="arabicPeriod"/>
            </a:pPr>
            <a:r>
              <a:rPr lang="en-GB" dirty="0"/>
              <a:t>Improve the cost-to-benefit ratio, specifically mentioning the requirement for lost cost solutions to enhance patient accessibility to rehabilitation robotics.</a:t>
            </a:r>
          </a:p>
          <a:p>
            <a:pPr marL="228600" indent="-228600">
              <a:buAutoNum type="arabicPeriod"/>
            </a:pPr>
            <a:r>
              <a:rPr lang="en-GB" dirty="0"/>
              <a:t>A comparison of low-level control algorithms</a:t>
            </a:r>
          </a:p>
        </p:txBody>
      </p:sp>
      <p:sp>
        <p:nvSpPr>
          <p:cNvPr id="4" name="Slide Number Placeholder 3"/>
          <p:cNvSpPr>
            <a:spLocks noGrp="1"/>
          </p:cNvSpPr>
          <p:nvPr>
            <p:ph type="sldNum" sz="quarter" idx="5"/>
          </p:nvPr>
        </p:nvSpPr>
        <p:spPr/>
        <p:txBody>
          <a:bodyPr/>
          <a:lstStyle/>
          <a:p>
            <a:fld id="{D5AD2CB1-5A3B-4C62-917A-AF21F79D93C2}" type="slidenum">
              <a:rPr lang="en-GB" smtClean="0"/>
              <a:t>5</a:t>
            </a:fld>
            <a:endParaRPr lang="en-GB"/>
          </a:p>
        </p:txBody>
      </p:sp>
    </p:spTree>
    <p:extLst>
      <p:ext uri="{BB962C8B-B14F-4D97-AF65-F5344CB8AC3E}">
        <p14:creationId xmlns:p14="http://schemas.microsoft.com/office/powerpoint/2010/main" val="145880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RealTime</a:t>
            </a:r>
            <a:r>
              <a:rPr lang="en-GB" dirty="0"/>
              <a:t> OS on myRIO communicates with Unity via TCP</a:t>
            </a:r>
          </a:p>
        </p:txBody>
      </p:sp>
      <p:sp>
        <p:nvSpPr>
          <p:cNvPr id="4" name="Slide Number Placeholder 3"/>
          <p:cNvSpPr>
            <a:spLocks noGrp="1"/>
          </p:cNvSpPr>
          <p:nvPr>
            <p:ph type="sldNum" sz="quarter" idx="5"/>
          </p:nvPr>
        </p:nvSpPr>
        <p:spPr/>
        <p:txBody>
          <a:bodyPr/>
          <a:lstStyle/>
          <a:p>
            <a:fld id="{D5AD2CB1-5A3B-4C62-917A-AF21F79D93C2}" type="slidenum">
              <a:rPr lang="en-GB" smtClean="0"/>
              <a:t>7</a:t>
            </a:fld>
            <a:endParaRPr lang="en-GB"/>
          </a:p>
        </p:txBody>
      </p:sp>
    </p:spTree>
    <p:extLst>
      <p:ext uri="{BB962C8B-B14F-4D97-AF65-F5344CB8AC3E}">
        <p14:creationId xmlns:p14="http://schemas.microsoft.com/office/powerpoint/2010/main" val="3441111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8</a:t>
            </a:fld>
            <a:endParaRPr lang="en-GB"/>
          </a:p>
        </p:txBody>
      </p:sp>
    </p:spTree>
    <p:extLst>
      <p:ext uri="{BB962C8B-B14F-4D97-AF65-F5344CB8AC3E}">
        <p14:creationId xmlns:p14="http://schemas.microsoft.com/office/powerpoint/2010/main" val="3781230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14</a:t>
            </a:fld>
            <a:endParaRPr lang="en-GB"/>
          </a:p>
        </p:txBody>
      </p:sp>
    </p:spTree>
    <p:extLst>
      <p:ext uri="{BB962C8B-B14F-4D97-AF65-F5344CB8AC3E}">
        <p14:creationId xmlns:p14="http://schemas.microsoft.com/office/powerpoint/2010/main" val="268686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70476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11846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72315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4938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442102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342986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616582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749602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514834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728344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8884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620507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346913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521643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A6BC7-0BC6-418A-8559-C365810DAE0C}" type="datetimeFigureOut">
              <a:rPr lang="en-GB" smtClean="0"/>
              <a:t>04/07/2019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260740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603003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63541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735050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43873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4581016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0163357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717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1771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815685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0572170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177919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5704628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743483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2957251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270005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0376091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40427434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A6BC7-0BC6-418A-8559-C365810DAE0C}" type="datetimeFigureOut">
              <a:rPr lang="en-GB" smtClean="0"/>
              <a:t>04/07/2019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85980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8349823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073342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2583744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6221091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3936485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9388995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647355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1285423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3418472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0847151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8252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A6BC7-0BC6-418A-8559-C365810DAE0C}" type="datetimeFigureOut">
              <a:rPr lang="en-GB" smtClean="0"/>
              <a:t>04/07/2019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9764874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42654269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78218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50789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22871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53453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A6BC7-0BC6-418A-8559-C365810DAE0C}" type="datetimeFigureOut">
              <a:rPr lang="en-GB" smtClean="0"/>
              <a:t>04/07/2019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87034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8.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12.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11.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0.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FA6BC7-0BC6-418A-8559-C365810DAE0C}" type="datetimeFigureOut">
              <a:rPr lang="en-GB" smtClean="0"/>
              <a:t>04/07/2019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522271-6843-4A66-9BAC-791763D6321D}" type="slidenum">
              <a:rPr lang="en-GB" smtClean="0"/>
              <a:t>‹#›</a:t>
            </a:fld>
            <a:endParaRPr lang="en-GB"/>
          </a:p>
        </p:txBody>
      </p:sp>
    </p:spTree>
    <p:extLst>
      <p:ext uri="{BB962C8B-B14F-4D97-AF65-F5344CB8AC3E}">
        <p14:creationId xmlns:p14="http://schemas.microsoft.com/office/powerpoint/2010/main" val="314274300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FA6BC7-0BC6-418A-8559-C365810DAE0C}" type="datetimeFigureOut">
              <a:rPr lang="en-GB" smtClean="0"/>
              <a:t>04/07/2019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522271-6843-4A66-9BAC-791763D6321D}" type="slidenum">
              <a:rPr lang="en-GB" smtClean="0"/>
              <a:t>‹#›</a:t>
            </a:fld>
            <a:endParaRPr lang="en-GB"/>
          </a:p>
        </p:txBody>
      </p:sp>
    </p:spTree>
    <p:extLst>
      <p:ext uri="{BB962C8B-B14F-4D97-AF65-F5344CB8AC3E}">
        <p14:creationId xmlns:p14="http://schemas.microsoft.com/office/powerpoint/2010/main" val="45360934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FA6BC7-0BC6-418A-8559-C365810DAE0C}" type="datetimeFigureOut">
              <a:rPr lang="en-GB" smtClean="0"/>
              <a:t>04/07/2019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522271-6843-4A66-9BAC-791763D6321D}" type="slidenum">
              <a:rPr lang="en-GB" smtClean="0"/>
              <a:t>‹#›</a:t>
            </a:fld>
            <a:endParaRPr lang="en-GB"/>
          </a:p>
        </p:txBody>
      </p:sp>
    </p:spTree>
    <p:extLst>
      <p:ext uri="{BB962C8B-B14F-4D97-AF65-F5344CB8AC3E}">
        <p14:creationId xmlns:p14="http://schemas.microsoft.com/office/powerpoint/2010/main" val="335965340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1A3E-FD6B-40A3-B2FD-393E301BB87D}"/>
              </a:ext>
            </a:extLst>
          </p:cNvPr>
          <p:cNvSpPr>
            <a:spLocks noGrp="1"/>
          </p:cNvSpPr>
          <p:nvPr>
            <p:ph type="ctrTitle"/>
          </p:nvPr>
        </p:nvSpPr>
        <p:spPr/>
        <p:txBody>
          <a:bodyPr/>
          <a:lstStyle/>
          <a:p>
            <a:pPr algn="ctr"/>
            <a:r>
              <a:rPr lang="en-GB" sz="4000" dirty="0"/>
              <a:t>The Development and Implementation of Low-Level Control Strategies for a Robust and Effective Low-Cost Rehabilitation Robot for Home Use.</a:t>
            </a:r>
          </a:p>
        </p:txBody>
      </p:sp>
      <p:sp>
        <p:nvSpPr>
          <p:cNvPr id="3" name="Subtitle 2">
            <a:extLst>
              <a:ext uri="{FF2B5EF4-FFF2-40B4-BE49-F238E27FC236}">
                <a16:creationId xmlns:a16="http://schemas.microsoft.com/office/drawing/2014/main" id="{0177EBC4-A3D9-4E40-9CB2-B7BC15BFC816}"/>
              </a:ext>
            </a:extLst>
          </p:cNvPr>
          <p:cNvSpPr>
            <a:spLocks noGrp="1"/>
          </p:cNvSpPr>
          <p:nvPr>
            <p:ph type="subTitle" idx="1"/>
          </p:nvPr>
        </p:nvSpPr>
        <p:spPr/>
        <p:txBody>
          <a:bodyPr>
            <a:normAutofit fontScale="85000" lnSpcReduction="20000"/>
          </a:bodyPr>
          <a:lstStyle/>
          <a:p>
            <a:r>
              <a:rPr lang="en-GB" dirty="0"/>
              <a:t>Adam Metcalf</a:t>
            </a:r>
          </a:p>
          <a:p>
            <a:r>
              <a:rPr lang="en-GB" dirty="0"/>
              <a:t>Supervisors: Prof Martin Levesley, Dr Justin Gallagher, Dr Andrew Jackson</a:t>
            </a:r>
          </a:p>
        </p:txBody>
      </p:sp>
    </p:spTree>
    <p:extLst>
      <p:ext uri="{BB962C8B-B14F-4D97-AF65-F5344CB8AC3E}">
        <p14:creationId xmlns:p14="http://schemas.microsoft.com/office/powerpoint/2010/main" val="416540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normAutofit/>
          </a:bodyPr>
          <a:lstStyle/>
          <a:p>
            <a:r>
              <a:rPr lang="en-GB" dirty="0"/>
              <a:t>Current work</a:t>
            </a:r>
          </a:p>
        </p:txBody>
      </p:sp>
      <p:graphicFrame>
        <p:nvGraphicFramePr>
          <p:cNvPr id="5" name="Content Placeholder 2">
            <a:extLst>
              <a:ext uri="{FF2B5EF4-FFF2-40B4-BE49-F238E27FC236}">
                <a16:creationId xmlns:a16="http://schemas.microsoft.com/office/drawing/2014/main" id="{E7542A71-078A-4F02-8A1D-DC94B01CF9DC}"/>
              </a:ext>
            </a:extLst>
          </p:cNvPr>
          <p:cNvGraphicFramePr>
            <a:graphicFrameLocks noGrp="1"/>
          </p:cNvGraphicFramePr>
          <p:nvPr>
            <p:ph idx="1"/>
            <p:extLst>
              <p:ext uri="{D42A27DB-BD31-4B8C-83A1-F6EECF244321}">
                <p14:modId xmlns:p14="http://schemas.microsoft.com/office/powerpoint/2010/main" val="363221672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3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normAutofit/>
          </a:bodyPr>
          <a:lstStyle/>
          <a:p>
            <a:r>
              <a:rPr lang="en-GB" dirty="0"/>
              <a:t>Trajectory Generation and Integration</a:t>
            </a:r>
          </a:p>
        </p:txBody>
      </p:sp>
      <p:graphicFrame>
        <p:nvGraphicFramePr>
          <p:cNvPr id="5" name="Content Placeholder 2">
            <a:extLst>
              <a:ext uri="{FF2B5EF4-FFF2-40B4-BE49-F238E27FC236}">
                <a16:creationId xmlns:a16="http://schemas.microsoft.com/office/drawing/2014/main" id="{E7542A71-078A-4F02-8A1D-DC94B01CF9DC}"/>
              </a:ext>
            </a:extLst>
          </p:cNvPr>
          <p:cNvGraphicFramePr>
            <a:graphicFrameLocks noGrp="1"/>
          </p:cNvGraphicFramePr>
          <p:nvPr>
            <p:ph idx="1"/>
            <p:extLst>
              <p:ext uri="{D42A27DB-BD31-4B8C-83A1-F6EECF244321}">
                <p14:modId xmlns:p14="http://schemas.microsoft.com/office/powerpoint/2010/main" val="2306839350"/>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F9837A5-EFDA-4A1F-BD55-171B2D049677}"/>
                  </a:ext>
                </a:extLst>
              </p:cNvPr>
              <p:cNvSpPr txBox="1"/>
              <p:nvPr/>
            </p:nvSpPr>
            <p:spPr>
              <a:xfrm>
                <a:off x="1721179" y="2178853"/>
                <a:ext cx="8749639" cy="1235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𝑥</m:t>
                      </m:r>
                      <m:d>
                        <m:dPr>
                          <m:ctrlPr>
                            <a:rPr lang="en-GB" sz="2800" i="1">
                              <a:latin typeface="Cambria Math" panose="02040503050406030204" pitchFamily="18" charset="0"/>
                            </a:rPr>
                          </m:ctrlPr>
                        </m:dPr>
                        <m:e>
                          <m:r>
                            <a:rPr lang="en-GB" sz="2800" i="1">
                              <a:latin typeface="Cambria Math" panose="02040503050406030204" pitchFamily="18" charset="0"/>
                            </a:rPr>
                            <m:t>𝑡</m:t>
                          </m:r>
                        </m:e>
                      </m:d>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𝑖</m:t>
                          </m:r>
                        </m:sub>
                      </m:sSub>
                      <m:r>
                        <a:rPr lang="en-GB" sz="2800" i="1">
                          <a:latin typeface="Cambria Math" panose="02040503050406030204" pitchFamily="18" charset="0"/>
                        </a:rPr>
                        <m:t>+</m:t>
                      </m:r>
                      <m:d>
                        <m:dPr>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𝑓</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𝑖</m:t>
                              </m:r>
                            </m:sub>
                          </m:sSub>
                        </m:e>
                      </m:d>
                      <m:d>
                        <m:dPr>
                          <m:ctrlPr>
                            <a:rPr lang="en-GB" sz="2800" i="1">
                              <a:latin typeface="Cambria Math" panose="02040503050406030204" pitchFamily="18" charset="0"/>
                            </a:rPr>
                          </m:ctrlPr>
                        </m:dPr>
                        <m:e>
                          <m:r>
                            <a:rPr lang="en-GB" sz="2800" i="1">
                              <a:latin typeface="Cambria Math" panose="02040503050406030204" pitchFamily="18" charset="0"/>
                            </a:rPr>
                            <m:t>6</m:t>
                          </m:r>
                          <m:sSup>
                            <m:sSupPr>
                              <m:ctrlPr>
                                <a:rPr lang="en-GB" sz="2800" i="1">
                                  <a:latin typeface="Cambria Math" panose="02040503050406030204" pitchFamily="18" charset="0"/>
                                </a:rPr>
                              </m:ctrlPr>
                            </m:sSupPr>
                            <m:e>
                              <m:d>
                                <m:dPr>
                                  <m:ctrlPr>
                                    <a:rPr lang="en-GB" sz="2800" i="1">
                                      <a:latin typeface="Cambria Math" panose="02040503050406030204" pitchFamily="18" charset="0"/>
                                    </a:rPr>
                                  </m:ctrlPr>
                                </m:dPr>
                                <m:e>
                                  <m:f>
                                    <m:fPr>
                                      <m:ctrlPr>
                                        <a:rPr lang="en-GB" sz="2800" i="1">
                                          <a:latin typeface="Cambria Math" panose="02040503050406030204" pitchFamily="18" charset="0"/>
                                        </a:rPr>
                                      </m:ctrlPr>
                                    </m:fPr>
                                    <m:num>
                                      <m:r>
                                        <a:rPr lang="en-GB" sz="2800" i="1">
                                          <a:latin typeface="Cambria Math" panose="02040503050406030204" pitchFamily="18" charset="0"/>
                                        </a:rPr>
                                        <m:t>𝑡</m:t>
                                      </m:r>
                                    </m:num>
                                    <m:den>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𝑓</m:t>
                                          </m:r>
                                        </m:sub>
                                      </m:sSub>
                                    </m:den>
                                  </m:f>
                                </m:e>
                              </m:d>
                            </m:e>
                            <m:sup>
                              <m:r>
                                <a:rPr lang="en-GB" sz="2800" i="1">
                                  <a:latin typeface="Cambria Math" panose="02040503050406030204" pitchFamily="18" charset="0"/>
                                </a:rPr>
                                <m:t>5</m:t>
                              </m:r>
                            </m:sup>
                          </m:sSup>
                          <m:r>
                            <a:rPr lang="en-GB" sz="2800" i="1">
                              <a:latin typeface="Cambria Math" panose="02040503050406030204" pitchFamily="18" charset="0"/>
                            </a:rPr>
                            <m:t>−15</m:t>
                          </m:r>
                          <m:sSup>
                            <m:sSupPr>
                              <m:ctrlPr>
                                <a:rPr lang="en-GB" sz="2800" i="1">
                                  <a:latin typeface="Cambria Math" panose="02040503050406030204" pitchFamily="18" charset="0"/>
                                </a:rPr>
                              </m:ctrlPr>
                            </m:sSupPr>
                            <m:e>
                              <m:d>
                                <m:dPr>
                                  <m:ctrlPr>
                                    <a:rPr lang="en-GB" sz="2800" i="1">
                                      <a:latin typeface="Cambria Math" panose="02040503050406030204" pitchFamily="18" charset="0"/>
                                    </a:rPr>
                                  </m:ctrlPr>
                                </m:dPr>
                                <m:e>
                                  <m:f>
                                    <m:fPr>
                                      <m:ctrlPr>
                                        <a:rPr lang="en-GB" sz="2800" i="1">
                                          <a:latin typeface="Cambria Math" panose="02040503050406030204" pitchFamily="18" charset="0"/>
                                        </a:rPr>
                                      </m:ctrlPr>
                                    </m:fPr>
                                    <m:num>
                                      <m:r>
                                        <a:rPr lang="en-GB" sz="2800" i="1">
                                          <a:latin typeface="Cambria Math" panose="02040503050406030204" pitchFamily="18" charset="0"/>
                                        </a:rPr>
                                        <m:t>𝑡</m:t>
                                      </m:r>
                                    </m:num>
                                    <m:den>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𝑓</m:t>
                                          </m:r>
                                        </m:sub>
                                      </m:sSub>
                                    </m:den>
                                  </m:f>
                                </m:e>
                              </m:d>
                            </m:e>
                            <m:sup>
                              <m:r>
                                <a:rPr lang="en-GB" sz="2800" i="1">
                                  <a:latin typeface="Cambria Math" panose="02040503050406030204" pitchFamily="18" charset="0"/>
                                </a:rPr>
                                <m:t>4</m:t>
                              </m:r>
                            </m:sup>
                          </m:sSup>
                          <m:r>
                            <a:rPr lang="en-GB" sz="2800" i="1">
                              <a:latin typeface="Cambria Math" panose="02040503050406030204" pitchFamily="18" charset="0"/>
                            </a:rPr>
                            <m:t>+10</m:t>
                          </m:r>
                          <m:sSup>
                            <m:sSupPr>
                              <m:ctrlPr>
                                <a:rPr lang="en-GB" sz="2800" i="1">
                                  <a:latin typeface="Cambria Math" panose="02040503050406030204" pitchFamily="18" charset="0"/>
                                </a:rPr>
                              </m:ctrlPr>
                            </m:sSupPr>
                            <m:e>
                              <m:d>
                                <m:dPr>
                                  <m:ctrlPr>
                                    <a:rPr lang="en-GB" sz="2800" i="1">
                                      <a:latin typeface="Cambria Math" panose="02040503050406030204" pitchFamily="18" charset="0"/>
                                    </a:rPr>
                                  </m:ctrlPr>
                                </m:dPr>
                                <m:e>
                                  <m:f>
                                    <m:fPr>
                                      <m:ctrlPr>
                                        <a:rPr lang="en-GB" sz="2800" i="1">
                                          <a:latin typeface="Cambria Math" panose="02040503050406030204" pitchFamily="18" charset="0"/>
                                        </a:rPr>
                                      </m:ctrlPr>
                                    </m:fPr>
                                    <m:num>
                                      <m:r>
                                        <a:rPr lang="en-GB" sz="2800" i="1">
                                          <a:latin typeface="Cambria Math" panose="02040503050406030204" pitchFamily="18" charset="0"/>
                                        </a:rPr>
                                        <m:t>𝑡</m:t>
                                      </m:r>
                                    </m:num>
                                    <m:den>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𝑓</m:t>
                                          </m:r>
                                        </m:sub>
                                      </m:sSub>
                                    </m:den>
                                  </m:f>
                                </m:e>
                              </m:d>
                            </m:e>
                            <m:sup>
                              <m:r>
                                <a:rPr lang="en-GB" sz="2800" i="1">
                                  <a:latin typeface="Cambria Math" panose="02040503050406030204" pitchFamily="18" charset="0"/>
                                </a:rPr>
                                <m:t>3</m:t>
                              </m:r>
                            </m:sup>
                          </m:sSup>
                        </m:e>
                      </m:d>
                    </m:oMath>
                  </m:oMathPara>
                </a14:m>
                <a:endParaRPr lang="en-GB" dirty="0"/>
              </a:p>
            </p:txBody>
          </p:sp>
        </mc:Choice>
        <mc:Fallback xmlns="">
          <p:sp>
            <p:nvSpPr>
              <p:cNvPr id="3" name="TextBox 2">
                <a:extLst>
                  <a:ext uri="{FF2B5EF4-FFF2-40B4-BE49-F238E27FC236}">
                    <a16:creationId xmlns:a16="http://schemas.microsoft.com/office/drawing/2014/main" id="{7F9837A5-EFDA-4A1F-BD55-171B2D049677}"/>
                  </a:ext>
                </a:extLst>
              </p:cNvPr>
              <p:cNvSpPr txBox="1">
                <a:spLocks noRot="1" noChangeAspect="1" noMove="1" noResize="1" noEditPoints="1" noAdjustHandles="1" noChangeArrowheads="1" noChangeShapeType="1" noTextEdit="1"/>
              </p:cNvSpPr>
              <p:nvPr/>
            </p:nvSpPr>
            <p:spPr>
              <a:xfrm>
                <a:off x="1721179" y="2178853"/>
                <a:ext cx="8749639" cy="123565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C6F8E2-D50A-40BE-B88E-5792F3F2970A}"/>
                  </a:ext>
                </a:extLst>
              </p:cNvPr>
              <p:cNvSpPr txBox="1"/>
              <p:nvPr/>
            </p:nvSpPr>
            <p:spPr>
              <a:xfrm>
                <a:off x="1721180" y="3785098"/>
                <a:ext cx="8749639" cy="1235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𝑦</m:t>
                      </m:r>
                      <m:d>
                        <m:dPr>
                          <m:ctrlPr>
                            <a:rPr lang="en-GB" sz="2800" i="1">
                              <a:latin typeface="Cambria Math" panose="02040503050406030204" pitchFamily="18" charset="0"/>
                            </a:rPr>
                          </m:ctrlPr>
                        </m:dPr>
                        <m:e>
                          <m:r>
                            <a:rPr lang="en-GB" sz="2800" i="1">
                              <a:latin typeface="Cambria Math" panose="02040503050406030204" pitchFamily="18" charset="0"/>
                            </a:rPr>
                            <m:t>𝑡</m:t>
                          </m:r>
                        </m:e>
                      </m:d>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d>
                        <m:dPr>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b="0" i="1" smtClean="0">
                                  <a:latin typeface="Cambria Math" panose="02040503050406030204" pitchFamily="18" charset="0"/>
                                </a:rPr>
                                <m:t>𝑦</m:t>
                              </m:r>
                            </m:e>
                            <m:sub>
                              <m:r>
                                <a:rPr lang="en-GB" sz="2800" i="1">
                                  <a:latin typeface="Cambria Math" panose="02040503050406030204" pitchFamily="18" charset="0"/>
                                </a:rPr>
                                <m:t>𝑓</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𝑦</m:t>
                              </m:r>
                            </m:e>
                            <m:sub>
                              <m:r>
                                <a:rPr lang="en-GB" sz="2800" i="1">
                                  <a:latin typeface="Cambria Math" panose="02040503050406030204" pitchFamily="18" charset="0"/>
                                </a:rPr>
                                <m:t>𝑖</m:t>
                              </m:r>
                            </m:sub>
                          </m:sSub>
                        </m:e>
                      </m:d>
                      <m:d>
                        <m:dPr>
                          <m:ctrlPr>
                            <a:rPr lang="en-GB" sz="2800" i="1">
                              <a:latin typeface="Cambria Math" panose="02040503050406030204" pitchFamily="18" charset="0"/>
                            </a:rPr>
                          </m:ctrlPr>
                        </m:dPr>
                        <m:e>
                          <m:r>
                            <a:rPr lang="en-GB" sz="2800" i="1">
                              <a:latin typeface="Cambria Math" panose="02040503050406030204" pitchFamily="18" charset="0"/>
                            </a:rPr>
                            <m:t>6</m:t>
                          </m:r>
                          <m:sSup>
                            <m:sSupPr>
                              <m:ctrlPr>
                                <a:rPr lang="en-GB" sz="2800" i="1">
                                  <a:latin typeface="Cambria Math" panose="02040503050406030204" pitchFamily="18" charset="0"/>
                                </a:rPr>
                              </m:ctrlPr>
                            </m:sSupPr>
                            <m:e>
                              <m:d>
                                <m:dPr>
                                  <m:ctrlPr>
                                    <a:rPr lang="en-GB" sz="2800" i="1">
                                      <a:latin typeface="Cambria Math" panose="02040503050406030204" pitchFamily="18" charset="0"/>
                                    </a:rPr>
                                  </m:ctrlPr>
                                </m:dPr>
                                <m:e>
                                  <m:f>
                                    <m:fPr>
                                      <m:ctrlPr>
                                        <a:rPr lang="en-GB" sz="2800" i="1">
                                          <a:latin typeface="Cambria Math" panose="02040503050406030204" pitchFamily="18" charset="0"/>
                                        </a:rPr>
                                      </m:ctrlPr>
                                    </m:fPr>
                                    <m:num>
                                      <m:r>
                                        <a:rPr lang="en-GB" sz="2800" i="1">
                                          <a:latin typeface="Cambria Math" panose="02040503050406030204" pitchFamily="18" charset="0"/>
                                        </a:rPr>
                                        <m:t>𝑡</m:t>
                                      </m:r>
                                    </m:num>
                                    <m:den>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𝑓</m:t>
                                          </m:r>
                                        </m:sub>
                                      </m:sSub>
                                    </m:den>
                                  </m:f>
                                </m:e>
                              </m:d>
                            </m:e>
                            <m:sup>
                              <m:r>
                                <a:rPr lang="en-GB" sz="2800" i="1">
                                  <a:latin typeface="Cambria Math" panose="02040503050406030204" pitchFamily="18" charset="0"/>
                                </a:rPr>
                                <m:t>5</m:t>
                              </m:r>
                            </m:sup>
                          </m:sSup>
                          <m:r>
                            <a:rPr lang="en-GB" sz="2800" i="1">
                              <a:latin typeface="Cambria Math" panose="02040503050406030204" pitchFamily="18" charset="0"/>
                            </a:rPr>
                            <m:t>−15</m:t>
                          </m:r>
                          <m:sSup>
                            <m:sSupPr>
                              <m:ctrlPr>
                                <a:rPr lang="en-GB" sz="2800" i="1">
                                  <a:latin typeface="Cambria Math" panose="02040503050406030204" pitchFamily="18" charset="0"/>
                                </a:rPr>
                              </m:ctrlPr>
                            </m:sSupPr>
                            <m:e>
                              <m:d>
                                <m:dPr>
                                  <m:ctrlPr>
                                    <a:rPr lang="en-GB" sz="2800" i="1">
                                      <a:latin typeface="Cambria Math" panose="02040503050406030204" pitchFamily="18" charset="0"/>
                                    </a:rPr>
                                  </m:ctrlPr>
                                </m:dPr>
                                <m:e>
                                  <m:f>
                                    <m:fPr>
                                      <m:ctrlPr>
                                        <a:rPr lang="en-GB" sz="2800" i="1">
                                          <a:latin typeface="Cambria Math" panose="02040503050406030204" pitchFamily="18" charset="0"/>
                                        </a:rPr>
                                      </m:ctrlPr>
                                    </m:fPr>
                                    <m:num>
                                      <m:r>
                                        <a:rPr lang="en-GB" sz="2800" i="1">
                                          <a:latin typeface="Cambria Math" panose="02040503050406030204" pitchFamily="18" charset="0"/>
                                        </a:rPr>
                                        <m:t>𝑡</m:t>
                                      </m:r>
                                    </m:num>
                                    <m:den>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𝑓</m:t>
                                          </m:r>
                                        </m:sub>
                                      </m:sSub>
                                    </m:den>
                                  </m:f>
                                </m:e>
                              </m:d>
                            </m:e>
                            <m:sup>
                              <m:r>
                                <a:rPr lang="en-GB" sz="2800" i="1">
                                  <a:latin typeface="Cambria Math" panose="02040503050406030204" pitchFamily="18" charset="0"/>
                                </a:rPr>
                                <m:t>4</m:t>
                              </m:r>
                            </m:sup>
                          </m:sSup>
                          <m:r>
                            <a:rPr lang="en-GB" sz="2800" i="1">
                              <a:latin typeface="Cambria Math" panose="02040503050406030204" pitchFamily="18" charset="0"/>
                            </a:rPr>
                            <m:t>+10</m:t>
                          </m:r>
                          <m:sSup>
                            <m:sSupPr>
                              <m:ctrlPr>
                                <a:rPr lang="en-GB" sz="2800" i="1">
                                  <a:latin typeface="Cambria Math" panose="02040503050406030204" pitchFamily="18" charset="0"/>
                                </a:rPr>
                              </m:ctrlPr>
                            </m:sSupPr>
                            <m:e>
                              <m:d>
                                <m:dPr>
                                  <m:ctrlPr>
                                    <a:rPr lang="en-GB" sz="2800" i="1">
                                      <a:latin typeface="Cambria Math" panose="02040503050406030204" pitchFamily="18" charset="0"/>
                                    </a:rPr>
                                  </m:ctrlPr>
                                </m:dPr>
                                <m:e>
                                  <m:f>
                                    <m:fPr>
                                      <m:ctrlPr>
                                        <a:rPr lang="en-GB" sz="2800" i="1">
                                          <a:latin typeface="Cambria Math" panose="02040503050406030204" pitchFamily="18" charset="0"/>
                                        </a:rPr>
                                      </m:ctrlPr>
                                    </m:fPr>
                                    <m:num>
                                      <m:r>
                                        <a:rPr lang="en-GB" sz="2800" i="1">
                                          <a:latin typeface="Cambria Math" panose="02040503050406030204" pitchFamily="18" charset="0"/>
                                        </a:rPr>
                                        <m:t>𝑡</m:t>
                                      </m:r>
                                    </m:num>
                                    <m:den>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𝑓</m:t>
                                          </m:r>
                                        </m:sub>
                                      </m:sSub>
                                    </m:den>
                                  </m:f>
                                </m:e>
                              </m:d>
                            </m:e>
                            <m:sup>
                              <m:r>
                                <a:rPr lang="en-GB" sz="2800" i="1">
                                  <a:latin typeface="Cambria Math" panose="02040503050406030204" pitchFamily="18" charset="0"/>
                                </a:rPr>
                                <m:t>3</m:t>
                              </m:r>
                            </m:sup>
                          </m:sSup>
                        </m:e>
                      </m:d>
                    </m:oMath>
                  </m:oMathPara>
                </a14:m>
                <a:endParaRPr lang="en-GB" dirty="0"/>
              </a:p>
            </p:txBody>
          </p:sp>
        </mc:Choice>
        <mc:Fallback xmlns="">
          <p:sp>
            <p:nvSpPr>
              <p:cNvPr id="6" name="TextBox 5">
                <a:extLst>
                  <a:ext uri="{FF2B5EF4-FFF2-40B4-BE49-F238E27FC236}">
                    <a16:creationId xmlns:a16="http://schemas.microsoft.com/office/drawing/2014/main" id="{2EC6F8E2-D50A-40BE-B88E-5792F3F2970A}"/>
                  </a:ext>
                </a:extLst>
              </p:cNvPr>
              <p:cNvSpPr txBox="1">
                <a:spLocks noRot="1" noChangeAspect="1" noMove="1" noResize="1" noEditPoints="1" noAdjustHandles="1" noChangeArrowheads="1" noChangeShapeType="1" noTextEdit="1"/>
              </p:cNvSpPr>
              <p:nvPr/>
            </p:nvSpPr>
            <p:spPr>
              <a:xfrm>
                <a:off x="1721180" y="3785098"/>
                <a:ext cx="8749639" cy="1235659"/>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081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normAutofit/>
          </a:bodyPr>
          <a:lstStyle/>
          <a:p>
            <a:r>
              <a:rPr lang="en-GB" dirty="0"/>
              <a:t>End Effector Force Sensor – Design</a:t>
            </a:r>
          </a:p>
        </p:txBody>
      </p:sp>
      <p:sp>
        <p:nvSpPr>
          <p:cNvPr id="3" name="Content Placeholder 2">
            <a:extLst>
              <a:ext uri="{FF2B5EF4-FFF2-40B4-BE49-F238E27FC236}">
                <a16:creationId xmlns:a16="http://schemas.microsoft.com/office/drawing/2014/main" id="{E3E59374-E7BE-41A0-9727-08B73FAC0394}"/>
              </a:ext>
            </a:extLst>
          </p:cNvPr>
          <p:cNvSpPr>
            <a:spLocks noGrp="1"/>
          </p:cNvSpPr>
          <p:nvPr>
            <p:ph idx="1"/>
          </p:nvPr>
        </p:nvSpPr>
        <p:spPr/>
        <p:txBody>
          <a:bodyPr/>
          <a:lstStyle/>
          <a:p>
            <a:r>
              <a:rPr lang="en-GB" dirty="0"/>
              <a:t>A necessary component for the advanced low-level control schemes is the ability to measure the interaction force at the end-effector.</a:t>
            </a:r>
          </a:p>
          <a:p>
            <a:r>
              <a:rPr lang="en-GB" dirty="0"/>
              <a:t>Industrial force sensors are costly – does not meet the specifications of a low-cost device.</a:t>
            </a:r>
          </a:p>
          <a:p>
            <a:r>
              <a:rPr lang="en-GB" dirty="0"/>
              <a:t>Bespoke solutions have other disadvantages – finding the balance between the disadvantages and utility. </a:t>
            </a:r>
          </a:p>
        </p:txBody>
      </p:sp>
    </p:spTree>
    <p:extLst>
      <p:ext uri="{BB962C8B-B14F-4D97-AF65-F5344CB8AC3E}">
        <p14:creationId xmlns:p14="http://schemas.microsoft.com/office/powerpoint/2010/main" val="63542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normAutofit/>
          </a:bodyPr>
          <a:lstStyle/>
          <a:p>
            <a:r>
              <a:rPr lang="en-GB" dirty="0"/>
              <a:t>End Effector Force Sensor – Neural Network</a:t>
            </a:r>
          </a:p>
        </p:txBody>
      </p:sp>
      <p:graphicFrame>
        <p:nvGraphicFramePr>
          <p:cNvPr id="5" name="Content Placeholder 2">
            <a:extLst>
              <a:ext uri="{FF2B5EF4-FFF2-40B4-BE49-F238E27FC236}">
                <a16:creationId xmlns:a16="http://schemas.microsoft.com/office/drawing/2014/main" id="{E7542A71-078A-4F02-8A1D-DC94B01CF9DC}"/>
              </a:ext>
            </a:extLst>
          </p:cNvPr>
          <p:cNvGraphicFramePr>
            <a:graphicFrameLocks noGrp="1"/>
          </p:cNvGraphicFramePr>
          <p:nvPr>
            <p:ph idx="1"/>
            <p:extLst>
              <p:ext uri="{D42A27DB-BD31-4B8C-83A1-F6EECF244321}">
                <p14:modId xmlns:p14="http://schemas.microsoft.com/office/powerpoint/2010/main" val="1251446831"/>
              </p:ext>
            </p:extLst>
          </p:nvPr>
        </p:nvGraphicFramePr>
        <p:xfrm>
          <a:off x="2761455" y="2029726"/>
          <a:ext cx="6669089" cy="4039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630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normAutofit/>
          </a:bodyPr>
          <a:lstStyle/>
          <a:p>
            <a:r>
              <a:rPr lang="en-GB" dirty="0"/>
              <a:t>Admittance Control - Design</a:t>
            </a:r>
          </a:p>
        </p:txBody>
      </p:sp>
      <p:graphicFrame>
        <p:nvGraphicFramePr>
          <p:cNvPr id="5" name="Content Placeholder 2">
            <a:extLst>
              <a:ext uri="{FF2B5EF4-FFF2-40B4-BE49-F238E27FC236}">
                <a16:creationId xmlns:a16="http://schemas.microsoft.com/office/drawing/2014/main" id="{E7542A71-078A-4F02-8A1D-DC94B01CF9DC}"/>
              </a:ext>
            </a:extLst>
          </p:cNvPr>
          <p:cNvGraphicFramePr>
            <a:graphicFrameLocks noGrp="1"/>
          </p:cNvGraphicFramePr>
          <p:nvPr>
            <p:ph idx="1"/>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D9D0D77D-2D98-4611-8890-ACE0F0221781}"/>
              </a:ext>
            </a:extLst>
          </p:cNvPr>
          <p:cNvPicPr/>
          <p:nvPr/>
        </p:nvPicPr>
        <p:blipFill>
          <a:blip r:embed="rId9"/>
          <a:stretch>
            <a:fillRect/>
          </a:stretch>
        </p:blipFill>
        <p:spPr>
          <a:xfrm>
            <a:off x="1322618" y="1505179"/>
            <a:ext cx="10028554" cy="4691340"/>
          </a:xfrm>
          <a:prstGeom prst="rect">
            <a:avLst/>
          </a:prstGeom>
        </p:spPr>
      </p:pic>
    </p:spTree>
    <p:extLst>
      <p:ext uri="{BB962C8B-B14F-4D97-AF65-F5344CB8AC3E}">
        <p14:creationId xmlns:p14="http://schemas.microsoft.com/office/powerpoint/2010/main" val="219246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a:xfrm>
            <a:off x="648931" y="629266"/>
            <a:ext cx="4166510" cy="1622321"/>
          </a:xfrm>
        </p:spPr>
        <p:txBody>
          <a:bodyPr>
            <a:normAutofit/>
          </a:bodyPr>
          <a:lstStyle/>
          <a:p>
            <a:pPr>
              <a:lnSpc>
                <a:spcPct val="90000"/>
              </a:lnSpc>
            </a:pPr>
            <a:r>
              <a:rPr lang="en-GB" sz="3600"/>
              <a:t>Admittance Control - Implementation</a:t>
            </a:r>
          </a:p>
        </p:txBody>
      </p:sp>
      <p:sp>
        <p:nvSpPr>
          <p:cNvPr id="4" name="Content Placeholder 3">
            <a:extLst>
              <a:ext uri="{FF2B5EF4-FFF2-40B4-BE49-F238E27FC236}">
                <a16:creationId xmlns:a16="http://schemas.microsoft.com/office/drawing/2014/main" id="{81CB825B-A3C5-469D-9C9B-4A303240906F}"/>
              </a:ext>
            </a:extLst>
          </p:cNvPr>
          <p:cNvSpPr>
            <a:spLocks noGrp="1"/>
          </p:cNvSpPr>
          <p:nvPr>
            <p:ph idx="1"/>
          </p:nvPr>
        </p:nvSpPr>
        <p:spPr>
          <a:xfrm>
            <a:off x="648931" y="2438400"/>
            <a:ext cx="4166509" cy="3785419"/>
          </a:xfrm>
        </p:spPr>
        <p:txBody>
          <a:bodyPr>
            <a:normAutofit/>
          </a:bodyPr>
          <a:lstStyle/>
          <a:p>
            <a:r>
              <a:rPr lang="en-GB" dirty="0"/>
              <a:t>What gains to use for k, c and m? To be determined heuristically when testing.</a:t>
            </a:r>
          </a:p>
          <a:p>
            <a:r>
              <a:rPr lang="en-GB" dirty="0"/>
              <a:t>Timing issue – instantaneous data means that there is no change in time </a:t>
            </a:r>
            <a:r>
              <a:rPr lang="en-GB" i="1" dirty="0"/>
              <a:t>t</a:t>
            </a:r>
          </a:p>
        </p:txBody>
      </p:sp>
      <p:sp>
        <p:nvSpPr>
          <p:cNvPr id="10" name="Freeform 31">
            <a:extLst>
              <a:ext uri="{FF2B5EF4-FFF2-40B4-BE49-F238E27FC236}">
                <a16:creationId xmlns:a16="http://schemas.microsoft.com/office/drawing/2014/main" id="{8DB9BC10-DABC-48C4-BF24-E621264B0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38348FA2-1392-4EC3-AF8B-6A64B797C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93CB2C36-347C-4705-BC75-94EAB8FF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94193046-30F1-4B38-B78F-B2ECD5B0EBDA}"/>
              </a:ext>
            </a:extLst>
          </p:cNvPr>
          <p:cNvPicPr/>
          <p:nvPr/>
        </p:nvPicPr>
        <p:blipFill>
          <a:blip r:embed="rId3"/>
          <a:stretch>
            <a:fillRect/>
          </a:stretch>
        </p:blipFill>
        <p:spPr>
          <a:xfrm>
            <a:off x="6093992" y="1432976"/>
            <a:ext cx="5449889" cy="3992044"/>
          </a:xfrm>
          <a:prstGeom prst="rect">
            <a:avLst/>
          </a:prstGeom>
          <a:effectLst/>
        </p:spPr>
      </p:pic>
      <p:sp>
        <p:nvSpPr>
          <p:cNvPr id="16" name="Rectangle 15">
            <a:extLst>
              <a:ext uri="{FF2B5EF4-FFF2-40B4-BE49-F238E27FC236}">
                <a16:creationId xmlns:a16="http://schemas.microsoft.com/office/drawing/2014/main" id="{4437D23E-7DA0-4020-B991-9734AB977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0135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normAutofit/>
          </a:bodyPr>
          <a:lstStyle/>
          <a:p>
            <a:r>
              <a:rPr lang="en-GB" dirty="0"/>
              <a:t>Future work</a:t>
            </a:r>
          </a:p>
        </p:txBody>
      </p:sp>
      <p:graphicFrame>
        <p:nvGraphicFramePr>
          <p:cNvPr id="5" name="Content Placeholder 2">
            <a:extLst>
              <a:ext uri="{FF2B5EF4-FFF2-40B4-BE49-F238E27FC236}">
                <a16:creationId xmlns:a16="http://schemas.microsoft.com/office/drawing/2014/main" id="{E7542A71-078A-4F02-8A1D-DC94B01CF9DC}"/>
              </a:ext>
            </a:extLst>
          </p:cNvPr>
          <p:cNvGraphicFramePr>
            <a:graphicFrameLocks noGrp="1"/>
          </p:cNvGraphicFramePr>
          <p:nvPr>
            <p:ph idx="1"/>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23C12AC6-6179-4440-89E0-3BAF2ED7C140}"/>
              </a:ext>
            </a:extLst>
          </p:cNvPr>
          <p:cNvSpPr txBox="1">
            <a:spLocks/>
          </p:cNvSpPr>
          <p:nvPr/>
        </p:nvSpPr>
        <p:spPr>
          <a:xfrm>
            <a:off x="1103312"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GB" dirty="0"/>
              <a:t>Systems Rearchitecture</a:t>
            </a:r>
          </a:p>
          <a:p>
            <a:r>
              <a:rPr lang="en-GB" dirty="0"/>
              <a:t>Force Sensor</a:t>
            </a:r>
          </a:p>
          <a:p>
            <a:r>
              <a:rPr lang="en-GB" dirty="0"/>
              <a:t>Testing Admittance Control</a:t>
            </a:r>
          </a:p>
          <a:p>
            <a:r>
              <a:rPr lang="en-GB" dirty="0"/>
              <a:t>Impedance Control</a:t>
            </a:r>
          </a:p>
          <a:p>
            <a:r>
              <a:rPr lang="en-GB" dirty="0"/>
              <a:t>Human Based Testing</a:t>
            </a:r>
          </a:p>
        </p:txBody>
      </p:sp>
    </p:spTree>
    <p:extLst>
      <p:ext uri="{BB962C8B-B14F-4D97-AF65-F5344CB8AC3E}">
        <p14:creationId xmlns:p14="http://schemas.microsoft.com/office/powerpoint/2010/main" val="295552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Stroke Frequency and Rehabilitation</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a:xfrm>
            <a:off x="1103312" y="2052918"/>
            <a:ext cx="8946541" cy="2547217"/>
          </a:xfrm>
        </p:spPr>
        <p:txBody>
          <a:bodyPr>
            <a:normAutofit lnSpcReduction="10000"/>
          </a:bodyPr>
          <a:lstStyle/>
          <a:p>
            <a:r>
              <a:rPr lang="en-GB" dirty="0"/>
              <a:t>Stroke likelihood increases with age.</a:t>
            </a:r>
          </a:p>
          <a:p>
            <a:r>
              <a:rPr lang="en-GB" dirty="0"/>
              <a:t>The population of the UK is greying, a trend seen in most of Western Society.</a:t>
            </a:r>
          </a:p>
          <a:p>
            <a:r>
              <a:rPr lang="en-GB" dirty="0"/>
              <a:t>26.5% of the UK population will be aged 65 years or older by 2041 (Office for National Statistics, 2018).</a:t>
            </a:r>
          </a:p>
          <a:p>
            <a:r>
              <a:rPr lang="en-GB" dirty="0"/>
              <a:t>Rehabilitation is more effective when applied intensively and early after Stroke.</a:t>
            </a:r>
          </a:p>
        </p:txBody>
      </p:sp>
      <p:sp>
        <p:nvSpPr>
          <p:cNvPr id="4" name="TextBox 3">
            <a:extLst>
              <a:ext uri="{FF2B5EF4-FFF2-40B4-BE49-F238E27FC236}">
                <a16:creationId xmlns:a16="http://schemas.microsoft.com/office/drawing/2014/main" id="{7DBCF78E-345C-41E1-8034-D7434F75563F}"/>
              </a:ext>
            </a:extLst>
          </p:cNvPr>
          <p:cNvSpPr txBox="1"/>
          <p:nvPr/>
        </p:nvSpPr>
        <p:spPr>
          <a:xfrm>
            <a:off x="1223889" y="5050302"/>
            <a:ext cx="184731" cy="369332"/>
          </a:xfrm>
          <a:prstGeom prst="rect">
            <a:avLst/>
          </a:prstGeom>
          <a:noFill/>
        </p:spPr>
        <p:txBody>
          <a:bodyPr wrap="none" rtlCol="0">
            <a:spAutoFit/>
          </a:bodyPr>
          <a:lstStyle/>
          <a:p>
            <a:endParaRPr lang="en-GB" dirty="0"/>
          </a:p>
        </p:txBody>
      </p:sp>
      <p:sp>
        <p:nvSpPr>
          <p:cNvPr id="5" name="TextBox 4">
            <a:extLst>
              <a:ext uri="{FF2B5EF4-FFF2-40B4-BE49-F238E27FC236}">
                <a16:creationId xmlns:a16="http://schemas.microsoft.com/office/drawing/2014/main" id="{17472108-0381-40E0-AF74-5F4E76758A76}"/>
              </a:ext>
            </a:extLst>
          </p:cNvPr>
          <p:cNvSpPr txBox="1"/>
          <p:nvPr/>
        </p:nvSpPr>
        <p:spPr>
          <a:xfrm>
            <a:off x="1408620" y="5869801"/>
            <a:ext cx="8946541" cy="954107"/>
          </a:xfrm>
          <a:prstGeom prst="rect">
            <a:avLst/>
          </a:prstGeom>
          <a:noFill/>
        </p:spPr>
        <p:txBody>
          <a:bodyPr wrap="square" rtlCol="0">
            <a:spAutoFit/>
          </a:bodyPr>
          <a:lstStyle/>
          <a:p>
            <a:r>
              <a:rPr lang="en-GB" sz="1400" i="1" dirty="0"/>
              <a:t>Office for National Statistics. 2018. Overview of the UK population: November 2018. [Online].</a:t>
            </a:r>
          </a:p>
          <a:p>
            <a:r>
              <a:rPr lang="en-GB" sz="1400" i="1" dirty="0"/>
              <a:t>[Accessed 13 November 2018]. Available from:</a:t>
            </a:r>
          </a:p>
          <a:p>
            <a:r>
              <a:rPr lang="en-GB" sz="1400" i="1" dirty="0"/>
              <a:t>https://www.ons.gov.uk/peoplepopulationandcommunity/populationandmigration/populationes</a:t>
            </a:r>
          </a:p>
          <a:p>
            <a:r>
              <a:rPr lang="en-GB" sz="1400" i="1" dirty="0" err="1"/>
              <a:t>timates</a:t>
            </a:r>
            <a:r>
              <a:rPr lang="en-GB" sz="1400" i="1" dirty="0"/>
              <a:t>/articles/</a:t>
            </a:r>
            <a:r>
              <a:rPr lang="en-GB" sz="1400" i="1" dirty="0" err="1"/>
              <a:t>overviewoftheukpopulation</a:t>
            </a:r>
            <a:r>
              <a:rPr lang="en-GB" sz="1400" i="1" dirty="0"/>
              <a:t>/november2018</a:t>
            </a:r>
          </a:p>
        </p:txBody>
      </p:sp>
    </p:spTree>
    <p:extLst>
      <p:ext uri="{BB962C8B-B14F-4D97-AF65-F5344CB8AC3E}">
        <p14:creationId xmlns:p14="http://schemas.microsoft.com/office/powerpoint/2010/main" val="353287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Stroke effects</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a:xfrm>
            <a:off x="1103312" y="2052918"/>
            <a:ext cx="8946541" cy="2547217"/>
          </a:xfrm>
        </p:spPr>
        <p:txBody>
          <a:bodyPr/>
          <a:lstStyle/>
          <a:p>
            <a:r>
              <a:rPr lang="en-GB" dirty="0"/>
              <a:t>Impaired movement control – deficits persist in approximately half of patients 6 months post stroke.</a:t>
            </a:r>
          </a:p>
          <a:p>
            <a:r>
              <a:rPr lang="en-GB" dirty="0"/>
              <a:t>Spasticity – An increase in muscle tone.</a:t>
            </a:r>
          </a:p>
          <a:p>
            <a:r>
              <a:rPr lang="en-GB" dirty="0"/>
              <a:t>Hemiparesis – Weakness of the contralateral limbs.</a:t>
            </a:r>
          </a:p>
          <a:p>
            <a:r>
              <a:rPr lang="en-GB" dirty="0"/>
              <a:t>Abnormal Motor Control – Often exhibits as the loss of ability to simultaneously activate muscles in combination.</a:t>
            </a:r>
          </a:p>
        </p:txBody>
      </p:sp>
      <p:sp>
        <p:nvSpPr>
          <p:cNvPr id="4" name="TextBox 3">
            <a:extLst>
              <a:ext uri="{FF2B5EF4-FFF2-40B4-BE49-F238E27FC236}">
                <a16:creationId xmlns:a16="http://schemas.microsoft.com/office/drawing/2014/main" id="{7DBCF78E-345C-41E1-8034-D7434F75563F}"/>
              </a:ext>
            </a:extLst>
          </p:cNvPr>
          <p:cNvSpPr txBox="1"/>
          <p:nvPr/>
        </p:nvSpPr>
        <p:spPr>
          <a:xfrm>
            <a:off x="1223889" y="5050302"/>
            <a:ext cx="184731" cy="369332"/>
          </a:xfrm>
          <a:prstGeom prst="rect">
            <a:avLst/>
          </a:prstGeom>
          <a:noFill/>
        </p:spPr>
        <p:txBody>
          <a:bodyPr wrap="none" rtlCol="0">
            <a:spAutoFit/>
          </a:bodyPr>
          <a:lstStyle/>
          <a:p>
            <a:endParaRPr lang="en-GB" dirty="0"/>
          </a:p>
        </p:txBody>
      </p:sp>
      <p:sp>
        <p:nvSpPr>
          <p:cNvPr id="5" name="TextBox 4">
            <a:extLst>
              <a:ext uri="{FF2B5EF4-FFF2-40B4-BE49-F238E27FC236}">
                <a16:creationId xmlns:a16="http://schemas.microsoft.com/office/drawing/2014/main" id="{5D5F42B4-5B90-4A2C-A224-0B2700447573}"/>
              </a:ext>
            </a:extLst>
          </p:cNvPr>
          <p:cNvSpPr txBox="1"/>
          <p:nvPr/>
        </p:nvSpPr>
        <p:spPr>
          <a:xfrm>
            <a:off x="1103312" y="5788966"/>
            <a:ext cx="8946541" cy="738664"/>
          </a:xfrm>
          <a:prstGeom prst="rect">
            <a:avLst/>
          </a:prstGeom>
          <a:noFill/>
        </p:spPr>
        <p:txBody>
          <a:bodyPr wrap="square" rtlCol="0">
            <a:spAutoFit/>
          </a:bodyPr>
          <a:lstStyle/>
          <a:p>
            <a:r>
              <a:rPr lang="en-GB" sz="1400" i="1" dirty="0"/>
              <a:t>Reinkensmeyer, D.J., Dewald, J. and Rymer, W.Z., 1996. Robotic devices for physical rehabilitation of stroke patients: Fundamental requirements, target therapeutic techniques, and preliminary designs. Technology and Disability, 5(2), pp.205-215.</a:t>
            </a:r>
          </a:p>
        </p:txBody>
      </p:sp>
    </p:spTree>
    <p:extLst>
      <p:ext uri="{BB962C8B-B14F-4D97-AF65-F5344CB8AC3E}">
        <p14:creationId xmlns:p14="http://schemas.microsoft.com/office/powerpoint/2010/main" val="321785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Rehabilitation Robotics - Overview</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p:txBody>
          <a:bodyPr/>
          <a:lstStyle/>
          <a:p>
            <a:r>
              <a:rPr lang="en-GB" dirty="0"/>
              <a:t>Upper Limb and Lower Limb</a:t>
            </a:r>
          </a:p>
          <a:p>
            <a:r>
              <a:rPr lang="en-GB" dirty="0"/>
              <a:t>Exoskeleton and End-effector based</a:t>
            </a:r>
          </a:p>
          <a:p>
            <a:r>
              <a:rPr lang="en-GB" dirty="0"/>
              <a:t>Class 1 and class 2 devices</a:t>
            </a:r>
          </a:p>
        </p:txBody>
      </p:sp>
    </p:spTree>
    <p:extLst>
      <p:ext uri="{BB962C8B-B14F-4D97-AF65-F5344CB8AC3E}">
        <p14:creationId xmlns:p14="http://schemas.microsoft.com/office/powerpoint/2010/main" val="85837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Findings of the Literature Review</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p:txBody>
          <a:bodyPr/>
          <a:lstStyle/>
          <a:p>
            <a:r>
              <a:rPr lang="en-GB" dirty="0"/>
              <a:t>“need to </a:t>
            </a:r>
            <a:r>
              <a:rPr lang="en-GB" sz="2400" b="1" dirty="0"/>
              <a:t>improve the cost-to-benefit ratio of robot-assisted therapy </a:t>
            </a:r>
            <a:r>
              <a:rPr lang="en-GB" dirty="0"/>
              <a:t>strategies and their effectiveness for stroke therapy </a:t>
            </a:r>
            <a:r>
              <a:rPr lang="en-GB" sz="2400" b="1" dirty="0"/>
              <a:t>in home environments</a:t>
            </a:r>
            <a:r>
              <a:rPr lang="en-GB" dirty="0"/>
              <a:t> characterized by the low supervision by clinical experts, low extrinsic motivation as well as </a:t>
            </a:r>
            <a:r>
              <a:rPr lang="en-GB" sz="2400" b="1" dirty="0"/>
              <a:t>low cost requirement</a:t>
            </a:r>
            <a:r>
              <a:rPr lang="en-GB" dirty="0"/>
              <a:t>” (Johnson et al, 2007).</a:t>
            </a:r>
          </a:p>
          <a:p>
            <a:r>
              <a:rPr lang="en-GB" dirty="0"/>
              <a:t>“rigorous </a:t>
            </a:r>
            <a:r>
              <a:rPr lang="en-GB" sz="2400" b="1" dirty="0"/>
              <a:t>comparison of control algorithms</a:t>
            </a:r>
            <a:r>
              <a:rPr lang="en-GB" dirty="0"/>
              <a:t> with each other, and with simpler, non-robotic therapy approaches” (Marchal-Crespo and Reinkensmeyer, 2009).</a:t>
            </a:r>
          </a:p>
        </p:txBody>
      </p:sp>
      <p:sp>
        <p:nvSpPr>
          <p:cNvPr id="4" name="TextBox 3">
            <a:extLst>
              <a:ext uri="{FF2B5EF4-FFF2-40B4-BE49-F238E27FC236}">
                <a16:creationId xmlns:a16="http://schemas.microsoft.com/office/drawing/2014/main" id="{4887C3CF-EAB8-4B9E-A9CF-2F09E54C9C95}"/>
              </a:ext>
            </a:extLst>
          </p:cNvPr>
          <p:cNvSpPr txBox="1"/>
          <p:nvPr/>
        </p:nvSpPr>
        <p:spPr>
          <a:xfrm>
            <a:off x="1103311" y="5473005"/>
            <a:ext cx="8946541" cy="1384995"/>
          </a:xfrm>
          <a:prstGeom prst="rect">
            <a:avLst/>
          </a:prstGeom>
          <a:noFill/>
        </p:spPr>
        <p:txBody>
          <a:bodyPr wrap="square" rtlCol="0">
            <a:spAutoFit/>
          </a:bodyPr>
          <a:lstStyle/>
          <a:p>
            <a:pPr marL="228600" indent="-228600">
              <a:buAutoNum type="arabicPeriod"/>
            </a:pPr>
            <a:r>
              <a:rPr lang="en-GB" sz="1400" i="1" dirty="0"/>
              <a:t>Reinkensmeyer, D.J., Takahashi, C.D., Timoszyk, W.K., Reinkensmeyer, A.N. and Kahn, L.E., 2001. Design of robot assistance for arm movement therapy following stroke. Advanced robotics, 14(7), pp.625-637.</a:t>
            </a:r>
          </a:p>
          <a:p>
            <a:pPr marL="228600" indent="-228600">
              <a:buAutoNum type="arabicPeriod"/>
            </a:pPr>
            <a:r>
              <a:rPr lang="en-GB" sz="1400" i="1" dirty="0"/>
              <a:t>Marchal-Crespo, L. and Reinkensmeyer, D.J., 2009. Review of control strategies for robotic movement training after neurologic injury. Journal of NeuroEngineering and rehabilitation, 6(1), p.20. </a:t>
            </a:r>
          </a:p>
        </p:txBody>
      </p:sp>
    </p:spTree>
    <p:extLst>
      <p:ext uri="{BB962C8B-B14F-4D97-AF65-F5344CB8AC3E}">
        <p14:creationId xmlns:p14="http://schemas.microsoft.com/office/powerpoint/2010/main" val="3552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a:xfrm>
            <a:off x="648931" y="629266"/>
            <a:ext cx="4166510" cy="1622321"/>
          </a:xfrm>
        </p:spPr>
        <p:txBody>
          <a:bodyPr>
            <a:normAutofit/>
          </a:bodyPr>
          <a:lstStyle/>
          <a:p>
            <a:r>
              <a:rPr lang="en-GB">
                <a:solidFill>
                  <a:srgbClr val="EBEBEB"/>
                </a:solidFill>
              </a:rPr>
              <a:t>MyPAM – Overview</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45EC7757-40E3-4AE9-A6D9-95BF9BCF9BE2}"/>
              </a:ext>
            </a:extLst>
          </p:cNvPr>
          <p:cNvPicPr/>
          <p:nvPr/>
        </p:nvPicPr>
        <p:blipFill>
          <a:blip r:embed="rId2"/>
          <a:stretch>
            <a:fillRect/>
          </a:stretch>
        </p:blipFill>
        <p:spPr>
          <a:xfrm>
            <a:off x="6093992" y="1712284"/>
            <a:ext cx="5449889" cy="3433429"/>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a:xfrm>
            <a:off x="648931" y="2438400"/>
            <a:ext cx="4166509" cy="3785419"/>
          </a:xfrm>
        </p:spPr>
        <p:txBody>
          <a:bodyPr>
            <a:normAutofit/>
          </a:bodyPr>
          <a:lstStyle/>
          <a:p>
            <a:r>
              <a:rPr lang="en-GB">
                <a:solidFill>
                  <a:srgbClr val="EBEBEB"/>
                </a:solidFill>
              </a:rPr>
              <a:t>2 DoF powered joystick. Class 2, end effector based robot for upper limb rehabilitation.</a:t>
            </a:r>
          </a:p>
          <a:p>
            <a:r>
              <a:rPr lang="en-GB">
                <a:solidFill>
                  <a:srgbClr val="EBEBEB"/>
                </a:solidFill>
              </a:rPr>
              <a:t>Currently only uses position PID control for the low-level control strategy.</a:t>
            </a:r>
          </a:p>
          <a:p>
            <a:endParaRPr lang="en-GB">
              <a:solidFill>
                <a:srgbClr val="EBEBEB"/>
              </a:solidFill>
            </a:endParaRPr>
          </a:p>
        </p:txBody>
      </p:sp>
    </p:spTree>
    <p:extLst>
      <p:ext uri="{BB962C8B-B14F-4D97-AF65-F5344CB8AC3E}">
        <p14:creationId xmlns:p14="http://schemas.microsoft.com/office/powerpoint/2010/main" val="1908059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MyPAM – Current Architecture</a:t>
            </a:r>
          </a:p>
        </p:txBody>
      </p:sp>
      <p:pic>
        <p:nvPicPr>
          <p:cNvPr id="4" name="Content Placeholder 3">
            <a:extLst>
              <a:ext uri="{FF2B5EF4-FFF2-40B4-BE49-F238E27FC236}">
                <a16:creationId xmlns:a16="http://schemas.microsoft.com/office/drawing/2014/main" id="{EF351A07-E2DE-466D-A949-682C52844A5F}"/>
              </a:ext>
            </a:extLst>
          </p:cNvPr>
          <p:cNvPicPr>
            <a:picLocks noGrp="1" noChangeAspect="1"/>
          </p:cNvPicPr>
          <p:nvPr>
            <p:ph idx="1"/>
          </p:nvPr>
        </p:nvPicPr>
        <p:blipFill>
          <a:blip r:embed="rId3"/>
          <a:stretch>
            <a:fillRect/>
          </a:stretch>
        </p:blipFill>
        <p:spPr>
          <a:xfrm>
            <a:off x="3043483" y="1340880"/>
            <a:ext cx="6105033" cy="5064402"/>
          </a:xfrm>
          <a:prstGeom prst="rect">
            <a:avLst/>
          </a:prstGeom>
        </p:spPr>
      </p:pic>
    </p:spTree>
    <p:extLst>
      <p:ext uri="{BB962C8B-B14F-4D97-AF65-F5344CB8AC3E}">
        <p14:creationId xmlns:p14="http://schemas.microsoft.com/office/powerpoint/2010/main" val="3217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Admittance Control </a:t>
            </a:r>
          </a:p>
        </p:txBody>
      </p:sp>
      <p:grpSp>
        <p:nvGrpSpPr>
          <p:cNvPr id="36" name="Group 35">
            <a:extLst>
              <a:ext uri="{FF2B5EF4-FFF2-40B4-BE49-F238E27FC236}">
                <a16:creationId xmlns:a16="http://schemas.microsoft.com/office/drawing/2014/main" id="{68D17977-6AD5-471E-BA5C-6F02CE79BD74}"/>
              </a:ext>
            </a:extLst>
          </p:cNvPr>
          <p:cNvGrpSpPr/>
          <p:nvPr/>
        </p:nvGrpSpPr>
        <p:grpSpPr>
          <a:xfrm>
            <a:off x="2286803" y="1853248"/>
            <a:ext cx="7618394" cy="3762064"/>
            <a:chOff x="2143713" y="1359873"/>
            <a:chExt cx="7618394" cy="3762064"/>
          </a:xfrm>
        </p:grpSpPr>
        <p:sp>
          <p:nvSpPr>
            <p:cNvPr id="7" name="Oval 6">
              <a:extLst>
                <a:ext uri="{FF2B5EF4-FFF2-40B4-BE49-F238E27FC236}">
                  <a16:creationId xmlns:a16="http://schemas.microsoft.com/office/drawing/2014/main" id="{62E4D700-94D6-4FAF-A954-E08105439310}"/>
                </a:ext>
              </a:extLst>
            </p:cNvPr>
            <p:cNvSpPr/>
            <p:nvPr/>
          </p:nvSpPr>
          <p:spPr>
            <a:xfrm>
              <a:off x="3683663" y="3461235"/>
              <a:ext cx="569843" cy="59634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32482B36-6B87-4393-8EB3-63D5BE8B4650}"/>
                </a:ext>
              </a:extLst>
            </p:cNvPr>
            <p:cNvCxnSpPr>
              <a:stCxn id="7" idx="1"/>
              <a:endCxn id="7" idx="5"/>
            </p:cNvCxnSpPr>
            <p:nvPr/>
          </p:nvCxnSpPr>
          <p:spPr>
            <a:xfrm>
              <a:off x="3767115" y="3548568"/>
              <a:ext cx="402939" cy="421681"/>
            </a:xfrm>
            <a:prstGeom prst="line">
              <a:avLst/>
            </a:prstGeom>
            <a:ln w="28575"/>
          </p:spPr>
          <p:style>
            <a:lnRef idx="2">
              <a:schemeClr val="dk1"/>
            </a:lnRef>
            <a:fillRef idx="1">
              <a:schemeClr val="lt1"/>
            </a:fillRef>
            <a:effectRef idx="0">
              <a:schemeClr val="dk1"/>
            </a:effectRef>
            <a:fontRef idx="minor">
              <a:schemeClr val="dk1"/>
            </a:fontRef>
          </p:style>
        </p:cxnSp>
        <p:cxnSp>
          <p:nvCxnSpPr>
            <p:cNvPr id="9" name="Straight Connector 8">
              <a:extLst>
                <a:ext uri="{FF2B5EF4-FFF2-40B4-BE49-F238E27FC236}">
                  <a16:creationId xmlns:a16="http://schemas.microsoft.com/office/drawing/2014/main" id="{D27A33E1-2523-48F2-9209-5CFCB0EF6AD6}"/>
                </a:ext>
              </a:extLst>
            </p:cNvPr>
            <p:cNvCxnSpPr>
              <a:stCxn id="7" idx="3"/>
              <a:endCxn id="7" idx="7"/>
            </p:cNvCxnSpPr>
            <p:nvPr/>
          </p:nvCxnSpPr>
          <p:spPr>
            <a:xfrm flipV="1">
              <a:off x="3767115" y="3548568"/>
              <a:ext cx="402939" cy="421681"/>
            </a:xfrm>
            <a:prstGeom prst="line">
              <a:avLst/>
            </a:prstGeom>
            <a:ln w="28575">
              <a:solidFill>
                <a:schemeClr val="bg1"/>
              </a:solidFill>
            </a:ln>
          </p:spPr>
          <p:style>
            <a:lnRef idx="2">
              <a:schemeClr val="dk1"/>
            </a:lnRef>
            <a:fillRef idx="1">
              <a:schemeClr val="lt1"/>
            </a:fillRef>
            <a:effectRef idx="0">
              <a:schemeClr val="dk1"/>
            </a:effectRef>
            <a:fontRef idx="minor">
              <a:schemeClr val="dk1"/>
            </a:fontRef>
          </p:style>
        </p:cxnSp>
        <p:sp>
          <p:nvSpPr>
            <p:cNvPr id="10" name="TextBox 9">
              <a:extLst>
                <a:ext uri="{FF2B5EF4-FFF2-40B4-BE49-F238E27FC236}">
                  <a16:creationId xmlns:a16="http://schemas.microsoft.com/office/drawing/2014/main" id="{73C87841-2764-4F1F-B7D0-B3E273329EEF}"/>
                </a:ext>
              </a:extLst>
            </p:cNvPr>
            <p:cNvSpPr txBox="1"/>
            <p:nvPr/>
          </p:nvSpPr>
          <p:spPr>
            <a:xfrm>
              <a:off x="3820678" y="3403874"/>
              <a:ext cx="324128" cy="369332"/>
            </a:xfrm>
            <a:prstGeom prst="rect">
              <a:avLst/>
            </a:prstGeom>
            <a:noFill/>
          </p:spPr>
          <p:txBody>
            <a:bodyPr wrap="square" rtlCol="0">
              <a:spAutoFit/>
            </a:bodyPr>
            <a:lstStyle/>
            <a:p>
              <a:r>
                <a:rPr lang="en-GB" dirty="0">
                  <a:solidFill>
                    <a:schemeClr val="bg1"/>
                  </a:solidFill>
                </a:rPr>
                <a:t>+</a:t>
              </a:r>
            </a:p>
          </p:txBody>
        </p:sp>
        <p:sp>
          <p:nvSpPr>
            <p:cNvPr id="11" name="TextBox 10">
              <a:extLst>
                <a:ext uri="{FF2B5EF4-FFF2-40B4-BE49-F238E27FC236}">
                  <a16:creationId xmlns:a16="http://schemas.microsoft.com/office/drawing/2014/main" id="{943B1C72-C923-46B2-8BAB-058E1C66BC2C}"/>
                </a:ext>
              </a:extLst>
            </p:cNvPr>
            <p:cNvSpPr txBox="1"/>
            <p:nvPr/>
          </p:nvSpPr>
          <p:spPr>
            <a:xfrm>
              <a:off x="3636585" y="3568774"/>
              <a:ext cx="324128" cy="369332"/>
            </a:xfrm>
            <a:prstGeom prst="rect">
              <a:avLst/>
            </a:prstGeom>
            <a:noFill/>
          </p:spPr>
          <p:txBody>
            <a:bodyPr wrap="none" rtlCol="0">
              <a:spAutoFit/>
            </a:bodyPr>
            <a:lstStyle/>
            <a:p>
              <a:r>
                <a:rPr lang="en-GB" dirty="0">
                  <a:solidFill>
                    <a:schemeClr val="bg1"/>
                  </a:solidFill>
                </a:rPr>
                <a:t>+</a:t>
              </a:r>
            </a:p>
          </p:txBody>
        </p:sp>
        <p:sp>
          <p:nvSpPr>
            <p:cNvPr id="12" name="TextBox 11">
              <a:extLst>
                <a:ext uri="{FF2B5EF4-FFF2-40B4-BE49-F238E27FC236}">
                  <a16:creationId xmlns:a16="http://schemas.microsoft.com/office/drawing/2014/main" id="{0BE24537-83BD-45A4-AF9B-6A5192FB995E}"/>
                </a:ext>
              </a:extLst>
            </p:cNvPr>
            <p:cNvSpPr txBox="1"/>
            <p:nvPr/>
          </p:nvSpPr>
          <p:spPr>
            <a:xfrm>
              <a:off x="3854203" y="3747988"/>
              <a:ext cx="261610" cy="369332"/>
            </a:xfrm>
            <a:prstGeom prst="rect">
              <a:avLst/>
            </a:prstGeom>
            <a:noFill/>
          </p:spPr>
          <p:txBody>
            <a:bodyPr wrap="none" rtlCol="0">
              <a:spAutoFit/>
            </a:bodyPr>
            <a:lstStyle/>
            <a:p>
              <a:r>
                <a:rPr lang="en-GB" dirty="0">
                  <a:solidFill>
                    <a:schemeClr val="bg1"/>
                  </a:solidFill>
                </a:rPr>
                <a:t>-</a:t>
              </a:r>
            </a:p>
          </p:txBody>
        </p:sp>
        <p:cxnSp>
          <p:nvCxnSpPr>
            <p:cNvPr id="13" name="Straight Arrow Connector 12">
              <a:extLst>
                <a:ext uri="{FF2B5EF4-FFF2-40B4-BE49-F238E27FC236}">
                  <a16:creationId xmlns:a16="http://schemas.microsoft.com/office/drawing/2014/main" id="{012F63D9-D794-40DF-AF03-57C9506EE49E}"/>
                </a:ext>
              </a:extLst>
            </p:cNvPr>
            <p:cNvCxnSpPr>
              <a:cxnSpLocks/>
            </p:cNvCxnSpPr>
            <p:nvPr/>
          </p:nvCxnSpPr>
          <p:spPr>
            <a:xfrm>
              <a:off x="3052298" y="3753440"/>
              <a:ext cx="63136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6B1EEE-0C07-43A7-AB20-B1C0AB966243}"/>
                </a:ext>
              </a:extLst>
            </p:cNvPr>
            <p:cNvSpPr txBox="1"/>
            <p:nvPr/>
          </p:nvSpPr>
          <p:spPr>
            <a:xfrm>
              <a:off x="2143713" y="3286323"/>
              <a:ext cx="936667" cy="923330"/>
            </a:xfrm>
            <a:prstGeom prst="rect">
              <a:avLst/>
            </a:prstGeom>
            <a:noFill/>
          </p:spPr>
          <p:txBody>
            <a:bodyPr wrap="none" rtlCol="0">
              <a:spAutoFit/>
            </a:bodyPr>
            <a:lstStyle/>
            <a:p>
              <a:pPr algn="ctr"/>
              <a:r>
                <a:rPr lang="en-GB" dirty="0"/>
                <a:t>Desired</a:t>
              </a:r>
            </a:p>
            <a:p>
              <a:pPr algn="ctr"/>
              <a:r>
                <a:rPr lang="en-GB" dirty="0"/>
                <a:t>Position</a:t>
              </a:r>
            </a:p>
            <a:p>
              <a:pPr algn="ctr"/>
              <a:r>
                <a:rPr lang="en-GB" dirty="0"/>
                <a:t>(P</a:t>
              </a:r>
              <a:r>
                <a:rPr lang="en-GB" baseline="-25000" dirty="0"/>
                <a:t>T</a:t>
              </a:r>
              <a:r>
                <a:rPr lang="en-GB" dirty="0"/>
                <a:t>)</a:t>
              </a:r>
            </a:p>
          </p:txBody>
        </p:sp>
        <p:grpSp>
          <p:nvGrpSpPr>
            <p:cNvPr id="15" name="Group 14">
              <a:extLst>
                <a:ext uri="{FF2B5EF4-FFF2-40B4-BE49-F238E27FC236}">
                  <a16:creationId xmlns:a16="http://schemas.microsoft.com/office/drawing/2014/main" id="{998C9F5D-54F4-4F62-927B-CA493D5C6D7F}"/>
                </a:ext>
              </a:extLst>
            </p:cNvPr>
            <p:cNvGrpSpPr/>
            <p:nvPr/>
          </p:nvGrpSpPr>
          <p:grpSpPr>
            <a:xfrm>
              <a:off x="4261543" y="3296240"/>
              <a:ext cx="2899996" cy="914400"/>
              <a:chOff x="3202359" y="795131"/>
              <a:chExt cx="2899996" cy="914400"/>
            </a:xfrm>
          </p:grpSpPr>
          <p:cxnSp>
            <p:nvCxnSpPr>
              <p:cNvPr id="16" name="Straight Arrow Connector 15">
                <a:extLst>
                  <a:ext uri="{FF2B5EF4-FFF2-40B4-BE49-F238E27FC236}">
                    <a16:creationId xmlns:a16="http://schemas.microsoft.com/office/drawing/2014/main" id="{91956C53-FF66-4BE8-90A5-E16110935F48}"/>
                  </a:ext>
                </a:extLst>
              </p:cNvPr>
              <p:cNvCxnSpPr>
                <a:cxnSpLocks/>
              </p:cNvCxnSpPr>
              <p:nvPr/>
            </p:nvCxnSpPr>
            <p:spPr>
              <a:xfrm>
                <a:off x="3202359" y="1246879"/>
                <a:ext cx="111236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0560F33F-B2C2-4238-9D47-43FDBD30103A}"/>
                  </a:ext>
                </a:extLst>
              </p:cNvPr>
              <p:cNvSpPr/>
              <p:nvPr/>
            </p:nvSpPr>
            <p:spPr>
              <a:xfrm>
                <a:off x="4322757" y="795131"/>
                <a:ext cx="1388934" cy="914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Position</a:t>
                </a:r>
              </a:p>
              <a:p>
                <a:pPr algn="ctr"/>
                <a:r>
                  <a:rPr lang="en-GB" dirty="0"/>
                  <a:t>Controller</a:t>
                </a:r>
              </a:p>
            </p:txBody>
          </p:sp>
          <p:cxnSp>
            <p:nvCxnSpPr>
              <p:cNvPr id="18" name="Straight Arrow Connector 17">
                <a:extLst>
                  <a:ext uri="{FF2B5EF4-FFF2-40B4-BE49-F238E27FC236}">
                    <a16:creationId xmlns:a16="http://schemas.microsoft.com/office/drawing/2014/main" id="{0CD970B1-DB25-4839-826B-6B1FA6297150}"/>
                  </a:ext>
                </a:extLst>
              </p:cNvPr>
              <p:cNvCxnSpPr>
                <a:cxnSpLocks/>
                <a:stCxn id="17" idx="3"/>
                <a:endCxn id="19" idx="1"/>
              </p:cNvCxnSpPr>
              <p:nvPr/>
            </p:nvCxnSpPr>
            <p:spPr>
              <a:xfrm>
                <a:off x="5711691" y="1252331"/>
                <a:ext cx="390664" cy="4177"/>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grpSp>
        <p:sp>
          <p:nvSpPr>
            <p:cNvPr id="19" name="Rectangle 18">
              <a:extLst>
                <a:ext uri="{FF2B5EF4-FFF2-40B4-BE49-F238E27FC236}">
                  <a16:creationId xmlns:a16="http://schemas.microsoft.com/office/drawing/2014/main" id="{49730A57-A15B-422B-8AF9-97A90387C946}"/>
                </a:ext>
              </a:extLst>
            </p:cNvPr>
            <p:cNvSpPr/>
            <p:nvPr/>
          </p:nvSpPr>
          <p:spPr>
            <a:xfrm>
              <a:off x="7161539" y="3300417"/>
              <a:ext cx="1232453" cy="914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Plant</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0EE50D7-CEA3-4C35-972A-504A1468C751}"/>
                    </a:ext>
                  </a:extLst>
                </p:cNvPr>
                <p:cNvSpPr/>
                <p:nvPr/>
              </p:nvSpPr>
              <p:spPr>
                <a:xfrm>
                  <a:off x="6096000" y="1721962"/>
                  <a:ext cx="1776779" cy="914400"/>
                </a:xfrm>
                <a:prstGeom prst="rect">
                  <a:avLst/>
                </a:prstGeom>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i="1" dirty="0" smtClean="0">
                                <a:latin typeface="Cambria Math" panose="02040503050406030204" pitchFamily="18" charset="0"/>
                              </a:rPr>
                            </m:ctrlPr>
                          </m:fPr>
                          <m:num>
                            <m:r>
                              <a:rPr lang="en-GB" b="0" i="1" dirty="0" smtClean="0">
                                <a:latin typeface="Cambria Math" panose="02040503050406030204" pitchFamily="18" charset="0"/>
                              </a:rPr>
                              <m:t>1</m:t>
                            </m:r>
                          </m:num>
                          <m:den>
                            <m:sSup>
                              <m:sSupPr>
                                <m:ctrlPr>
                                  <a:rPr lang="en-GB" i="1" dirty="0" smtClean="0">
                                    <a:latin typeface="Cambria Math" panose="02040503050406030204" pitchFamily="18" charset="0"/>
                                  </a:rPr>
                                </m:ctrlPr>
                              </m:sSupPr>
                              <m:e>
                                <m:r>
                                  <a:rPr lang="en-GB" b="0" i="1" dirty="0" smtClean="0">
                                    <a:latin typeface="Cambria Math" panose="02040503050406030204" pitchFamily="18" charset="0"/>
                                  </a:rPr>
                                  <m:t>𝑚𝑠</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m:t>
                            </m:r>
                            <m:r>
                              <a:rPr lang="en-GB" b="0" i="1" dirty="0" smtClean="0">
                                <a:latin typeface="Cambria Math" panose="02040503050406030204" pitchFamily="18" charset="0"/>
                              </a:rPr>
                              <m:t>𝑐𝑠</m:t>
                            </m:r>
                            <m:r>
                              <a:rPr lang="en-GB" b="0" i="1" dirty="0" smtClean="0">
                                <a:latin typeface="Cambria Math" panose="02040503050406030204" pitchFamily="18" charset="0"/>
                              </a:rPr>
                              <m:t>+</m:t>
                            </m:r>
                            <m:r>
                              <a:rPr lang="en-GB" b="0" i="1" dirty="0" smtClean="0">
                                <a:latin typeface="Cambria Math" panose="02040503050406030204" pitchFamily="18" charset="0"/>
                              </a:rPr>
                              <m:t>𝑘</m:t>
                            </m:r>
                          </m:den>
                        </m:f>
                      </m:oMath>
                    </m:oMathPara>
                  </a14:m>
                  <a:endParaRPr lang="en-GB" dirty="0"/>
                </a:p>
              </p:txBody>
            </p:sp>
          </mc:Choice>
          <mc:Fallback xmlns="">
            <p:sp>
              <p:nvSpPr>
                <p:cNvPr id="20" name="Rectangle 19">
                  <a:extLst>
                    <a:ext uri="{FF2B5EF4-FFF2-40B4-BE49-F238E27FC236}">
                      <a16:creationId xmlns:a16="http://schemas.microsoft.com/office/drawing/2014/main" id="{D0EE50D7-CEA3-4C35-972A-504A1468C751}"/>
                    </a:ext>
                  </a:extLst>
                </p:cNvPr>
                <p:cNvSpPr>
                  <a:spLocks noRot="1" noChangeAspect="1" noMove="1" noResize="1" noEditPoints="1" noAdjustHandles="1" noChangeArrowheads="1" noChangeShapeType="1" noTextEdit="1"/>
                </p:cNvSpPr>
                <p:nvPr/>
              </p:nvSpPr>
              <p:spPr>
                <a:xfrm>
                  <a:off x="6096000" y="1721962"/>
                  <a:ext cx="1776779" cy="914400"/>
                </a:xfrm>
                <a:prstGeom prst="rect">
                  <a:avLst/>
                </a:prstGeom>
                <a:blipFill>
                  <a:blip r:embed="rId3"/>
                  <a:stretch>
                    <a:fillRect/>
                  </a:stretch>
                </a:blipFill>
                <a:ln w="28575">
                  <a:solidFill>
                    <a:schemeClr val="bg1"/>
                  </a:solidFill>
                </a:ln>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09912EFD-DC3C-4809-A021-551D3078C1AB}"/>
                </a:ext>
              </a:extLst>
            </p:cNvPr>
            <p:cNvCxnSpPr>
              <a:cxnSpLocks/>
              <a:endCxn id="20" idx="3"/>
            </p:cNvCxnSpPr>
            <p:nvPr/>
          </p:nvCxnSpPr>
          <p:spPr>
            <a:xfrm flipH="1">
              <a:off x="7872779" y="2179162"/>
              <a:ext cx="14435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EEB7E-06B6-43FC-9DD3-21AC8FEDE7B4}"/>
                </a:ext>
              </a:extLst>
            </p:cNvPr>
            <p:cNvSpPr txBox="1"/>
            <p:nvPr/>
          </p:nvSpPr>
          <p:spPr>
            <a:xfrm>
              <a:off x="9281334" y="2686744"/>
              <a:ext cx="480773" cy="369332"/>
            </a:xfrm>
            <a:prstGeom prst="rect">
              <a:avLst/>
            </a:prstGeom>
            <a:noFill/>
            <a:ln>
              <a:noFill/>
            </a:ln>
          </p:spPr>
          <p:txBody>
            <a:bodyPr wrap="none" rtlCol="0">
              <a:spAutoFit/>
            </a:bodyPr>
            <a:lstStyle/>
            <a:p>
              <a:r>
                <a:rPr lang="en-GB" dirty="0"/>
                <a:t>F</a:t>
              </a:r>
              <a:r>
                <a:rPr lang="en-GB" baseline="-25000" dirty="0"/>
                <a:t>ext</a:t>
              </a:r>
            </a:p>
          </p:txBody>
        </p:sp>
        <p:cxnSp>
          <p:nvCxnSpPr>
            <p:cNvPr id="23" name="Straight Arrow Connector 22">
              <a:extLst>
                <a:ext uri="{FF2B5EF4-FFF2-40B4-BE49-F238E27FC236}">
                  <a16:creationId xmlns:a16="http://schemas.microsoft.com/office/drawing/2014/main" id="{E7795A42-37AA-4FDF-A2B3-89593AD6289E}"/>
                </a:ext>
              </a:extLst>
            </p:cNvPr>
            <p:cNvCxnSpPr>
              <a:cxnSpLocks/>
            </p:cNvCxnSpPr>
            <p:nvPr/>
          </p:nvCxnSpPr>
          <p:spPr>
            <a:xfrm>
              <a:off x="3963523" y="2179161"/>
              <a:ext cx="5835" cy="12785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271621-49E8-4A6A-B7B6-31BCA43CBFC5}"/>
                </a:ext>
              </a:extLst>
            </p:cNvPr>
            <p:cNvSpPr txBox="1"/>
            <p:nvPr/>
          </p:nvSpPr>
          <p:spPr>
            <a:xfrm>
              <a:off x="5974818" y="1359873"/>
              <a:ext cx="1769459" cy="369332"/>
            </a:xfrm>
            <a:prstGeom prst="rect">
              <a:avLst/>
            </a:prstGeom>
            <a:noFill/>
          </p:spPr>
          <p:txBody>
            <a:bodyPr wrap="none" rtlCol="0">
              <a:spAutoFit/>
            </a:bodyPr>
            <a:lstStyle/>
            <a:p>
              <a:r>
                <a:rPr lang="en-GB" dirty="0"/>
                <a:t>Admittance filter</a:t>
              </a:r>
            </a:p>
          </p:txBody>
        </p:sp>
        <p:cxnSp>
          <p:nvCxnSpPr>
            <p:cNvPr id="25" name="Straight Arrow Connector 24">
              <a:extLst>
                <a:ext uri="{FF2B5EF4-FFF2-40B4-BE49-F238E27FC236}">
                  <a16:creationId xmlns:a16="http://schemas.microsoft.com/office/drawing/2014/main" id="{836389AB-D3A3-43BC-B275-FCC6C32927B8}"/>
                </a:ext>
              </a:extLst>
            </p:cNvPr>
            <p:cNvCxnSpPr>
              <a:stCxn id="19" idx="3"/>
            </p:cNvCxnSpPr>
            <p:nvPr/>
          </p:nvCxnSpPr>
          <p:spPr>
            <a:xfrm>
              <a:off x="8393992" y="3757617"/>
              <a:ext cx="124723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DFDDCDB-5FC7-44CC-9DA2-E414E858D82B}"/>
                </a:ext>
              </a:extLst>
            </p:cNvPr>
            <p:cNvSpPr txBox="1"/>
            <p:nvPr/>
          </p:nvSpPr>
          <p:spPr>
            <a:xfrm>
              <a:off x="5974818" y="4752605"/>
              <a:ext cx="2019142" cy="369332"/>
            </a:xfrm>
            <a:prstGeom prst="rect">
              <a:avLst/>
            </a:prstGeom>
            <a:noFill/>
          </p:spPr>
          <p:txBody>
            <a:bodyPr wrap="none" rtlCol="0">
              <a:spAutoFit/>
            </a:bodyPr>
            <a:lstStyle/>
            <a:p>
              <a:r>
                <a:rPr lang="en-GB" dirty="0"/>
                <a:t>Actual position (P</a:t>
              </a:r>
              <a:r>
                <a:rPr lang="en-GB" baseline="-25000" dirty="0"/>
                <a:t>A</a:t>
              </a:r>
              <a:r>
                <a:rPr lang="en-GB" dirty="0"/>
                <a:t>)</a:t>
              </a:r>
            </a:p>
          </p:txBody>
        </p:sp>
        <p:cxnSp>
          <p:nvCxnSpPr>
            <p:cNvPr id="27" name="Straight Arrow Connector 26">
              <a:extLst>
                <a:ext uri="{FF2B5EF4-FFF2-40B4-BE49-F238E27FC236}">
                  <a16:creationId xmlns:a16="http://schemas.microsoft.com/office/drawing/2014/main" id="{B61FB6DF-968B-44EC-AF40-904A5F1EAAC0}"/>
                </a:ext>
              </a:extLst>
            </p:cNvPr>
            <p:cNvCxnSpPr>
              <a:cxnSpLocks/>
              <a:endCxn id="7" idx="4"/>
            </p:cNvCxnSpPr>
            <p:nvPr/>
          </p:nvCxnSpPr>
          <p:spPr>
            <a:xfrm flipV="1">
              <a:off x="3968584" y="4057582"/>
              <a:ext cx="1" cy="63368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E654C43-D4FA-4F19-B05D-0A9404D16C53}"/>
                </a:ext>
              </a:extLst>
            </p:cNvPr>
            <p:cNvSpPr txBox="1"/>
            <p:nvPr/>
          </p:nvSpPr>
          <p:spPr>
            <a:xfrm>
              <a:off x="4298394" y="2832198"/>
              <a:ext cx="981359" cy="923330"/>
            </a:xfrm>
            <a:prstGeom prst="rect">
              <a:avLst/>
            </a:prstGeom>
            <a:noFill/>
          </p:spPr>
          <p:txBody>
            <a:bodyPr wrap="none" rtlCol="0">
              <a:spAutoFit/>
            </a:bodyPr>
            <a:lstStyle/>
            <a:p>
              <a:pPr algn="ctr"/>
              <a:r>
                <a:rPr lang="en-GB" dirty="0"/>
                <a:t>Position</a:t>
              </a:r>
            </a:p>
            <a:p>
              <a:pPr algn="ctr"/>
              <a:r>
                <a:rPr lang="en-GB" dirty="0"/>
                <a:t>Demand</a:t>
              </a:r>
            </a:p>
            <a:p>
              <a:pPr algn="ctr"/>
              <a:r>
                <a:rPr lang="en-GB" dirty="0"/>
                <a:t>(P</a:t>
              </a:r>
              <a:r>
                <a:rPr lang="en-GB" baseline="-25000" dirty="0"/>
                <a:t>D</a:t>
              </a:r>
              <a:r>
                <a:rPr lang="en-GB" dirty="0"/>
                <a:t>)</a:t>
              </a:r>
            </a:p>
          </p:txBody>
        </p:sp>
        <p:cxnSp>
          <p:nvCxnSpPr>
            <p:cNvPr id="29" name="Straight Connector 28">
              <a:extLst>
                <a:ext uri="{FF2B5EF4-FFF2-40B4-BE49-F238E27FC236}">
                  <a16:creationId xmlns:a16="http://schemas.microsoft.com/office/drawing/2014/main" id="{753B5AB5-3E2A-40C1-86BD-F5AF56F8D094}"/>
                </a:ext>
              </a:extLst>
            </p:cNvPr>
            <p:cNvCxnSpPr>
              <a:cxnSpLocks/>
            </p:cNvCxnSpPr>
            <p:nvPr/>
          </p:nvCxnSpPr>
          <p:spPr>
            <a:xfrm>
              <a:off x="9316279" y="2179161"/>
              <a:ext cx="0" cy="13694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4A9C835-2670-4B1C-9296-B3AC6F624E50}"/>
                </a:ext>
              </a:extLst>
            </p:cNvPr>
            <p:cNvCxnSpPr/>
            <p:nvPr/>
          </p:nvCxnSpPr>
          <p:spPr>
            <a:xfrm flipH="1">
              <a:off x="8393992" y="3548568"/>
              <a:ext cx="9222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B30134C-B706-4ADE-8433-35344F76F1D4}"/>
                </a:ext>
              </a:extLst>
            </p:cNvPr>
            <p:cNvCxnSpPr>
              <a:cxnSpLocks/>
            </p:cNvCxnSpPr>
            <p:nvPr/>
          </p:nvCxnSpPr>
          <p:spPr>
            <a:xfrm>
              <a:off x="3969980" y="4691270"/>
              <a:ext cx="53462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3CB4D3-D802-4F19-B704-6CD49745FD2E}"/>
                </a:ext>
              </a:extLst>
            </p:cNvPr>
            <p:cNvCxnSpPr/>
            <p:nvPr/>
          </p:nvCxnSpPr>
          <p:spPr>
            <a:xfrm flipV="1">
              <a:off x="9321090" y="3766097"/>
              <a:ext cx="0" cy="9251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A359E5-7ED9-4B49-A20A-B9173BBD6250}"/>
                </a:ext>
              </a:extLst>
            </p:cNvPr>
            <p:cNvCxnSpPr>
              <a:cxnSpLocks/>
              <a:stCxn id="20" idx="1"/>
            </p:cNvCxnSpPr>
            <p:nvPr/>
          </p:nvCxnSpPr>
          <p:spPr>
            <a:xfrm flipH="1" flipV="1">
              <a:off x="3963522" y="2179161"/>
              <a:ext cx="213247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446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a:xfrm>
            <a:off x="646111" y="452718"/>
            <a:ext cx="9404723" cy="1400530"/>
          </a:xfrm>
        </p:spPr>
        <p:txBody>
          <a:bodyPr/>
          <a:lstStyle/>
          <a:p>
            <a:r>
              <a:rPr lang="en-GB" dirty="0"/>
              <a:t>Impedance Control </a:t>
            </a:r>
          </a:p>
        </p:txBody>
      </p:sp>
      <p:grpSp>
        <p:nvGrpSpPr>
          <p:cNvPr id="32" name="Group 31">
            <a:extLst>
              <a:ext uri="{FF2B5EF4-FFF2-40B4-BE49-F238E27FC236}">
                <a16:creationId xmlns:a16="http://schemas.microsoft.com/office/drawing/2014/main" id="{917FC460-E06E-4124-8717-B021001B7190}"/>
              </a:ext>
            </a:extLst>
          </p:cNvPr>
          <p:cNvGrpSpPr/>
          <p:nvPr/>
        </p:nvGrpSpPr>
        <p:grpSpPr>
          <a:xfrm>
            <a:off x="2304040" y="1872904"/>
            <a:ext cx="7611566" cy="3769308"/>
            <a:chOff x="2256742" y="1841372"/>
            <a:chExt cx="7611566" cy="3769308"/>
          </a:xfrm>
        </p:grpSpPr>
        <p:sp>
          <p:nvSpPr>
            <p:cNvPr id="5" name="Oval 4">
              <a:extLst>
                <a:ext uri="{FF2B5EF4-FFF2-40B4-BE49-F238E27FC236}">
                  <a16:creationId xmlns:a16="http://schemas.microsoft.com/office/drawing/2014/main" id="{FA310AC4-D6AD-4130-A21F-09EDD094BDA1}"/>
                </a:ext>
              </a:extLst>
            </p:cNvPr>
            <p:cNvSpPr/>
            <p:nvPr/>
          </p:nvSpPr>
          <p:spPr>
            <a:xfrm>
              <a:off x="3778258" y="3949978"/>
              <a:ext cx="569843" cy="59634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959B5100-5BB6-474C-96B9-48F866C81669}"/>
                </a:ext>
              </a:extLst>
            </p:cNvPr>
            <p:cNvCxnSpPr>
              <a:stCxn id="5" idx="1"/>
              <a:endCxn id="5" idx="5"/>
            </p:cNvCxnSpPr>
            <p:nvPr/>
          </p:nvCxnSpPr>
          <p:spPr>
            <a:xfrm>
              <a:off x="3861710" y="4037311"/>
              <a:ext cx="402939" cy="421681"/>
            </a:xfrm>
            <a:prstGeom prst="line">
              <a:avLst/>
            </a:prstGeom>
            <a:ln w="28575"/>
          </p:spPr>
          <p:style>
            <a:lnRef idx="2">
              <a:schemeClr val="dk1"/>
            </a:lnRef>
            <a:fillRef idx="1">
              <a:schemeClr val="lt1"/>
            </a:fillRef>
            <a:effectRef idx="0">
              <a:schemeClr val="dk1"/>
            </a:effectRef>
            <a:fontRef idx="minor">
              <a:schemeClr val="dk1"/>
            </a:fontRef>
          </p:style>
        </p:cxnSp>
        <p:cxnSp>
          <p:nvCxnSpPr>
            <p:cNvPr id="7" name="Straight Connector 6">
              <a:extLst>
                <a:ext uri="{FF2B5EF4-FFF2-40B4-BE49-F238E27FC236}">
                  <a16:creationId xmlns:a16="http://schemas.microsoft.com/office/drawing/2014/main" id="{21E9C484-BD8F-47EB-9583-7A27C58E9556}"/>
                </a:ext>
              </a:extLst>
            </p:cNvPr>
            <p:cNvCxnSpPr>
              <a:stCxn id="5" idx="3"/>
              <a:endCxn id="5" idx="7"/>
            </p:cNvCxnSpPr>
            <p:nvPr/>
          </p:nvCxnSpPr>
          <p:spPr>
            <a:xfrm flipV="1">
              <a:off x="3861710" y="4037311"/>
              <a:ext cx="402939" cy="421681"/>
            </a:xfrm>
            <a:prstGeom prst="line">
              <a:avLst/>
            </a:prstGeom>
            <a:ln w="28575">
              <a:solidFill>
                <a:schemeClr val="bg1"/>
              </a:solidFill>
            </a:ln>
          </p:spPr>
          <p:style>
            <a:lnRef idx="2">
              <a:schemeClr val="dk1"/>
            </a:lnRef>
            <a:fillRef idx="1">
              <a:schemeClr val="lt1"/>
            </a:fillRef>
            <a:effectRef idx="0">
              <a:schemeClr val="dk1"/>
            </a:effectRef>
            <a:fontRef idx="minor">
              <a:schemeClr val="dk1"/>
            </a:fontRef>
          </p:style>
        </p:cxnSp>
        <p:sp>
          <p:nvSpPr>
            <p:cNvPr id="8" name="TextBox 7">
              <a:extLst>
                <a:ext uri="{FF2B5EF4-FFF2-40B4-BE49-F238E27FC236}">
                  <a16:creationId xmlns:a16="http://schemas.microsoft.com/office/drawing/2014/main" id="{3C217160-9757-4151-97F5-DBCF15BE6503}"/>
                </a:ext>
              </a:extLst>
            </p:cNvPr>
            <p:cNvSpPr txBox="1"/>
            <p:nvPr/>
          </p:nvSpPr>
          <p:spPr>
            <a:xfrm>
              <a:off x="3918815" y="3885508"/>
              <a:ext cx="324128" cy="369332"/>
            </a:xfrm>
            <a:prstGeom prst="rect">
              <a:avLst/>
            </a:prstGeom>
            <a:noFill/>
          </p:spPr>
          <p:txBody>
            <a:bodyPr wrap="none" rtlCol="0">
              <a:spAutoFit/>
            </a:bodyPr>
            <a:lstStyle/>
            <a:p>
              <a:r>
                <a:rPr lang="en-GB" dirty="0">
                  <a:solidFill>
                    <a:schemeClr val="bg1"/>
                  </a:solidFill>
                </a:rPr>
                <a:t>+</a:t>
              </a:r>
            </a:p>
          </p:txBody>
        </p:sp>
        <p:sp>
          <p:nvSpPr>
            <p:cNvPr id="9" name="TextBox 8">
              <a:extLst>
                <a:ext uri="{FF2B5EF4-FFF2-40B4-BE49-F238E27FC236}">
                  <a16:creationId xmlns:a16="http://schemas.microsoft.com/office/drawing/2014/main" id="{AC0F7ADC-7F86-4963-B930-53A1F7AE2BF0}"/>
                </a:ext>
              </a:extLst>
            </p:cNvPr>
            <p:cNvSpPr txBox="1"/>
            <p:nvPr/>
          </p:nvSpPr>
          <p:spPr>
            <a:xfrm>
              <a:off x="3731180" y="4057517"/>
              <a:ext cx="324128" cy="369332"/>
            </a:xfrm>
            <a:prstGeom prst="rect">
              <a:avLst/>
            </a:prstGeom>
            <a:noFill/>
          </p:spPr>
          <p:txBody>
            <a:bodyPr wrap="none" rtlCol="0">
              <a:spAutoFit/>
            </a:bodyPr>
            <a:lstStyle/>
            <a:p>
              <a:r>
                <a:rPr lang="en-GB" dirty="0">
                  <a:solidFill>
                    <a:schemeClr val="bg1"/>
                  </a:solidFill>
                </a:rPr>
                <a:t>+</a:t>
              </a:r>
            </a:p>
          </p:txBody>
        </p:sp>
        <p:sp>
          <p:nvSpPr>
            <p:cNvPr id="10" name="TextBox 9">
              <a:extLst>
                <a:ext uri="{FF2B5EF4-FFF2-40B4-BE49-F238E27FC236}">
                  <a16:creationId xmlns:a16="http://schemas.microsoft.com/office/drawing/2014/main" id="{7D0DCF9D-619A-4D2D-AD30-3EF234BA2415}"/>
                </a:ext>
              </a:extLst>
            </p:cNvPr>
            <p:cNvSpPr txBox="1"/>
            <p:nvPr/>
          </p:nvSpPr>
          <p:spPr>
            <a:xfrm>
              <a:off x="3948798" y="4236731"/>
              <a:ext cx="261610" cy="369332"/>
            </a:xfrm>
            <a:prstGeom prst="rect">
              <a:avLst/>
            </a:prstGeom>
            <a:noFill/>
          </p:spPr>
          <p:txBody>
            <a:bodyPr wrap="none" rtlCol="0">
              <a:spAutoFit/>
            </a:bodyPr>
            <a:lstStyle/>
            <a:p>
              <a:r>
                <a:rPr lang="en-GB" dirty="0">
                  <a:solidFill>
                    <a:schemeClr val="bg1"/>
                  </a:solidFill>
                </a:rPr>
                <a:t>-</a:t>
              </a:r>
            </a:p>
          </p:txBody>
        </p:sp>
        <p:cxnSp>
          <p:nvCxnSpPr>
            <p:cNvPr id="11" name="Straight Arrow Connector 10">
              <a:extLst>
                <a:ext uri="{FF2B5EF4-FFF2-40B4-BE49-F238E27FC236}">
                  <a16:creationId xmlns:a16="http://schemas.microsoft.com/office/drawing/2014/main" id="{DBC7AB19-ECE1-4C50-A5DF-013DA7150459}"/>
                </a:ext>
              </a:extLst>
            </p:cNvPr>
            <p:cNvCxnSpPr>
              <a:cxnSpLocks/>
            </p:cNvCxnSpPr>
            <p:nvPr/>
          </p:nvCxnSpPr>
          <p:spPr>
            <a:xfrm>
              <a:off x="3146893" y="4242183"/>
              <a:ext cx="63136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09E5BAD-B193-4660-B061-4C704E4033D8}"/>
                </a:ext>
              </a:extLst>
            </p:cNvPr>
            <p:cNvSpPr txBox="1"/>
            <p:nvPr/>
          </p:nvSpPr>
          <p:spPr>
            <a:xfrm>
              <a:off x="2256742" y="3775066"/>
              <a:ext cx="899798" cy="923330"/>
            </a:xfrm>
            <a:prstGeom prst="rect">
              <a:avLst/>
            </a:prstGeom>
            <a:noFill/>
          </p:spPr>
          <p:txBody>
            <a:bodyPr wrap="none" rtlCol="0">
              <a:spAutoFit/>
            </a:bodyPr>
            <a:lstStyle/>
            <a:p>
              <a:pPr algn="ctr"/>
              <a:r>
                <a:rPr lang="en-GB" dirty="0"/>
                <a:t>Desired</a:t>
              </a:r>
            </a:p>
            <a:p>
              <a:pPr algn="ctr"/>
              <a:r>
                <a:rPr lang="en-GB" dirty="0"/>
                <a:t>Force</a:t>
              </a:r>
            </a:p>
            <a:p>
              <a:pPr algn="ctr"/>
              <a:r>
                <a:rPr lang="en-GB" dirty="0"/>
                <a:t>(F</a:t>
              </a:r>
              <a:r>
                <a:rPr lang="en-GB" baseline="-25000" dirty="0"/>
                <a:t>T</a:t>
              </a:r>
              <a:r>
                <a:rPr lang="en-GB" dirty="0"/>
                <a:t>)</a:t>
              </a:r>
            </a:p>
          </p:txBody>
        </p:sp>
        <p:grpSp>
          <p:nvGrpSpPr>
            <p:cNvPr id="13" name="Group 12">
              <a:extLst>
                <a:ext uri="{FF2B5EF4-FFF2-40B4-BE49-F238E27FC236}">
                  <a16:creationId xmlns:a16="http://schemas.microsoft.com/office/drawing/2014/main" id="{C1F7B881-A9C8-4F9C-82BC-CD06E0074FDD}"/>
                </a:ext>
              </a:extLst>
            </p:cNvPr>
            <p:cNvGrpSpPr/>
            <p:nvPr/>
          </p:nvGrpSpPr>
          <p:grpSpPr>
            <a:xfrm>
              <a:off x="4356138" y="3784983"/>
              <a:ext cx="2899996" cy="914400"/>
              <a:chOff x="3202359" y="795131"/>
              <a:chExt cx="2899996" cy="914400"/>
            </a:xfrm>
          </p:grpSpPr>
          <p:cxnSp>
            <p:nvCxnSpPr>
              <p:cNvPr id="29" name="Straight Arrow Connector 28">
                <a:extLst>
                  <a:ext uri="{FF2B5EF4-FFF2-40B4-BE49-F238E27FC236}">
                    <a16:creationId xmlns:a16="http://schemas.microsoft.com/office/drawing/2014/main" id="{0635E122-9493-4AAD-91E7-250BBCB549E4}"/>
                  </a:ext>
                </a:extLst>
              </p:cNvPr>
              <p:cNvCxnSpPr>
                <a:cxnSpLocks/>
                <a:endCxn id="30" idx="1"/>
              </p:cNvCxnSpPr>
              <p:nvPr/>
            </p:nvCxnSpPr>
            <p:spPr>
              <a:xfrm>
                <a:off x="3202359" y="1246879"/>
                <a:ext cx="1209756" cy="54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C75FA683-F47F-48C4-B736-DC86172EE858}"/>
                  </a:ext>
                </a:extLst>
              </p:cNvPr>
              <p:cNvSpPr/>
              <p:nvPr/>
            </p:nvSpPr>
            <p:spPr>
              <a:xfrm>
                <a:off x="4412115" y="795131"/>
                <a:ext cx="1299575" cy="914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Force</a:t>
                </a:r>
              </a:p>
              <a:p>
                <a:pPr algn="ctr"/>
                <a:r>
                  <a:rPr lang="en-GB" dirty="0"/>
                  <a:t>Controller</a:t>
                </a:r>
              </a:p>
            </p:txBody>
          </p:sp>
          <p:cxnSp>
            <p:nvCxnSpPr>
              <p:cNvPr id="31" name="Straight Arrow Connector 30">
                <a:extLst>
                  <a:ext uri="{FF2B5EF4-FFF2-40B4-BE49-F238E27FC236}">
                    <a16:creationId xmlns:a16="http://schemas.microsoft.com/office/drawing/2014/main" id="{9B90158C-BEB4-4163-A28C-F0377901E3E4}"/>
                  </a:ext>
                </a:extLst>
              </p:cNvPr>
              <p:cNvCxnSpPr>
                <a:cxnSpLocks/>
                <a:stCxn id="30" idx="3"/>
                <a:endCxn id="14" idx="1"/>
              </p:cNvCxnSpPr>
              <p:nvPr/>
            </p:nvCxnSpPr>
            <p:spPr>
              <a:xfrm>
                <a:off x="5711690" y="1252331"/>
                <a:ext cx="390665" cy="417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4" name="Rectangle 13">
              <a:extLst>
                <a:ext uri="{FF2B5EF4-FFF2-40B4-BE49-F238E27FC236}">
                  <a16:creationId xmlns:a16="http://schemas.microsoft.com/office/drawing/2014/main" id="{87B074E1-5F16-4D51-95BA-0974352101BC}"/>
                </a:ext>
              </a:extLst>
            </p:cNvPr>
            <p:cNvSpPr/>
            <p:nvPr/>
          </p:nvSpPr>
          <p:spPr>
            <a:xfrm>
              <a:off x="7256134" y="3789160"/>
              <a:ext cx="1232453" cy="914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Plant</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3D834A4-A139-45C2-A745-7411A3FC5949}"/>
                    </a:ext>
                  </a:extLst>
                </p:cNvPr>
                <p:cNvSpPr/>
                <p:nvPr/>
              </p:nvSpPr>
              <p:spPr>
                <a:xfrm>
                  <a:off x="6190595" y="2210705"/>
                  <a:ext cx="1776779" cy="914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GB" i="1" dirty="0">
                                <a:latin typeface="Cambria Math" panose="02040503050406030204" pitchFamily="18" charset="0"/>
                              </a:rPr>
                            </m:ctrlPr>
                          </m:sSupPr>
                          <m:e>
                            <m:r>
                              <a:rPr lang="en-GB" i="1" dirty="0">
                                <a:latin typeface="Cambria Math" panose="02040503050406030204" pitchFamily="18" charset="0"/>
                              </a:rPr>
                              <m:t>𝑚𝑠</m:t>
                            </m:r>
                          </m:e>
                          <m:sup>
                            <m:r>
                              <a:rPr lang="en-GB" i="1" dirty="0">
                                <a:latin typeface="Cambria Math" panose="02040503050406030204" pitchFamily="18" charset="0"/>
                              </a:rPr>
                              <m:t>2</m:t>
                            </m:r>
                          </m:sup>
                        </m:sSup>
                        <m:r>
                          <a:rPr lang="en-GB" i="1" dirty="0">
                            <a:latin typeface="Cambria Math" panose="02040503050406030204" pitchFamily="18" charset="0"/>
                          </a:rPr>
                          <m:t>+</m:t>
                        </m:r>
                        <m:r>
                          <a:rPr lang="en-GB" i="1" dirty="0">
                            <a:latin typeface="Cambria Math" panose="02040503050406030204" pitchFamily="18" charset="0"/>
                          </a:rPr>
                          <m:t>𝑐𝑠</m:t>
                        </m:r>
                        <m:r>
                          <a:rPr lang="en-GB" i="1" dirty="0">
                            <a:latin typeface="Cambria Math" panose="02040503050406030204" pitchFamily="18" charset="0"/>
                          </a:rPr>
                          <m:t>+</m:t>
                        </m:r>
                        <m:r>
                          <m:rPr>
                            <m:sty m:val="p"/>
                          </m:rPr>
                          <a:rPr lang="en-GB" dirty="0">
                            <a:latin typeface="Cambria Math" panose="02040503050406030204" pitchFamily="18" charset="0"/>
                          </a:rPr>
                          <m:t>k</m:t>
                        </m:r>
                      </m:oMath>
                    </m:oMathPara>
                  </a14:m>
                  <a:endParaRPr lang="en-GB" dirty="0"/>
                </a:p>
              </p:txBody>
            </p:sp>
          </mc:Choice>
          <mc:Fallback xmlns="">
            <p:sp>
              <p:nvSpPr>
                <p:cNvPr id="15" name="Rectangle 14">
                  <a:extLst>
                    <a:ext uri="{FF2B5EF4-FFF2-40B4-BE49-F238E27FC236}">
                      <a16:creationId xmlns:a16="http://schemas.microsoft.com/office/drawing/2014/main" id="{23D834A4-A139-45C2-A745-7411A3FC5949}"/>
                    </a:ext>
                  </a:extLst>
                </p:cNvPr>
                <p:cNvSpPr>
                  <a:spLocks noRot="1" noChangeAspect="1" noMove="1" noResize="1" noEditPoints="1" noAdjustHandles="1" noChangeArrowheads="1" noChangeShapeType="1" noTextEdit="1"/>
                </p:cNvSpPr>
                <p:nvPr/>
              </p:nvSpPr>
              <p:spPr>
                <a:xfrm>
                  <a:off x="6190595" y="2210705"/>
                  <a:ext cx="1776779" cy="914400"/>
                </a:xfrm>
                <a:prstGeom prst="rect">
                  <a:avLst/>
                </a:prstGeom>
                <a:blipFill>
                  <a:blip r:embed="rId2"/>
                  <a:stretch>
                    <a:fillRect/>
                  </a:stretch>
                </a:blipFill>
                <a:ln w="38100"/>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0D791240-88E7-44B2-9C6F-8271542701E6}"/>
                </a:ext>
              </a:extLst>
            </p:cNvPr>
            <p:cNvCxnSpPr>
              <a:cxnSpLocks/>
              <a:endCxn id="15" idx="3"/>
            </p:cNvCxnSpPr>
            <p:nvPr/>
          </p:nvCxnSpPr>
          <p:spPr>
            <a:xfrm flipH="1">
              <a:off x="7967374" y="2667905"/>
              <a:ext cx="14435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14DE8F-395D-45B7-8AAF-E04C968CE68B}"/>
                </a:ext>
              </a:extLst>
            </p:cNvPr>
            <p:cNvSpPr txBox="1"/>
            <p:nvPr/>
          </p:nvSpPr>
          <p:spPr>
            <a:xfrm>
              <a:off x="9375929" y="3175487"/>
              <a:ext cx="492379" cy="369332"/>
            </a:xfrm>
            <a:prstGeom prst="rect">
              <a:avLst/>
            </a:prstGeom>
            <a:noFill/>
            <a:ln>
              <a:noFill/>
            </a:ln>
          </p:spPr>
          <p:txBody>
            <a:bodyPr wrap="none" rtlCol="0">
              <a:spAutoFit/>
            </a:bodyPr>
            <a:lstStyle/>
            <a:p>
              <a:r>
                <a:rPr lang="en-GB" dirty="0"/>
                <a:t>P</a:t>
              </a:r>
              <a:r>
                <a:rPr lang="en-GB" baseline="-25000" dirty="0"/>
                <a:t>ext</a:t>
              </a:r>
            </a:p>
          </p:txBody>
        </p:sp>
        <p:cxnSp>
          <p:nvCxnSpPr>
            <p:cNvPr id="18" name="Straight Arrow Connector 17">
              <a:extLst>
                <a:ext uri="{FF2B5EF4-FFF2-40B4-BE49-F238E27FC236}">
                  <a16:creationId xmlns:a16="http://schemas.microsoft.com/office/drawing/2014/main" id="{D89FB830-DB41-4702-AF14-D0F666113AA1}"/>
                </a:ext>
              </a:extLst>
            </p:cNvPr>
            <p:cNvCxnSpPr>
              <a:cxnSpLocks/>
            </p:cNvCxnSpPr>
            <p:nvPr/>
          </p:nvCxnSpPr>
          <p:spPr>
            <a:xfrm>
              <a:off x="4058118" y="2667904"/>
              <a:ext cx="5835" cy="12785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B19A01A-01A9-4671-BD29-0FB91CDBD8D8}"/>
                </a:ext>
              </a:extLst>
            </p:cNvPr>
            <p:cNvSpPr txBox="1"/>
            <p:nvPr/>
          </p:nvSpPr>
          <p:spPr>
            <a:xfrm>
              <a:off x="6096000" y="1841372"/>
              <a:ext cx="1730667" cy="369332"/>
            </a:xfrm>
            <a:prstGeom prst="rect">
              <a:avLst/>
            </a:prstGeom>
            <a:noFill/>
          </p:spPr>
          <p:txBody>
            <a:bodyPr wrap="none" rtlCol="0">
              <a:spAutoFit/>
            </a:bodyPr>
            <a:lstStyle/>
            <a:p>
              <a:r>
                <a:rPr lang="en-GB" dirty="0"/>
                <a:t>Impedance filter</a:t>
              </a:r>
            </a:p>
          </p:txBody>
        </p:sp>
        <p:cxnSp>
          <p:nvCxnSpPr>
            <p:cNvPr id="20" name="Straight Arrow Connector 19">
              <a:extLst>
                <a:ext uri="{FF2B5EF4-FFF2-40B4-BE49-F238E27FC236}">
                  <a16:creationId xmlns:a16="http://schemas.microsoft.com/office/drawing/2014/main" id="{CC0F8DC0-FBFB-4CFB-B813-F47891C787AA}"/>
                </a:ext>
              </a:extLst>
            </p:cNvPr>
            <p:cNvCxnSpPr>
              <a:stCxn id="14" idx="3"/>
            </p:cNvCxnSpPr>
            <p:nvPr/>
          </p:nvCxnSpPr>
          <p:spPr>
            <a:xfrm>
              <a:off x="8488587" y="4246360"/>
              <a:ext cx="124723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33CB2-1612-4F74-B559-2880C97A1E4E}"/>
                </a:ext>
              </a:extLst>
            </p:cNvPr>
            <p:cNvSpPr txBox="1"/>
            <p:nvPr/>
          </p:nvSpPr>
          <p:spPr>
            <a:xfrm>
              <a:off x="6069413" y="5241348"/>
              <a:ext cx="1721690" cy="369332"/>
            </a:xfrm>
            <a:prstGeom prst="rect">
              <a:avLst/>
            </a:prstGeom>
            <a:noFill/>
          </p:spPr>
          <p:txBody>
            <a:bodyPr wrap="none" rtlCol="0">
              <a:spAutoFit/>
            </a:bodyPr>
            <a:lstStyle/>
            <a:p>
              <a:r>
                <a:rPr lang="en-GB" dirty="0"/>
                <a:t>Actual Force (F</a:t>
              </a:r>
              <a:r>
                <a:rPr lang="en-GB" baseline="-25000" dirty="0"/>
                <a:t>A</a:t>
              </a:r>
              <a:r>
                <a:rPr lang="en-GB" dirty="0"/>
                <a:t>)</a:t>
              </a:r>
            </a:p>
          </p:txBody>
        </p:sp>
        <p:cxnSp>
          <p:nvCxnSpPr>
            <p:cNvPr id="22" name="Straight Arrow Connector 21">
              <a:extLst>
                <a:ext uri="{FF2B5EF4-FFF2-40B4-BE49-F238E27FC236}">
                  <a16:creationId xmlns:a16="http://schemas.microsoft.com/office/drawing/2014/main" id="{A401B004-1BB8-4663-A0CA-70E785B4316A}"/>
                </a:ext>
              </a:extLst>
            </p:cNvPr>
            <p:cNvCxnSpPr>
              <a:cxnSpLocks/>
              <a:endCxn id="5" idx="4"/>
            </p:cNvCxnSpPr>
            <p:nvPr/>
          </p:nvCxnSpPr>
          <p:spPr>
            <a:xfrm flipV="1">
              <a:off x="4063179" y="4546325"/>
              <a:ext cx="1" cy="63368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19E03C-F05A-4C9B-868C-1417FD7F7139}"/>
                </a:ext>
              </a:extLst>
            </p:cNvPr>
            <p:cNvSpPr txBox="1"/>
            <p:nvPr/>
          </p:nvSpPr>
          <p:spPr>
            <a:xfrm>
              <a:off x="4487139" y="3320941"/>
              <a:ext cx="981359" cy="923330"/>
            </a:xfrm>
            <a:prstGeom prst="rect">
              <a:avLst/>
            </a:prstGeom>
            <a:noFill/>
          </p:spPr>
          <p:txBody>
            <a:bodyPr wrap="none" rtlCol="0">
              <a:spAutoFit/>
            </a:bodyPr>
            <a:lstStyle/>
            <a:p>
              <a:pPr algn="ctr"/>
              <a:r>
                <a:rPr lang="en-GB" dirty="0"/>
                <a:t>Force</a:t>
              </a:r>
            </a:p>
            <a:p>
              <a:pPr algn="ctr"/>
              <a:r>
                <a:rPr lang="en-GB" dirty="0"/>
                <a:t>Demand</a:t>
              </a:r>
            </a:p>
            <a:p>
              <a:pPr algn="ctr"/>
              <a:r>
                <a:rPr lang="en-GB" dirty="0"/>
                <a:t>(F</a:t>
              </a:r>
              <a:r>
                <a:rPr lang="en-GB" baseline="-25000" dirty="0"/>
                <a:t>D</a:t>
              </a:r>
              <a:r>
                <a:rPr lang="en-GB" dirty="0"/>
                <a:t>)</a:t>
              </a:r>
            </a:p>
          </p:txBody>
        </p:sp>
        <p:cxnSp>
          <p:nvCxnSpPr>
            <p:cNvPr id="24" name="Straight Connector 23">
              <a:extLst>
                <a:ext uri="{FF2B5EF4-FFF2-40B4-BE49-F238E27FC236}">
                  <a16:creationId xmlns:a16="http://schemas.microsoft.com/office/drawing/2014/main" id="{37FAE7D8-0EF6-4365-A942-9FA3AFBBC8E0}"/>
                </a:ext>
              </a:extLst>
            </p:cNvPr>
            <p:cNvCxnSpPr>
              <a:cxnSpLocks/>
            </p:cNvCxnSpPr>
            <p:nvPr/>
          </p:nvCxnSpPr>
          <p:spPr>
            <a:xfrm>
              <a:off x="9410874" y="2667904"/>
              <a:ext cx="0" cy="13694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CD3138-22D2-41E2-B563-42AA839E9A85}"/>
                </a:ext>
              </a:extLst>
            </p:cNvPr>
            <p:cNvCxnSpPr/>
            <p:nvPr/>
          </p:nvCxnSpPr>
          <p:spPr>
            <a:xfrm flipH="1">
              <a:off x="8488587" y="4037311"/>
              <a:ext cx="9222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4E4C25-09BD-4F79-AD77-7A6D5FA1A2CD}"/>
                </a:ext>
              </a:extLst>
            </p:cNvPr>
            <p:cNvCxnSpPr>
              <a:cxnSpLocks/>
            </p:cNvCxnSpPr>
            <p:nvPr/>
          </p:nvCxnSpPr>
          <p:spPr>
            <a:xfrm>
              <a:off x="4064575" y="5180013"/>
              <a:ext cx="53462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63A5E5-3DFF-4BDD-80F0-75EE64ADFEB0}"/>
                </a:ext>
              </a:extLst>
            </p:cNvPr>
            <p:cNvCxnSpPr/>
            <p:nvPr/>
          </p:nvCxnSpPr>
          <p:spPr>
            <a:xfrm flipV="1">
              <a:off x="9415685" y="4254840"/>
              <a:ext cx="0" cy="9251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F68BAE6-AEBD-4C54-A180-D6B2E5D0DF42}"/>
                </a:ext>
              </a:extLst>
            </p:cNvPr>
            <p:cNvCxnSpPr>
              <a:cxnSpLocks/>
              <a:stCxn id="15" idx="1"/>
            </p:cNvCxnSpPr>
            <p:nvPr/>
          </p:nvCxnSpPr>
          <p:spPr>
            <a:xfrm flipH="1" flipV="1">
              <a:off x="4058117" y="2667904"/>
              <a:ext cx="213247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0211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3.xml><?xml version="1.0" encoding="utf-8"?>
<a:theme xmlns:a="http://schemas.openxmlformats.org/drawingml/2006/main" name="2_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Widescreen</PresentationFormat>
  <Paragraphs>109</Paragraphs>
  <Slides>16</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Calibri</vt:lpstr>
      <vt:lpstr>Cambria Math</vt:lpstr>
      <vt:lpstr>Century Gothic</vt:lpstr>
      <vt:lpstr>Wingdings 3</vt:lpstr>
      <vt:lpstr>Ion</vt:lpstr>
      <vt:lpstr>1_Ion</vt:lpstr>
      <vt:lpstr>2_Ion</vt:lpstr>
      <vt:lpstr>The Development and Implementation of Low-Level Control Strategies for a Robust and Effective Low-Cost Rehabilitation Robot for Home Use.</vt:lpstr>
      <vt:lpstr>Stroke Frequency and Rehabilitation</vt:lpstr>
      <vt:lpstr>Stroke effects</vt:lpstr>
      <vt:lpstr>Rehabilitation Robotics - Overview</vt:lpstr>
      <vt:lpstr>Findings of the Literature Review</vt:lpstr>
      <vt:lpstr>MyPAM – Overview</vt:lpstr>
      <vt:lpstr>MyPAM – Current Architecture</vt:lpstr>
      <vt:lpstr>Admittance Control </vt:lpstr>
      <vt:lpstr>Impedance Control </vt:lpstr>
      <vt:lpstr>Current work</vt:lpstr>
      <vt:lpstr>Trajectory Generation and Integration</vt:lpstr>
      <vt:lpstr>End Effector Force Sensor – Design</vt:lpstr>
      <vt:lpstr>End Effector Force Sensor – Neural Network</vt:lpstr>
      <vt:lpstr>Admittance Control - Design</vt:lpstr>
      <vt:lpstr>Admittance Control - Implementation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Development and Implementation of Low-Level Control Strategies for a Robust and Effective Low-Cost Rehabilitation Robot for Home Use.</dc:title>
  <dc:creator> </dc:creator>
  <cp:lastModifiedBy> </cp:lastModifiedBy>
  <cp:revision>1</cp:revision>
  <dcterms:created xsi:type="dcterms:W3CDTF">2019-07-04T15:36:31Z</dcterms:created>
  <dcterms:modified xsi:type="dcterms:W3CDTF">2019-07-04T15:36:47Z</dcterms:modified>
</cp:coreProperties>
</file>