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4" r:id="rId4"/>
    <p:sldId id="265" r:id="rId5"/>
    <p:sldId id="258" r:id="rId6"/>
    <p:sldId id="261" r:id="rId7"/>
    <p:sldId id="259" r:id="rId8"/>
    <p:sldId id="260"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79" autoAdjust="0"/>
  </p:normalViewPr>
  <p:slideViewPr>
    <p:cSldViewPr snapToGrid="0">
      <p:cViewPr>
        <p:scale>
          <a:sx n="70" d="100"/>
          <a:sy n="70"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4A3DF2-7291-4951-BCDF-1BFFADBAD463}" type="datetimeFigureOut">
              <a:rPr lang="en-GB" smtClean="0"/>
              <a:t>06/06/2019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2CB1-5A3B-4C62-917A-AF21F79D93C2}" type="slidenum">
              <a:rPr lang="en-GB" smtClean="0"/>
              <a:t>‹#›</a:t>
            </a:fld>
            <a:endParaRPr lang="en-GB"/>
          </a:p>
        </p:txBody>
      </p:sp>
    </p:spTree>
    <p:extLst>
      <p:ext uri="{BB962C8B-B14F-4D97-AF65-F5344CB8AC3E}">
        <p14:creationId xmlns:p14="http://schemas.microsoft.com/office/powerpoint/2010/main" val="2266497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AD2CB1-5A3B-4C62-917A-AF21F79D93C2}" type="slidenum">
              <a:rPr lang="en-GB" smtClean="0"/>
              <a:t>1</a:t>
            </a:fld>
            <a:endParaRPr lang="en-GB"/>
          </a:p>
        </p:txBody>
      </p:sp>
    </p:spTree>
    <p:extLst>
      <p:ext uri="{BB962C8B-B14F-4D97-AF65-F5344CB8AC3E}">
        <p14:creationId xmlns:p14="http://schemas.microsoft.com/office/powerpoint/2010/main" val="159426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Spasticity – The resistance to movement increases with increasing movement amplitude and velocity</a:t>
            </a:r>
          </a:p>
          <a:p>
            <a:endParaRPr lang="en-GB" dirty="0"/>
          </a:p>
          <a:p>
            <a:r>
              <a:rPr lang="en-GB" dirty="0"/>
              <a:t>Hemiparesis – The limbs are frequently weaker at distal parts, for </a:t>
            </a:r>
            <a:r>
              <a:rPr lang="en-GB" dirty="0" err="1"/>
              <a:t>ie</a:t>
            </a:r>
            <a:r>
              <a:rPr lang="en-GB" dirty="0"/>
              <a:t> hands and feet.</a:t>
            </a:r>
          </a:p>
          <a:p>
            <a:endParaRPr lang="en-GB" dirty="0"/>
          </a:p>
          <a:p>
            <a:endParaRPr lang="en-GB" dirty="0"/>
          </a:p>
        </p:txBody>
      </p:sp>
      <p:sp>
        <p:nvSpPr>
          <p:cNvPr id="4" name="Slide Number Placeholder 3"/>
          <p:cNvSpPr>
            <a:spLocks noGrp="1"/>
          </p:cNvSpPr>
          <p:nvPr>
            <p:ph type="sldNum" sz="quarter" idx="5"/>
          </p:nvPr>
        </p:nvSpPr>
        <p:spPr/>
        <p:txBody>
          <a:bodyPr/>
          <a:lstStyle/>
          <a:p>
            <a:fld id="{D5AD2CB1-5A3B-4C62-917A-AF21F79D93C2}" type="slidenum">
              <a:rPr lang="en-GB" smtClean="0"/>
              <a:t>4</a:t>
            </a:fld>
            <a:endParaRPr lang="en-GB"/>
          </a:p>
        </p:txBody>
      </p:sp>
    </p:spTree>
    <p:extLst>
      <p:ext uri="{BB962C8B-B14F-4D97-AF65-F5344CB8AC3E}">
        <p14:creationId xmlns:p14="http://schemas.microsoft.com/office/powerpoint/2010/main" val="3231258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Rehabilitation Robotic devices for Stroke Rehabilitation are classified in a number of ways.</a:t>
            </a:r>
          </a:p>
          <a:p>
            <a:endParaRPr lang="en-GB" dirty="0"/>
          </a:p>
          <a:p>
            <a:r>
              <a:rPr lang="en-GB" dirty="0"/>
              <a:t>Devices are identified by the targeted areas. Upper limb devices are designed for the rehabilitation of shoulder, elbow, hands, grip etc. Lower Limb devices are designed for gait training, ankle rehabilitation etc.</a:t>
            </a:r>
          </a:p>
          <a:p>
            <a:endParaRPr lang="en-GB" dirty="0"/>
          </a:p>
          <a:p>
            <a:r>
              <a:rPr lang="en-GB" dirty="0"/>
              <a:t>Devices are exoskeleton, where the limb is supported by a structure which mimics the skeleton, or end effector based, which contact the patient only at the distal part of the limb (the hand in the case of upper limb devices).</a:t>
            </a:r>
          </a:p>
          <a:p>
            <a:endParaRPr lang="en-GB" dirty="0"/>
          </a:p>
          <a:p>
            <a:r>
              <a:rPr lang="en-GB" dirty="0"/>
              <a:t>Class 1 devices are expensive and are intended for lab or clinic based use. Class 2 devices are less expensive and are designed for </a:t>
            </a:r>
            <a:r>
              <a:rPr lang="en-GB"/>
              <a:t>unsupervised </a:t>
            </a:r>
            <a:endParaRPr lang="en-GB" dirty="0"/>
          </a:p>
        </p:txBody>
      </p:sp>
      <p:sp>
        <p:nvSpPr>
          <p:cNvPr id="4" name="Slide Number Placeholder 3"/>
          <p:cNvSpPr>
            <a:spLocks noGrp="1"/>
          </p:cNvSpPr>
          <p:nvPr>
            <p:ph type="sldNum" sz="quarter" idx="5"/>
          </p:nvPr>
        </p:nvSpPr>
        <p:spPr/>
        <p:txBody>
          <a:bodyPr/>
          <a:lstStyle/>
          <a:p>
            <a:fld id="{D5AD2CB1-5A3B-4C62-917A-AF21F79D93C2}" type="slidenum">
              <a:rPr lang="en-GB" smtClean="0"/>
              <a:t>5</a:t>
            </a:fld>
            <a:endParaRPr lang="en-GB"/>
          </a:p>
        </p:txBody>
      </p:sp>
    </p:spTree>
    <p:extLst>
      <p:ext uri="{BB962C8B-B14F-4D97-AF65-F5344CB8AC3E}">
        <p14:creationId xmlns:p14="http://schemas.microsoft.com/office/powerpoint/2010/main" val="2342524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Findings from the literature review justify the aims of MyPAM:</a:t>
            </a:r>
          </a:p>
          <a:p>
            <a:pPr marL="228600" indent="-228600">
              <a:buAutoNum type="arabicPeriod"/>
            </a:pPr>
            <a:r>
              <a:rPr lang="en-GB" dirty="0"/>
              <a:t>Improve the cost-to-benefit ratio, specifically mentioning the requirement for lost cost solutions to enhance patient accessibility to rehabilitation robotics.</a:t>
            </a:r>
          </a:p>
          <a:p>
            <a:pPr marL="228600" indent="-228600">
              <a:buAutoNum type="arabicPeriod"/>
            </a:pPr>
            <a:r>
              <a:rPr lang="en-GB" dirty="0"/>
              <a:t>A comparison of low-level control algorithms</a:t>
            </a:r>
          </a:p>
        </p:txBody>
      </p:sp>
      <p:sp>
        <p:nvSpPr>
          <p:cNvPr id="4" name="Slide Number Placeholder 3"/>
          <p:cNvSpPr>
            <a:spLocks noGrp="1"/>
          </p:cNvSpPr>
          <p:nvPr>
            <p:ph type="sldNum" sz="quarter" idx="5"/>
          </p:nvPr>
        </p:nvSpPr>
        <p:spPr/>
        <p:txBody>
          <a:bodyPr/>
          <a:lstStyle/>
          <a:p>
            <a:fld id="{D5AD2CB1-5A3B-4C62-917A-AF21F79D93C2}" type="slidenum">
              <a:rPr lang="en-GB" smtClean="0"/>
              <a:t>6</a:t>
            </a:fld>
            <a:endParaRPr lang="en-GB"/>
          </a:p>
        </p:txBody>
      </p:sp>
    </p:spTree>
    <p:extLst>
      <p:ext uri="{BB962C8B-B14F-4D97-AF65-F5344CB8AC3E}">
        <p14:creationId xmlns:p14="http://schemas.microsoft.com/office/powerpoint/2010/main" val="1458804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RealTime</a:t>
            </a:r>
            <a:r>
              <a:rPr lang="en-GB" dirty="0"/>
              <a:t> OS on myRIO communicates with Unity via TCP</a:t>
            </a:r>
          </a:p>
        </p:txBody>
      </p:sp>
      <p:sp>
        <p:nvSpPr>
          <p:cNvPr id="4" name="Slide Number Placeholder 3"/>
          <p:cNvSpPr>
            <a:spLocks noGrp="1"/>
          </p:cNvSpPr>
          <p:nvPr>
            <p:ph type="sldNum" sz="quarter" idx="5"/>
          </p:nvPr>
        </p:nvSpPr>
        <p:spPr/>
        <p:txBody>
          <a:bodyPr/>
          <a:lstStyle/>
          <a:p>
            <a:fld id="{D5AD2CB1-5A3B-4C62-917A-AF21F79D93C2}" type="slidenum">
              <a:rPr lang="en-GB" smtClean="0"/>
              <a:t>8</a:t>
            </a:fld>
            <a:endParaRPr lang="en-GB"/>
          </a:p>
        </p:txBody>
      </p:sp>
    </p:spTree>
    <p:extLst>
      <p:ext uri="{BB962C8B-B14F-4D97-AF65-F5344CB8AC3E}">
        <p14:creationId xmlns:p14="http://schemas.microsoft.com/office/powerpoint/2010/main" val="3441111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5AD2CB1-5A3B-4C62-917A-AF21F79D93C2}" type="slidenum">
              <a:rPr lang="en-GB" smtClean="0"/>
              <a:t>9</a:t>
            </a:fld>
            <a:endParaRPr lang="en-GB"/>
          </a:p>
        </p:txBody>
      </p:sp>
    </p:spTree>
    <p:extLst>
      <p:ext uri="{BB962C8B-B14F-4D97-AF65-F5344CB8AC3E}">
        <p14:creationId xmlns:p14="http://schemas.microsoft.com/office/powerpoint/2010/main" val="3781230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FA6BC7-0BC6-418A-8559-C365810DAE0C}" type="datetimeFigureOut">
              <a:rPr lang="en-GB" smtClean="0"/>
              <a:t>06/06/2019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2855488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FA6BC7-0BC6-418A-8559-C365810DAE0C}" type="datetimeFigureOut">
              <a:rPr lang="en-GB" smtClean="0"/>
              <a:t>06/06/2019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3719054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FA6BC7-0BC6-418A-8559-C365810DAE0C}" type="datetimeFigureOut">
              <a:rPr lang="en-GB" smtClean="0"/>
              <a:t>06/06/2019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3963614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FA6BC7-0BC6-418A-8559-C365810DAE0C}" type="datetimeFigureOut">
              <a:rPr lang="en-GB" smtClean="0"/>
              <a:t>06/06/2019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73350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FA6BC7-0BC6-418A-8559-C365810DAE0C}" type="datetimeFigureOut">
              <a:rPr lang="en-GB" smtClean="0"/>
              <a:t>06/06/2019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2798989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FA6BC7-0BC6-418A-8559-C365810DAE0C}" type="datetimeFigureOut">
              <a:rPr lang="en-GB" smtClean="0"/>
              <a:t>06/06/2019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3271531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FA6BC7-0BC6-418A-8559-C365810DAE0C}" type="datetimeFigureOut">
              <a:rPr lang="en-GB" smtClean="0"/>
              <a:t>06/06/2019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397092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A6BC7-0BC6-418A-8559-C365810DAE0C}" type="datetimeFigureOut">
              <a:rPr lang="en-GB" smtClean="0"/>
              <a:t>06/06/2019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3214705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A6BC7-0BC6-418A-8559-C365810DAE0C}" type="datetimeFigureOut">
              <a:rPr lang="en-GB" smtClean="0"/>
              <a:t>06/06/2019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363915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4FA6BC7-0BC6-418A-8559-C365810DAE0C}" type="datetimeFigureOut">
              <a:rPr lang="en-GB" smtClean="0"/>
              <a:t>06/06/2019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1449820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FA6BC7-0BC6-418A-8559-C365810DAE0C}" type="datetimeFigureOut">
              <a:rPr lang="en-GB" smtClean="0"/>
              <a:t>06/06/2019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258450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FA6BC7-0BC6-418A-8559-C365810DAE0C}" type="datetimeFigureOut">
              <a:rPr lang="en-GB" smtClean="0"/>
              <a:t>06/06/2019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2312053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FA6BC7-0BC6-418A-8559-C365810DAE0C}" type="datetimeFigureOut">
              <a:rPr lang="en-GB" smtClean="0"/>
              <a:t>06/06/2019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423424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4FA6BC7-0BC6-418A-8559-C365810DAE0C}" type="datetimeFigureOut">
              <a:rPr lang="en-GB" smtClean="0"/>
              <a:t>06/06/2019</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1061088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4FA6BC7-0BC6-418A-8559-C365810DAE0C}" type="datetimeFigureOut">
              <a:rPr lang="en-GB" smtClean="0"/>
              <a:t>06/06/2019</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2843557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4FA6BC7-0BC6-418A-8559-C365810DAE0C}" type="datetimeFigureOut">
              <a:rPr lang="en-GB" smtClean="0"/>
              <a:t>06/06/2019</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863796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FA6BC7-0BC6-418A-8559-C365810DAE0C}" type="datetimeFigureOut">
              <a:rPr lang="en-GB" smtClean="0"/>
              <a:t>06/06/2019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522271-6843-4A66-9BAC-791763D6321D}" type="slidenum">
              <a:rPr lang="en-GB" smtClean="0"/>
              <a:t>‹#›</a:t>
            </a:fld>
            <a:endParaRPr lang="en-GB"/>
          </a:p>
        </p:txBody>
      </p:sp>
    </p:spTree>
    <p:extLst>
      <p:ext uri="{BB962C8B-B14F-4D97-AF65-F5344CB8AC3E}">
        <p14:creationId xmlns:p14="http://schemas.microsoft.com/office/powerpoint/2010/main" val="110559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4FA6BC7-0BC6-418A-8559-C365810DAE0C}" type="datetimeFigureOut">
              <a:rPr lang="en-GB" smtClean="0"/>
              <a:t>06/06/2019</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D522271-6843-4A66-9BAC-791763D6321D}" type="slidenum">
              <a:rPr lang="en-GB" smtClean="0"/>
              <a:t>‹#›</a:t>
            </a:fld>
            <a:endParaRPr lang="en-GB"/>
          </a:p>
        </p:txBody>
      </p:sp>
    </p:spTree>
    <p:extLst>
      <p:ext uri="{BB962C8B-B14F-4D97-AF65-F5344CB8AC3E}">
        <p14:creationId xmlns:p14="http://schemas.microsoft.com/office/powerpoint/2010/main" val="30330080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1A3E-FD6B-40A3-B2FD-393E301BB87D}"/>
              </a:ext>
            </a:extLst>
          </p:cNvPr>
          <p:cNvSpPr>
            <a:spLocks noGrp="1"/>
          </p:cNvSpPr>
          <p:nvPr>
            <p:ph type="ctrTitle"/>
          </p:nvPr>
        </p:nvSpPr>
        <p:spPr/>
        <p:txBody>
          <a:bodyPr/>
          <a:lstStyle/>
          <a:p>
            <a:pPr algn="ctr"/>
            <a:r>
              <a:rPr lang="en-GB" sz="4000" dirty="0"/>
              <a:t>The Development and Implementation of Low-Level Control Strategies for a Robust and Effective Low-Cost Rehabilitation Robot for Home Use.</a:t>
            </a:r>
          </a:p>
        </p:txBody>
      </p:sp>
      <p:sp>
        <p:nvSpPr>
          <p:cNvPr id="3" name="Subtitle 2">
            <a:extLst>
              <a:ext uri="{FF2B5EF4-FFF2-40B4-BE49-F238E27FC236}">
                <a16:creationId xmlns:a16="http://schemas.microsoft.com/office/drawing/2014/main" id="{0177EBC4-A3D9-4E40-9CB2-B7BC15BFC816}"/>
              </a:ext>
            </a:extLst>
          </p:cNvPr>
          <p:cNvSpPr>
            <a:spLocks noGrp="1"/>
          </p:cNvSpPr>
          <p:nvPr>
            <p:ph type="subTitle" idx="1"/>
          </p:nvPr>
        </p:nvSpPr>
        <p:spPr/>
        <p:txBody>
          <a:bodyPr>
            <a:normAutofit fontScale="85000" lnSpcReduction="20000"/>
          </a:bodyPr>
          <a:lstStyle/>
          <a:p>
            <a:r>
              <a:rPr lang="en-GB" dirty="0"/>
              <a:t>Adam Metcalf</a:t>
            </a:r>
          </a:p>
          <a:p>
            <a:r>
              <a:rPr lang="en-GB" dirty="0"/>
              <a:t>Supervisors: Prof Martin Levesley, Dr Justin Gallagher, Dr Andrew Jackson</a:t>
            </a:r>
          </a:p>
        </p:txBody>
      </p:sp>
    </p:spTree>
    <p:extLst>
      <p:ext uri="{BB962C8B-B14F-4D97-AF65-F5344CB8AC3E}">
        <p14:creationId xmlns:p14="http://schemas.microsoft.com/office/powerpoint/2010/main" val="4165407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8404-F4F7-4EEC-80E4-21AC552F4BA5}"/>
              </a:ext>
            </a:extLst>
          </p:cNvPr>
          <p:cNvSpPr>
            <a:spLocks noGrp="1"/>
          </p:cNvSpPr>
          <p:nvPr>
            <p:ph type="title"/>
          </p:nvPr>
        </p:nvSpPr>
        <p:spPr/>
        <p:txBody>
          <a:bodyPr/>
          <a:lstStyle/>
          <a:p>
            <a:r>
              <a:rPr lang="en-GB" dirty="0"/>
              <a:t>Impedance Control </a:t>
            </a:r>
          </a:p>
        </p:txBody>
      </p:sp>
      <p:sp>
        <p:nvSpPr>
          <p:cNvPr id="3" name="Content Placeholder 2">
            <a:extLst>
              <a:ext uri="{FF2B5EF4-FFF2-40B4-BE49-F238E27FC236}">
                <a16:creationId xmlns:a16="http://schemas.microsoft.com/office/drawing/2014/main" id="{92FBDB50-ACD2-45EF-8246-DEAA3A82293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890211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8404-F4F7-4EEC-80E4-21AC552F4BA5}"/>
              </a:ext>
            </a:extLst>
          </p:cNvPr>
          <p:cNvSpPr>
            <a:spLocks noGrp="1"/>
          </p:cNvSpPr>
          <p:nvPr>
            <p:ph type="title"/>
          </p:nvPr>
        </p:nvSpPr>
        <p:spPr/>
        <p:txBody>
          <a:bodyPr/>
          <a:lstStyle/>
          <a:p>
            <a:r>
              <a:rPr lang="en-GB" dirty="0"/>
              <a:t>Strokes are bad - frequency</a:t>
            </a:r>
          </a:p>
        </p:txBody>
      </p:sp>
      <p:sp>
        <p:nvSpPr>
          <p:cNvPr id="3" name="Content Placeholder 2">
            <a:extLst>
              <a:ext uri="{FF2B5EF4-FFF2-40B4-BE49-F238E27FC236}">
                <a16:creationId xmlns:a16="http://schemas.microsoft.com/office/drawing/2014/main" id="{92FBDB50-ACD2-45EF-8246-DEAA3A82293A}"/>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50203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8404-F4F7-4EEC-80E4-21AC552F4BA5}"/>
              </a:ext>
            </a:extLst>
          </p:cNvPr>
          <p:cNvSpPr>
            <a:spLocks noGrp="1"/>
          </p:cNvSpPr>
          <p:nvPr>
            <p:ph type="title"/>
          </p:nvPr>
        </p:nvSpPr>
        <p:spPr/>
        <p:txBody>
          <a:bodyPr/>
          <a:lstStyle/>
          <a:p>
            <a:r>
              <a:rPr lang="en-GB" dirty="0"/>
              <a:t>Strokes are bad – Greying of the population</a:t>
            </a:r>
          </a:p>
        </p:txBody>
      </p:sp>
      <p:sp>
        <p:nvSpPr>
          <p:cNvPr id="3" name="Content Placeholder 2">
            <a:extLst>
              <a:ext uri="{FF2B5EF4-FFF2-40B4-BE49-F238E27FC236}">
                <a16:creationId xmlns:a16="http://schemas.microsoft.com/office/drawing/2014/main" id="{92FBDB50-ACD2-45EF-8246-DEAA3A82293A}"/>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964819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8404-F4F7-4EEC-80E4-21AC552F4BA5}"/>
              </a:ext>
            </a:extLst>
          </p:cNvPr>
          <p:cNvSpPr>
            <a:spLocks noGrp="1"/>
          </p:cNvSpPr>
          <p:nvPr>
            <p:ph type="title"/>
          </p:nvPr>
        </p:nvSpPr>
        <p:spPr/>
        <p:txBody>
          <a:bodyPr/>
          <a:lstStyle/>
          <a:p>
            <a:r>
              <a:rPr lang="en-GB" dirty="0"/>
              <a:t>Stroke effects</a:t>
            </a:r>
          </a:p>
        </p:txBody>
      </p:sp>
      <p:sp>
        <p:nvSpPr>
          <p:cNvPr id="3" name="Content Placeholder 2">
            <a:extLst>
              <a:ext uri="{FF2B5EF4-FFF2-40B4-BE49-F238E27FC236}">
                <a16:creationId xmlns:a16="http://schemas.microsoft.com/office/drawing/2014/main" id="{92FBDB50-ACD2-45EF-8246-DEAA3A82293A}"/>
              </a:ext>
            </a:extLst>
          </p:cNvPr>
          <p:cNvSpPr>
            <a:spLocks noGrp="1"/>
          </p:cNvSpPr>
          <p:nvPr>
            <p:ph idx="1"/>
          </p:nvPr>
        </p:nvSpPr>
        <p:spPr>
          <a:xfrm>
            <a:off x="1103312" y="2052918"/>
            <a:ext cx="8946541" cy="2547217"/>
          </a:xfrm>
        </p:spPr>
        <p:txBody>
          <a:bodyPr/>
          <a:lstStyle/>
          <a:p>
            <a:r>
              <a:rPr lang="en-GB" dirty="0"/>
              <a:t>Impaired movement control – deficits persist in approximately half of patients 6 months post stroke</a:t>
            </a:r>
          </a:p>
          <a:p>
            <a:r>
              <a:rPr lang="en-GB" dirty="0"/>
              <a:t>Spasticity – An increase in muscle tone</a:t>
            </a:r>
          </a:p>
          <a:p>
            <a:r>
              <a:rPr lang="en-GB" dirty="0"/>
              <a:t>Hemiparesis – Weakness of the contralateral limbs</a:t>
            </a:r>
          </a:p>
          <a:p>
            <a:r>
              <a:rPr lang="en-GB" dirty="0"/>
              <a:t>Abnormal Motor Control – Often exhibits as the loss of ability to simultaneously activate muscles in combination</a:t>
            </a:r>
          </a:p>
        </p:txBody>
      </p:sp>
      <p:sp>
        <p:nvSpPr>
          <p:cNvPr id="4" name="TextBox 3">
            <a:extLst>
              <a:ext uri="{FF2B5EF4-FFF2-40B4-BE49-F238E27FC236}">
                <a16:creationId xmlns:a16="http://schemas.microsoft.com/office/drawing/2014/main" id="{7DBCF78E-345C-41E1-8034-D7434F75563F}"/>
              </a:ext>
            </a:extLst>
          </p:cNvPr>
          <p:cNvSpPr txBox="1"/>
          <p:nvPr/>
        </p:nvSpPr>
        <p:spPr>
          <a:xfrm>
            <a:off x="1223889" y="5050302"/>
            <a:ext cx="184731" cy="369332"/>
          </a:xfrm>
          <a:prstGeom prst="rect">
            <a:avLst/>
          </a:prstGeom>
          <a:noFill/>
        </p:spPr>
        <p:txBody>
          <a:bodyPr wrap="none" rtlCol="0">
            <a:spAutoFit/>
          </a:bodyPr>
          <a:lstStyle/>
          <a:p>
            <a:endParaRPr lang="en-GB" dirty="0"/>
          </a:p>
        </p:txBody>
      </p:sp>
      <p:sp>
        <p:nvSpPr>
          <p:cNvPr id="5" name="TextBox 4">
            <a:extLst>
              <a:ext uri="{FF2B5EF4-FFF2-40B4-BE49-F238E27FC236}">
                <a16:creationId xmlns:a16="http://schemas.microsoft.com/office/drawing/2014/main" id="{5D5F42B4-5B90-4A2C-A224-0B2700447573}"/>
              </a:ext>
            </a:extLst>
          </p:cNvPr>
          <p:cNvSpPr txBox="1"/>
          <p:nvPr/>
        </p:nvSpPr>
        <p:spPr>
          <a:xfrm>
            <a:off x="1103312" y="5788966"/>
            <a:ext cx="8946541" cy="738664"/>
          </a:xfrm>
          <a:prstGeom prst="rect">
            <a:avLst/>
          </a:prstGeom>
          <a:noFill/>
        </p:spPr>
        <p:txBody>
          <a:bodyPr wrap="square" rtlCol="0">
            <a:spAutoFit/>
          </a:bodyPr>
          <a:lstStyle/>
          <a:p>
            <a:r>
              <a:rPr lang="en-GB" sz="1400" i="1" dirty="0"/>
              <a:t>Reinkensmeyer, D.J., Dewald, J. and Rymer, W.Z., 1996. Robotic devices for physical rehabilitation of stroke patients: Fundamental requirements, target therapeutic techniques, and preliminary designs. Technology and Disability, 5(2), pp.205-215.</a:t>
            </a:r>
          </a:p>
        </p:txBody>
      </p:sp>
    </p:spTree>
    <p:extLst>
      <p:ext uri="{BB962C8B-B14F-4D97-AF65-F5344CB8AC3E}">
        <p14:creationId xmlns:p14="http://schemas.microsoft.com/office/powerpoint/2010/main" val="3532871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8404-F4F7-4EEC-80E4-21AC552F4BA5}"/>
              </a:ext>
            </a:extLst>
          </p:cNvPr>
          <p:cNvSpPr>
            <a:spLocks noGrp="1"/>
          </p:cNvSpPr>
          <p:nvPr>
            <p:ph type="title"/>
          </p:nvPr>
        </p:nvSpPr>
        <p:spPr/>
        <p:txBody>
          <a:bodyPr/>
          <a:lstStyle/>
          <a:p>
            <a:r>
              <a:rPr lang="en-GB" dirty="0"/>
              <a:t>Rehabilitation Robotics - Overview</a:t>
            </a:r>
          </a:p>
        </p:txBody>
      </p:sp>
      <p:sp>
        <p:nvSpPr>
          <p:cNvPr id="3" name="Content Placeholder 2">
            <a:extLst>
              <a:ext uri="{FF2B5EF4-FFF2-40B4-BE49-F238E27FC236}">
                <a16:creationId xmlns:a16="http://schemas.microsoft.com/office/drawing/2014/main" id="{92FBDB50-ACD2-45EF-8246-DEAA3A82293A}"/>
              </a:ext>
            </a:extLst>
          </p:cNvPr>
          <p:cNvSpPr>
            <a:spLocks noGrp="1"/>
          </p:cNvSpPr>
          <p:nvPr>
            <p:ph idx="1"/>
          </p:nvPr>
        </p:nvSpPr>
        <p:spPr/>
        <p:txBody>
          <a:bodyPr/>
          <a:lstStyle/>
          <a:p>
            <a:r>
              <a:rPr lang="en-GB" dirty="0"/>
              <a:t>Upper Limb and Lower Limb</a:t>
            </a:r>
          </a:p>
          <a:p>
            <a:r>
              <a:rPr lang="en-GB" dirty="0"/>
              <a:t>Exoskeleton and End-effector based</a:t>
            </a:r>
          </a:p>
          <a:p>
            <a:r>
              <a:rPr lang="en-GB" dirty="0"/>
              <a:t>Class 1 and class 2 devices</a:t>
            </a:r>
          </a:p>
        </p:txBody>
      </p:sp>
    </p:spTree>
    <p:extLst>
      <p:ext uri="{BB962C8B-B14F-4D97-AF65-F5344CB8AC3E}">
        <p14:creationId xmlns:p14="http://schemas.microsoft.com/office/powerpoint/2010/main" val="858375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8404-F4F7-4EEC-80E4-21AC552F4BA5}"/>
              </a:ext>
            </a:extLst>
          </p:cNvPr>
          <p:cNvSpPr>
            <a:spLocks noGrp="1"/>
          </p:cNvSpPr>
          <p:nvPr>
            <p:ph type="title"/>
          </p:nvPr>
        </p:nvSpPr>
        <p:spPr/>
        <p:txBody>
          <a:bodyPr/>
          <a:lstStyle/>
          <a:p>
            <a:r>
              <a:rPr lang="en-GB" dirty="0"/>
              <a:t>Rehabilitation Robotics – Needs of the discipline </a:t>
            </a:r>
          </a:p>
        </p:txBody>
      </p:sp>
      <p:sp>
        <p:nvSpPr>
          <p:cNvPr id="3" name="Content Placeholder 2">
            <a:extLst>
              <a:ext uri="{FF2B5EF4-FFF2-40B4-BE49-F238E27FC236}">
                <a16:creationId xmlns:a16="http://schemas.microsoft.com/office/drawing/2014/main" id="{92FBDB50-ACD2-45EF-8246-DEAA3A82293A}"/>
              </a:ext>
            </a:extLst>
          </p:cNvPr>
          <p:cNvSpPr>
            <a:spLocks noGrp="1"/>
          </p:cNvSpPr>
          <p:nvPr>
            <p:ph idx="1"/>
          </p:nvPr>
        </p:nvSpPr>
        <p:spPr/>
        <p:txBody>
          <a:bodyPr/>
          <a:lstStyle/>
          <a:p>
            <a:r>
              <a:rPr lang="en-GB" dirty="0"/>
              <a:t>“need to </a:t>
            </a:r>
            <a:r>
              <a:rPr lang="en-GB" sz="2400" b="1" dirty="0"/>
              <a:t>improve the cost-to-benefit ratio of robot-assisted therapy </a:t>
            </a:r>
            <a:r>
              <a:rPr lang="en-GB" dirty="0"/>
              <a:t>strategies and their effectiveness for stroke therapy </a:t>
            </a:r>
            <a:r>
              <a:rPr lang="en-GB" sz="2400" b="1" dirty="0"/>
              <a:t>in home environments</a:t>
            </a:r>
            <a:r>
              <a:rPr lang="en-GB" dirty="0"/>
              <a:t> characterized by the low supervision by clinical experts, low extrinsic motivation as well as </a:t>
            </a:r>
            <a:r>
              <a:rPr lang="en-GB" sz="2400" b="1" dirty="0"/>
              <a:t>low cost requirement</a:t>
            </a:r>
            <a:r>
              <a:rPr lang="en-GB" dirty="0"/>
              <a:t>” (Johnson et al, 2007).</a:t>
            </a:r>
          </a:p>
          <a:p>
            <a:r>
              <a:rPr lang="en-GB" dirty="0"/>
              <a:t>“rigorous </a:t>
            </a:r>
            <a:r>
              <a:rPr lang="en-GB" sz="2400" b="1" dirty="0"/>
              <a:t>comparison of control algorithms</a:t>
            </a:r>
            <a:r>
              <a:rPr lang="en-GB" dirty="0"/>
              <a:t> with each other, and with simpler, non-robotic therapy approaches” (Marchal-Crespo and Reinkensmeyer, 2009).</a:t>
            </a:r>
          </a:p>
        </p:txBody>
      </p:sp>
      <p:sp>
        <p:nvSpPr>
          <p:cNvPr id="4" name="TextBox 3">
            <a:extLst>
              <a:ext uri="{FF2B5EF4-FFF2-40B4-BE49-F238E27FC236}">
                <a16:creationId xmlns:a16="http://schemas.microsoft.com/office/drawing/2014/main" id="{4887C3CF-EAB8-4B9E-A9CF-2F09E54C9C95}"/>
              </a:ext>
            </a:extLst>
          </p:cNvPr>
          <p:cNvSpPr txBox="1"/>
          <p:nvPr/>
        </p:nvSpPr>
        <p:spPr>
          <a:xfrm>
            <a:off x="1103311" y="5473005"/>
            <a:ext cx="8946541" cy="1384995"/>
          </a:xfrm>
          <a:prstGeom prst="rect">
            <a:avLst/>
          </a:prstGeom>
          <a:noFill/>
        </p:spPr>
        <p:txBody>
          <a:bodyPr wrap="square" rtlCol="0">
            <a:spAutoFit/>
          </a:bodyPr>
          <a:lstStyle/>
          <a:p>
            <a:pPr marL="228600" indent="-228600">
              <a:buAutoNum type="arabicPeriod"/>
            </a:pPr>
            <a:r>
              <a:rPr lang="en-GB" sz="1400" i="1" dirty="0"/>
              <a:t>Reinkensmeyer, D.J., Takahashi, C.D., Timoszyk, W.K., Reinkensmeyer, A.N. and Kahn, L.E., 2001. Design of robot assistance for arm movement therapy following stroke. Advanced robotics, 14(7), pp.625-637.</a:t>
            </a:r>
          </a:p>
          <a:p>
            <a:pPr marL="228600" indent="-228600">
              <a:buAutoNum type="arabicPeriod"/>
            </a:pPr>
            <a:r>
              <a:rPr lang="en-GB" sz="1400" i="1" dirty="0"/>
              <a:t>Marchal-Crespo, L. and Reinkensmeyer, D.J., 2009. Review of control strategies for robotic movement training after neurologic injury. Journal of NeuroEngineering and rehabilitation, 6(1), p.20. </a:t>
            </a:r>
          </a:p>
        </p:txBody>
      </p:sp>
    </p:spTree>
    <p:extLst>
      <p:ext uri="{BB962C8B-B14F-4D97-AF65-F5344CB8AC3E}">
        <p14:creationId xmlns:p14="http://schemas.microsoft.com/office/powerpoint/2010/main" val="35526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8404-F4F7-4EEC-80E4-21AC552F4BA5}"/>
              </a:ext>
            </a:extLst>
          </p:cNvPr>
          <p:cNvSpPr>
            <a:spLocks noGrp="1"/>
          </p:cNvSpPr>
          <p:nvPr>
            <p:ph type="title"/>
          </p:nvPr>
        </p:nvSpPr>
        <p:spPr/>
        <p:txBody>
          <a:bodyPr/>
          <a:lstStyle/>
          <a:p>
            <a:r>
              <a:rPr lang="en-GB" dirty="0"/>
              <a:t>MyPAM – Overview</a:t>
            </a:r>
          </a:p>
        </p:txBody>
      </p:sp>
      <p:sp>
        <p:nvSpPr>
          <p:cNvPr id="3" name="Content Placeholder 2">
            <a:extLst>
              <a:ext uri="{FF2B5EF4-FFF2-40B4-BE49-F238E27FC236}">
                <a16:creationId xmlns:a16="http://schemas.microsoft.com/office/drawing/2014/main" id="{92FBDB50-ACD2-45EF-8246-DEAA3A82293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90805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8404-F4F7-4EEC-80E4-21AC552F4BA5}"/>
              </a:ext>
            </a:extLst>
          </p:cNvPr>
          <p:cNvSpPr>
            <a:spLocks noGrp="1"/>
          </p:cNvSpPr>
          <p:nvPr>
            <p:ph type="title"/>
          </p:nvPr>
        </p:nvSpPr>
        <p:spPr/>
        <p:txBody>
          <a:bodyPr/>
          <a:lstStyle/>
          <a:p>
            <a:r>
              <a:rPr lang="en-GB" dirty="0"/>
              <a:t>MyPAM – Current Architecture</a:t>
            </a:r>
          </a:p>
        </p:txBody>
      </p:sp>
      <p:pic>
        <p:nvPicPr>
          <p:cNvPr id="4" name="Content Placeholder 3">
            <a:extLst>
              <a:ext uri="{FF2B5EF4-FFF2-40B4-BE49-F238E27FC236}">
                <a16:creationId xmlns:a16="http://schemas.microsoft.com/office/drawing/2014/main" id="{EF351A07-E2DE-466D-A949-682C52844A5F}"/>
              </a:ext>
            </a:extLst>
          </p:cNvPr>
          <p:cNvPicPr>
            <a:picLocks noGrp="1" noChangeAspect="1"/>
          </p:cNvPicPr>
          <p:nvPr>
            <p:ph idx="1"/>
          </p:nvPr>
        </p:nvPicPr>
        <p:blipFill>
          <a:blip r:embed="rId3"/>
          <a:stretch>
            <a:fillRect/>
          </a:stretch>
        </p:blipFill>
        <p:spPr>
          <a:xfrm>
            <a:off x="3043483" y="1340880"/>
            <a:ext cx="6105033" cy="5064402"/>
          </a:xfrm>
          <a:prstGeom prst="rect">
            <a:avLst/>
          </a:prstGeom>
        </p:spPr>
      </p:pic>
    </p:spTree>
    <p:extLst>
      <p:ext uri="{BB962C8B-B14F-4D97-AF65-F5344CB8AC3E}">
        <p14:creationId xmlns:p14="http://schemas.microsoft.com/office/powerpoint/2010/main" val="32171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8404-F4F7-4EEC-80E4-21AC552F4BA5}"/>
              </a:ext>
            </a:extLst>
          </p:cNvPr>
          <p:cNvSpPr>
            <a:spLocks noGrp="1"/>
          </p:cNvSpPr>
          <p:nvPr>
            <p:ph type="title"/>
          </p:nvPr>
        </p:nvSpPr>
        <p:spPr>
          <a:xfrm>
            <a:off x="646111" y="452718"/>
            <a:ext cx="9404723" cy="1400530"/>
          </a:xfrm>
        </p:spPr>
        <p:txBody>
          <a:bodyPr/>
          <a:lstStyle/>
          <a:p>
            <a:r>
              <a:rPr lang="en-GB" dirty="0"/>
              <a:t>Admittance Control </a:t>
            </a:r>
          </a:p>
        </p:txBody>
      </p:sp>
      <p:grpSp>
        <p:nvGrpSpPr>
          <p:cNvPr id="36" name="Group 35">
            <a:extLst>
              <a:ext uri="{FF2B5EF4-FFF2-40B4-BE49-F238E27FC236}">
                <a16:creationId xmlns:a16="http://schemas.microsoft.com/office/drawing/2014/main" id="{68D17977-6AD5-471E-BA5C-6F02CE79BD74}"/>
              </a:ext>
            </a:extLst>
          </p:cNvPr>
          <p:cNvGrpSpPr/>
          <p:nvPr/>
        </p:nvGrpSpPr>
        <p:grpSpPr>
          <a:xfrm>
            <a:off x="2286803" y="1853248"/>
            <a:ext cx="7618394" cy="3762064"/>
            <a:chOff x="2143713" y="1359873"/>
            <a:chExt cx="7618394" cy="3762064"/>
          </a:xfrm>
        </p:grpSpPr>
        <p:sp>
          <p:nvSpPr>
            <p:cNvPr id="7" name="Oval 6">
              <a:extLst>
                <a:ext uri="{FF2B5EF4-FFF2-40B4-BE49-F238E27FC236}">
                  <a16:creationId xmlns:a16="http://schemas.microsoft.com/office/drawing/2014/main" id="{62E4D700-94D6-4FAF-A954-E08105439310}"/>
                </a:ext>
              </a:extLst>
            </p:cNvPr>
            <p:cNvSpPr/>
            <p:nvPr/>
          </p:nvSpPr>
          <p:spPr>
            <a:xfrm>
              <a:off x="3683663" y="3461235"/>
              <a:ext cx="569843" cy="596347"/>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8" name="Straight Connector 7">
              <a:extLst>
                <a:ext uri="{FF2B5EF4-FFF2-40B4-BE49-F238E27FC236}">
                  <a16:creationId xmlns:a16="http://schemas.microsoft.com/office/drawing/2014/main" id="{32482B36-6B87-4393-8EB3-63D5BE8B4650}"/>
                </a:ext>
              </a:extLst>
            </p:cNvPr>
            <p:cNvCxnSpPr>
              <a:stCxn id="7" idx="1"/>
              <a:endCxn id="7" idx="5"/>
            </p:cNvCxnSpPr>
            <p:nvPr/>
          </p:nvCxnSpPr>
          <p:spPr>
            <a:xfrm>
              <a:off x="3767115" y="3548568"/>
              <a:ext cx="402939" cy="421681"/>
            </a:xfrm>
            <a:prstGeom prst="line">
              <a:avLst/>
            </a:prstGeom>
            <a:ln w="28575"/>
          </p:spPr>
          <p:style>
            <a:lnRef idx="2">
              <a:schemeClr val="dk1"/>
            </a:lnRef>
            <a:fillRef idx="1">
              <a:schemeClr val="lt1"/>
            </a:fillRef>
            <a:effectRef idx="0">
              <a:schemeClr val="dk1"/>
            </a:effectRef>
            <a:fontRef idx="minor">
              <a:schemeClr val="dk1"/>
            </a:fontRef>
          </p:style>
        </p:cxnSp>
        <p:cxnSp>
          <p:nvCxnSpPr>
            <p:cNvPr id="9" name="Straight Connector 8">
              <a:extLst>
                <a:ext uri="{FF2B5EF4-FFF2-40B4-BE49-F238E27FC236}">
                  <a16:creationId xmlns:a16="http://schemas.microsoft.com/office/drawing/2014/main" id="{D27A33E1-2523-48F2-9209-5CFCB0EF6AD6}"/>
                </a:ext>
              </a:extLst>
            </p:cNvPr>
            <p:cNvCxnSpPr>
              <a:stCxn id="7" idx="3"/>
              <a:endCxn id="7" idx="7"/>
            </p:cNvCxnSpPr>
            <p:nvPr/>
          </p:nvCxnSpPr>
          <p:spPr>
            <a:xfrm flipV="1">
              <a:off x="3767115" y="3548568"/>
              <a:ext cx="402939" cy="421681"/>
            </a:xfrm>
            <a:prstGeom prst="line">
              <a:avLst/>
            </a:prstGeom>
            <a:ln w="28575">
              <a:solidFill>
                <a:schemeClr val="bg1"/>
              </a:solidFill>
            </a:ln>
          </p:spPr>
          <p:style>
            <a:lnRef idx="2">
              <a:schemeClr val="dk1"/>
            </a:lnRef>
            <a:fillRef idx="1">
              <a:schemeClr val="lt1"/>
            </a:fillRef>
            <a:effectRef idx="0">
              <a:schemeClr val="dk1"/>
            </a:effectRef>
            <a:fontRef idx="minor">
              <a:schemeClr val="dk1"/>
            </a:fontRef>
          </p:style>
        </p:cxnSp>
        <p:sp>
          <p:nvSpPr>
            <p:cNvPr id="10" name="TextBox 9">
              <a:extLst>
                <a:ext uri="{FF2B5EF4-FFF2-40B4-BE49-F238E27FC236}">
                  <a16:creationId xmlns:a16="http://schemas.microsoft.com/office/drawing/2014/main" id="{73C87841-2764-4F1F-B7D0-B3E273329EEF}"/>
                </a:ext>
              </a:extLst>
            </p:cNvPr>
            <p:cNvSpPr txBox="1"/>
            <p:nvPr/>
          </p:nvSpPr>
          <p:spPr>
            <a:xfrm>
              <a:off x="3820678" y="3403874"/>
              <a:ext cx="324128" cy="369332"/>
            </a:xfrm>
            <a:prstGeom prst="rect">
              <a:avLst/>
            </a:prstGeom>
            <a:noFill/>
          </p:spPr>
          <p:txBody>
            <a:bodyPr wrap="square" rtlCol="0">
              <a:spAutoFit/>
            </a:bodyPr>
            <a:lstStyle/>
            <a:p>
              <a:r>
                <a:rPr lang="en-GB" dirty="0">
                  <a:solidFill>
                    <a:schemeClr val="bg1"/>
                  </a:solidFill>
                </a:rPr>
                <a:t>+</a:t>
              </a:r>
            </a:p>
          </p:txBody>
        </p:sp>
        <p:sp>
          <p:nvSpPr>
            <p:cNvPr id="11" name="TextBox 10">
              <a:extLst>
                <a:ext uri="{FF2B5EF4-FFF2-40B4-BE49-F238E27FC236}">
                  <a16:creationId xmlns:a16="http://schemas.microsoft.com/office/drawing/2014/main" id="{943B1C72-C923-46B2-8BAB-058E1C66BC2C}"/>
                </a:ext>
              </a:extLst>
            </p:cNvPr>
            <p:cNvSpPr txBox="1"/>
            <p:nvPr/>
          </p:nvSpPr>
          <p:spPr>
            <a:xfrm>
              <a:off x="3636585" y="3568774"/>
              <a:ext cx="324128" cy="369332"/>
            </a:xfrm>
            <a:prstGeom prst="rect">
              <a:avLst/>
            </a:prstGeom>
            <a:noFill/>
          </p:spPr>
          <p:txBody>
            <a:bodyPr wrap="none" rtlCol="0">
              <a:spAutoFit/>
            </a:bodyPr>
            <a:lstStyle/>
            <a:p>
              <a:r>
                <a:rPr lang="en-GB" dirty="0">
                  <a:solidFill>
                    <a:schemeClr val="bg1"/>
                  </a:solidFill>
                </a:rPr>
                <a:t>+</a:t>
              </a:r>
            </a:p>
          </p:txBody>
        </p:sp>
        <p:sp>
          <p:nvSpPr>
            <p:cNvPr id="12" name="TextBox 11">
              <a:extLst>
                <a:ext uri="{FF2B5EF4-FFF2-40B4-BE49-F238E27FC236}">
                  <a16:creationId xmlns:a16="http://schemas.microsoft.com/office/drawing/2014/main" id="{0BE24537-83BD-45A4-AF9B-6A5192FB995E}"/>
                </a:ext>
              </a:extLst>
            </p:cNvPr>
            <p:cNvSpPr txBox="1"/>
            <p:nvPr/>
          </p:nvSpPr>
          <p:spPr>
            <a:xfrm>
              <a:off x="3854203" y="3747988"/>
              <a:ext cx="261610" cy="369332"/>
            </a:xfrm>
            <a:prstGeom prst="rect">
              <a:avLst/>
            </a:prstGeom>
            <a:noFill/>
          </p:spPr>
          <p:txBody>
            <a:bodyPr wrap="none" rtlCol="0">
              <a:spAutoFit/>
            </a:bodyPr>
            <a:lstStyle/>
            <a:p>
              <a:r>
                <a:rPr lang="en-GB" dirty="0">
                  <a:solidFill>
                    <a:schemeClr val="bg1"/>
                  </a:solidFill>
                </a:rPr>
                <a:t>-</a:t>
              </a:r>
            </a:p>
          </p:txBody>
        </p:sp>
        <p:cxnSp>
          <p:nvCxnSpPr>
            <p:cNvPr id="13" name="Straight Arrow Connector 12">
              <a:extLst>
                <a:ext uri="{FF2B5EF4-FFF2-40B4-BE49-F238E27FC236}">
                  <a16:creationId xmlns:a16="http://schemas.microsoft.com/office/drawing/2014/main" id="{012F63D9-D794-40DF-AF03-57C9506EE49E}"/>
                </a:ext>
              </a:extLst>
            </p:cNvPr>
            <p:cNvCxnSpPr>
              <a:cxnSpLocks/>
            </p:cNvCxnSpPr>
            <p:nvPr/>
          </p:nvCxnSpPr>
          <p:spPr>
            <a:xfrm>
              <a:off x="3052298" y="3753440"/>
              <a:ext cx="631365"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36B1EEE-0C07-43A7-AB20-B1C0AB966243}"/>
                </a:ext>
              </a:extLst>
            </p:cNvPr>
            <p:cNvSpPr txBox="1"/>
            <p:nvPr/>
          </p:nvSpPr>
          <p:spPr>
            <a:xfrm>
              <a:off x="2143713" y="3286323"/>
              <a:ext cx="936667" cy="923330"/>
            </a:xfrm>
            <a:prstGeom prst="rect">
              <a:avLst/>
            </a:prstGeom>
            <a:noFill/>
          </p:spPr>
          <p:txBody>
            <a:bodyPr wrap="none" rtlCol="0">
              <a:spAutoFit/>
            </a:bodyPr>
            <a:lstStyle/>
            <a:p>
              <a:pPr algn="ctr"/>
              <a:r>
                <a:rPr lang="en-GB" dirty="0"/>
                <a:t>Desired</a:t>
              </a:r>
            </a:p>
            <a:p>
              <a:pPr algn="ctr"/>
              <a:r>
                <a:rPr lang="en-GB" dirty="0"/>
                <a:t>Position</a:t>
              </a:r>
            </a:p>
            <a:p>
              <a:pPr algn="ctr"/>
              <a:r>
                <a:rPr lang="en-GB" dirty="0"/>
                <a:t>(P</a:t>
              </a:r>
              <a:r>
                <a:rPr lang="en-GB" baseline="-25000" dirty="0"/>
                <a:t>T</a:t>
              </a:r>
              <a:r>
                <a:rPr lang="en-GB" dirty="0"/>
                <a:t>)</a:t>
              </a:r>
            </a:p>
          </p:txBody>
        </p:sp>
        <p:grpSp>
          <p:nvGrpSpPr>
            <p:cNvPr id="15" name="Group 14">
              <a:extLst>
                <a:ext uri="{FF2B5EF4-FFF2-40B4-BE49-F238E27FC236}">
                  <a16:creationId xmlns:a16="http://schemas.microsoft.com/office/drawing/2014/main" id="{998C9F5D-54F4-4F62-927B-CA493D5C6D7F}"/>
                </a:ext>
              </a:extLst>
            </p:cNvPr>
            <p:cNvGrpSpPr/>
            <p:nvPr/>
          </p:nvGrpSpPr>
          <p:grpSpPr>
            <a:xfrm>
              <a:off x="4261543" y="3296240"/>
              <a:ext cx="2899996" cy="914400"/>
              <a:chOff x="3202359" y="795131"/>
              <a:chExt cx="2899996" cy="914400"/>
            </a:xfrm>
          </p:grpSpPr>
          <p:cxnSp>
            <p:nvCxnSpPr>
              <p:cNvPr id="16" name="Straight Arrow Connector 15">
                <a:extLst>
                  <a:ext uri="{FF2B5EF4-FFF2-40B4-BE49-F238E27FC236}">
                    <a16:creationId xmlns:a16="http://schemas.microsoft.com/office/drawing/2014/main" id="{91956C53-FF66-4BE8-90A5-E16110935F48}"/>
                  </a:ext>
                </a:extLst>
              </p:cNvPr>
              <p:cNvCxnSpPr>
                <a:cxnSpLocks/>
              </p:cNvCxnSpPr>
              <p:nvPr/>
            </p:nvCxnSpPr>
            <p:spPr>
              <a:xfrm>
                <a:off x="3202359" y="1246879"/>
                <a:ext cx="111236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0560F33F-B2C2-4238-9D47-43FDBD30103A}"/>
                  </a:ext>
                </a:extLst>
              </p:cNvPr>
              <p:cNvSpPr/>
              <p:nvPr/>
            </p:nvSpPr>
            <p:spPr>
              <a:xfrm>
                <a:off x="4322757" y="795131"/>
                <a:ext cx="1388934" cy="9144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GB" dirty="0"/>
                  <a:t>Position</a:t>
                </a:r>
              </a:p>
              <a:p>
                <a:pPr algn="ctr"/>
                <a:r>
                  <a:rPr lang="en-GB" dirty="0"/>
                  <a:t>Controller</a:t>
                </a:r>
              </a:p>
            </p:txBody>
          </p:sp>
          <p:cxnSp>
            <p:nvCxnSpPr>
              <p:cNvPr id="18" name="Straight Arrow Connector 17">
                <a:extLst>
                  <a:ext uri="{FF2B5EF4-FFF2-40B4-BE49-F238E27FC236}">
                    <a16:creationId xmlns:a16="http://schemas.microsoft.com/office/drawing/2014/main" id="{0CD970B1-DB25-4839-826B-6B1FA6297150}"/>
                  </a:ext>
                </a:extLst>
              </p:cNvPr>
              <p:cNvCxnSpPr>
                <a:cxnSpLocks/>
                <a:stCxn id="17" idx="3"/>
                <a:endCxn id="19" idx="1"/>
              </p:cNvCxnSpPr>
              <p:nvPr/>
            </p:nvCxnSpPr>
            <p:spPr>
              <a:xfrm>
                <a:off x="5711691" y="1252331"/>
                <a:ext cx="390664" cy="4177"/>
              </a:xfrm>
              <a:prstGeom prst="straightConnector1">
                <a:avLst/>
              </a:prstGeom>
              <a:ln w="38100">
                <a:solidFill>
                  <a:schemeClr val="bg1"/>
                </a:solidFill>
                <a:tailEnd type="triangle"/>
              </a:ln>
            </p:spPr>
            <p:style>
              <a:lnRef idx="3">
                <a:schemeClr val="dk1"/>
              </a:lnRef>
              <a:fillRef idx="0">
                <a:schemeClr val="dk1"/>
              </a:fillRef>
              <a:effectRef idx="2">
                <a:schemeClr val="dk1"/>
              </a:effectRef>
              <a:fontRef idx="minor">
                <a:schemeClr val="tx1"/>
              </a:fontRef>
            </p:style>
          </p:cxnSp>
        </p:grpSp>
        <p:sp>
          <p:nvSpPr>
            <p:cNvPr id="19" name="Rectangle 18">
              <a:extLst>
                <a:ext uri="{FF2B5EF4-FFF2-40B4-BE49-F238E27FC236}">
                  <a16:creationId xmlns:a16="http://schemas.microsoft.com/office/drawing/2014/main" id="{49730A57-A15B-422B-8AF9-97A90387C946}"/>
                </a:ext>
              </a:extLst>
            </p:cNvPr>
            <p:cNvSpPr/>
            <p:nvPr/>
          </p:nvSpPr>
          <p:spPr>
            <a:xfrm>
              <a:off x="7161539" y="3300417"/>
              <a:ext cx="1232453" cy="9144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GB" dirty="0"/>
                <a:t>Plant</a:t>
              </a:r>
            </a:p>
          </p:txBody>
        </p:sp>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D0EE50D7-CEA3-4C35-972A-504A1468C751}"/>
                    </a:ext>
                  </a:extLst>
                </p:cNvPr>
                <p:cNvSpPr/>
                <p:nvPr/>
              </p:nvSpPr>
              <p:spPr>
                <a:xfrm>
                  <a:off x="6096000" y="1721962"/>
                  <a:ext cx="1776779" cy="914400"/>
                </a:xfrm>
                <a:prstGeom prst="rect">
                  <a:avLst/>
                </a:prstGeom>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GB" i="1" dirty="0" smtClean="0">
                                <a:latin typeface="Cambria Math" panose="02040503050406030204" pitchFamily="18" charset="0"/>
                              </a:rPr>
                            </m:ctrlPr>
                          </m:fPr>
                          <m:num>
                            <m:r>
                              <a:rPr lang="en-GB" b="0" i="1" dirty="0" smtClean="0">
                                <a:latin typeface="Cambria Math" panose="02040503050406030204" pitchFamily="18" charset="0"/>
                              </a:rPr>
                              <m:t>1</m:t>
                            </m:r>
                          </m:num>
                          <m:den>
                            <m:sSup>
                              <m:sSupPr>
                                <m:ctrlPr>
                                  <a:rPr lang="en-GB" i="1" dirty="0" smtClean="0">
                                    <a:latin typeface="Cambria Math" panose="02040503050406030204" pitchFamily="18" charset="0"/>
                                  </a:rPr>
                                </m:ctrlPr>
                              </m:sSupPr>
                              <m:e>
                                <m:r>
                                  <a:rPr lang="en-GB" b="0" i="1" dirty="0" smtClean="0">
                                    <a:latin typeface="Cambria Math" panose="02040503050406030204" pitchFamily="18" charset="0"/>
                                  </a:rPr>
                                  <m:t>𝑚𝑠</m:t>
                                </m:r>
                              </m:e>
                              <m:sup>
                                <m:r>
                                  <a:rPr lang="en-GB" b="0" i="1" dirty="0" smtClean="0">
                                    <a:latin typeface="Cambria Math" panose="02040503050406030204" pitchFamily="18" charset="0"/>
                                  </a:rPr>
                                  <m:t>2</m:t>
                                </m:r>
                              </m:sup>
                            </m:sSup>
                            <m:r>
                              <a:rPr lang="en-GB" b="0" i="1" dirty="0" smtClean="0">
                                <a:latin typeface="Cambria Math" panose="02040503050406030204" pitchFamily="18" charset="0"/>
                              </a:rPr>
                              <m:t>+</m:t>
                            </m:r>
                            <m:r>
                              <a:rPr lang="en-GB" b="0" i="1" dirty="0" smtClean="0">
                                <a:latin typeface="Cambria Math" panose="02040503050406030204" pitchFamily="18" charset="0"/>
                              </a:rPr>
                              <m:t>𝑐𝑠</m:t>
                            </m:r>
                            <m:r>
                              <a:rPr lang="en-GB" b="0" i="1" dirty="0" smtClean="0">
                                <a:latin typeface="Cambria Math" panose="02040503050406030204" pitchFamily="18" charset="0"/>
                              </a:rPr>
                              <m:t>+</m:t>
                            </m:r>
                            <m:r>
                              <a:rPr lang="en-GB" b="0" i="1" dirty="0" smtClean="0">
                                <a:latin typeface="Cambria Math" panose="02040503050406030204" pitchFamily="18" charset="0"/>
                              </a:rPr>
                              <m:t>𝑘</m:t>
                            </m:r>
                          </m:den>
                        </m:f>
                      </m:oMath>
                    </m:oMathPara>
                  </a14:m>
                  <a:endParaRPr lang="en-GB" dirty="0"/>
                </a:p>
              </p:txBody>
            </p:sp>
          </mc:Choice>
          <mc:Fallback>
            <p:sp>
              <p:nvSpPr>
                <p:cNvPr id="20" name="Rectangle 19">
                  <a:extLst>
                    <a:ext uri="{FF2B5EF4-FFF2-40B4-BE49-F238E27FC236}">
                      <a16:creationId xmlns:a16="http://schemas.microsoft.com/office/drawing/2014/main" id="{D0EE50D7-CEA3-4C35-972A-504A1468C751}"/>
                    </a:ext>
                  </a:extLst>
                </p:cNvPr>
                <p:cNvSpPr>
                  <a:spLocks noRot="1" noChangeAspect="1" noMove="1" noResize="1" noEditPoints="1" noAdjustHandles="1" noChangeArrowheads="1" noChangeShapeType="1" noTextEdit="1"/>
                </p:cNvSpPr>
                <p:nvPr/>
              </p:nvSpPr>
              <p:spPr>
                <a:xfrm>
                  <a:off x="6096000" y="1721962"/>
                  <a:ext cx="1776779" cy="914400"/>
                </a:xfrm>
                <a:prstGeom prst="rect">
                  <a:avLst/>
                </a:prstGeom>
                <a:blipFill>
                  <a:blip r:embed="rId3"/>
                  <a:stretch>
                    <a:fillRect/>
                  </a:stretch>
                </a:blipFill>
                <a:ln w="28575">
                  <a:solidFill>
                    <a:schemeClr val="bg1"/>
                  </a:solidFill>
                </a:ln>
              </p:spPr>
              <p:txBody>
                <a:bodyPr/>
                <a:lstStyle/>
                <a:p>
                  <a:r>
                    <a:rPr lang="en-GB">
                      <a:noFill/>
                    </a:rPr>
                    <a:t> </a:t>
                  </a:r>
                </a:p>
              </p:txBody>
            </p:sp>
          </mc:Fallback>
        </mc:AlternateContent>
        <p:cxnSp>
          <p:nvCxnSpPr>
            <p:cNvPr id="21" name="Straight Arrow Connector 20">
              <a:extLst>
                <a:ext uri="{FF2B5EF4-FFF2-40B4-BE49-F238E27FC236}">
                  <a16:creationId xmlns:a16="http://schemas.microsoft.com/office/drawing/2014/main" id="{09912EFD-DC3C-4809-A021-551D3078C1AB}"/>
                </a:ext>
              </a:extLst>
            </p:cNvPr>
            <p:cNvCxnSpPr>
              <a:cxnSpLocks/>
              <a:endCxn id="20" idx="3"/>
            </p:cNvCxnSpPr>
            <p:nvPr/>
          </p:nvCxnSpPr>
          <p:spPr>
            <a:xfrm flipH="1">
              <a:off x="7872779" y="2179162"/>
              <a:ext cx="14435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78EEB7E-06B6-43FC-9DD3-21AC8FEDE7B4}"/>
                </a:ext>
              </a:extLst>
            </p:cNvPr>
            <p:cNvSpPr txBox="1"/>
            <p:nvPr/>
          </p:nvSpPr>
          <p:spPr>
            <a:xfrm>
              <a:off x="9281334" y="2686744"/>
              <a:ext cx="480773" cy="369332"/>
            </a:xfrm>
            <a:prstGeom prst="rect">
              <a:avLst/>
            </a:prstGeom>
            <a:noFill/>
            <a:ln>
              <a:noFill/>
            </a:ln>
          </p:spPr>
          <p:txBody>
            <a:bodyPr wrap="none" rtlCol="0">
              <a:spAutoFit/>
            </a:bodyPr>
            <a:lstStyle/>
            <a:p>
              <a:r>
                <a:rPr lang="en-GB" dirty="0"/>
                <a:t>F</a:t>
              </a:r>
              <a:r>
                <a:rPr lang="en-GB" baseline="-25000" dirty="0"/>
                <a:t>ext</a:t>
              </a:r>
            </a:p>
          </p:txBody>
        </p:sp>
        <p:cxnSp>
          <p:nvCxnSpPr>
            <p:cNvPr id="23" name="Straight Arrow Connector 22">
              <a:extLst>
                <a:ext uri="{FF2B5EF4-FFF2-40B4-BE49-F238E27FC236}">
                  <a16:creationId xmlns:a16="http://schemas.microsoft.com/office/drawing/2014/main" id="{E7795A42-37AA-4FDF-A2B3-89593AD6289E}"/>
                </a:ext>
              </a:extLst>
            </p:cNvPr>
            <p:cNvCxnSpPr>
              <a:cxnSpLocks/>
            </p:cNvCxnSpPr>
            <p:nvPr/>
          </p:nvCxnSpPr>
          <p:spPr>
            <a:xfrm>
              <a:off x="3963523" y="2179161"/>
              <a:ext cx="5835" cy="127850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7271621-49E8-4A6A-B7B6-31BCA43CBFC5}"/>
                </a:ext>
              </a:extLst>
            </p:cNvPr>
            <p:cNvSpPr txBox="1"/>
            <p:nvPr/>
          </p:nvSpPr>
          <p:spPr>
            <a:xfrm>
              <a:off x="5974818" y="1359873"/>
              <a:ext cx="1769459" cy="369332"/>
            </a:xfrm>
            <a:prstGeom prst="rect">
              <a:avLst/>
            </a:prstGeom>
            <a:noFill/>
          </p:spPr>
          <p:txBody>
            <a:bodyPr wrap="none" rtlCol="0">
              <a:spAutoFit/>
            </a:bodyPr>
            <a:lstStyle/>
            <a:p>
              <a:r>
                <a:rPr lang="en-GB" dirty="0"/>
                <a:t>Admittance filter</a:t>
              </a:r>
            </a:p>
          </p:txBody>
        </p:sp>
        <p:cxnSp>
          <p:nvCxnSpPr>
            <p:cNvPr id="25" name="Straight Arrow Connector 24">
              <a:extLst>
                <a:ext uri="{FF2B5EF4-FFF2-40B4-BE49-F238E27FC236}">
                  <a16:creationId xmlns:a16="http://schemas.microsoft.com/office/drawing/2014/main" id="{836389AB-D3A3-43BC-B275-FCC6C32927B8}"/>
                </a:ext>
              </a:extLst>
            </p:cNvPr>
            <p:cNvCxnSpPr>
              <a:stCxn id="19" idx="3"/>
            </p:cNvCxnSpPr>
            <p:nvPr/>
          </p:nvCxnSpPr>
          <p:spPr>
            <a:xfrm>
              <a:off x="8393992" y="3757617"/>
              <a:ext cx="1247238"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DFDDCDB-5FC7-44CC-9DA2-E414E858D82B}"/>
                </a:ext>
              </a:extLst>
            </p:cNvPr>
            <p:cNvSpPr txBox="1"/>
            <p:nvPr/>
          </p:nvSpPr>
          <p:spPr>
            <a:xfrm>
              <a:off x="5974818" y="4752605"/>
              <a:ext cx="2019142" cy="369332"/>
            </a:xfrm>
            <a:prstGeom prst="rect">
              <a:avLst/>
            </a:prstGeom>
            <a:noFill/>
          </p:spPr>
          <p:txBody>
            <a:bodyPr wrap="none" rtlCol="0">
              <a:spAutoFit/>
            </a:bodyPr>
            <a:lstStyle/>
            <a:p>
              <a:r>
                <a:rPr lang="en-GB" dirty="0"/>
                <a:t>Actual position (P</a:t>
              </a:r>
              <a:r>
                <a:rPr lang="en-GB" baseline="-25000" dirty="0"/>
                <a:t>A</a:t>
              </a:r>
              <a:r>
                <a:rPr lang="en-GB" dirty="0"/>
                <a:t>)</a:t>
              </a:r>
            </a:p>
          </p:txBody>
        </p:sp>
        <p:cxnSp>
          <p:nvCxnSpPr>
            <p:cNvPr id="27" name="Straight Arrow Connector 26">
              <a:extLst>
                <a:ext uri="{FF2B5EF4-FFF2-40B4-BE49-F238E27FC236}">
                  <a16:creationId xmlns:a16="http://schemas.microsoft.com/office/drawing/2014/main" id="{B61FB6DF-968B-44EC-AF40-904A5F1EAAC0}"/>
                </a:ext>
              </a:extLst>
            </p:cNvPr>
            <p:cNvCxnSpPr>
              <a:cxnSpLocks/>
              <a:endCxn id="7" idx="4"/>
            </p:cNvCxnSpPr>
            <p:nvPr/>
          </p:nvCxnSpPr>
          <p:spPr>
            <a:xfrm flipV="1">
              <a:off x="3968584" y="4057582"/>
              <a:ext cx="1" cy="63368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E654C43-D4FA-4F19-B05D-0A9404D16C53}"/>
                </a:ext>
              </a:extLst>
            </p:cNvPr>
            <p:cNvSpPr txBox="1"/>
            <p:nvPr/>
          </p:nvSpPr>
          <p:spPr>
            <a:xfrm>
              <a:off x="4298394" y="2832198"/>
              <a:ext cx="981359" cy="923330"/>
            </a:xfrm>
            <a:prstGeom prst="rect">
              <a:avLst/>
            </a:prstGeom>
            <a:noFill/>
          </p:spPr>
          <p:txBody>
            <a:bodyPr wrap="none" rtlCol="0">
              <a:spAutoFit/>
            </a:bodyPr>
            <a:lstStyle/>
            <a:p>
              <a:pPr algn="ctr"/>
              <a:r>
                <a:rPr lang="en-GB" dirty="0"/>
                <a:t>Position</a:t>
              </a:r>
            </a:p>
            <a:p>
              <a:pPr algn="ctr"/>
              <a:r>
                <a:rPr lang="en-GB" dirty="0"/>
                <a:t>Demand</a:t>
              </a:r>
            </a:p>
            <a:p>
              <a:pPr algn="ctr"/>
              <a:r>
                <a:rPr lang="en-GB" dirty="0"/>
                <a:t>(P</a:t>
              </a:r>
              <a:r>
                <a:rPr lang="en-GB" baseline="-25000" dirty="0"/>
                <a:t>D</a:t>
              </a:r>
              <a:r>
                <a:rPr lang="en-GB" dirty="0"/>
                <a:t>)</a:t>
              </a:r>
            </a:p>
          </p:txBody>
        </p:sp>
        <p:cxnSp>
          <p:nvCxnSpPr>
            <p:cNvPr id="29" name="Straight Connector 28">
              <a:extLst>
                <a:ext uri="{FF2B5EF4-FFF2-40B4-BE49-F238E27FC236}">
                  <a16:creationId xmlns:a16="http://schemas.microsoft.com/office/drawing/2014/main" id="{753B5AB5-3E2A-40C1-86BD-F5AF56F8D094}"/>
                </a:ext>
              </a:extLst>
            </p:cNvPr>
            <p:cNvCxnSpPr>
              <a:cxnSpLocks/>
            </p:cNvCxnSpPr>
            <p:nvPr/>
          </p:nvCxnSpPr>
          <p:spPr>
            <a:xfrm>
              <a:off x="9316279" y="2179161"/>
              <a:ext cx="0" cy="13694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4A9C835-2670-4B1C-9296-B3AC6F624E50}"/>
                </a:ext>
              </a:extLst>
            </p:cNvPr>
            <p:cNvCxnSpPr/>
            <p:nvPr/>
          </p:nvCxnSpPr>
          <p:spPr>
            <a:xfrm flipH="1">
              <a:off x="8393992" y="3548568"/>
              <a:ext cx="92228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B30134C-B706-4ADE-8433-35344F76F1D4}"/>
                </a:ext>
              </a:extLst>
            </p:cNvPr>
            <p:cNvCxnSpPr>
              <a:cxnSpLocks/>
            </p:cNvCxnSpPr>
            <p:nvPr/>
          </p:nvCxnSpPr>
          <p:spPr>
            <a:xfrm>
              <a:off x="3969980" y="4691270"/>
              <a:ext cx="53462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43CB4D3-D802-4F19-B704-6CD49745FD2E}"/>
                </a:ext>
              </a:extLst>
            </p:cNvPr>
            <p:cNvCxnSpPr/>
            <p:nvPr/>
          </p:nvCxnSpPr>
          <p:spPr>
            <a:xfrm flipV="1">
              <a:off x="9321090" y="3766097"/>
              <a:ext cx="0" cy="92517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A359E5-7ED9-4B49-A20A-B9173BBD6250}"/>
                </a:ext>
              </a:extLst>
            </p:cNvPr>
            <p:cNvCxnSpPr>
              <a:cxnSpLocks/>
              <a:stCxn id="20" idx="1"/>
            </p:cNvCxnSpPr>
            <p:nvPr/>
          </p:nvCxnSpPr>
          <p:spPr>
            <a:xfrm flipH="1" flipV="1">
              <a:off x="3963522" y="2179161"/>
              <a:ext cx="2132478"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744616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1052</TotalTime>
  <Words>519</Words>
  <Application>Microsoft Office PowerPoint</Application>
  <PresentationFormat>Widescreen</PresentationFormat>
  <Paragraphs>60</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 Math</vt:lpstr>
      <vt:lpstr>Century Gothic</vt:lpstr>
      <vt:lpstr>Wingdings 3</vt:lpstr>
      <vt:lpstr>Ion</vt:lpstr>
      <vt:lpstr>The Development and Implementation of Low-Level Control Strategies for a Robust and Effective Low-Cost Rehabilitation Robot for Home Use.</vt:lpstr>
      <vt:lpstr>Strokes are bad - frequency</vt:lpstr>
      <vt:lpstr>Strokes are bad – Greying of the population</vt:lpstr>
      <vt:lpstr>Stroke effects</vt:lpstr>
      <vt:lpstr>Rehabilitation Robotics - Overview</vt:lpstr>
      <vt:lpstr>Rehabilitation Robotics – Needs of the discipline </vt:lpstr>
      <vt:lpstr>MyPAM – Overview</vt:lpstr>
      <vt:lpstr>MyPAM – Current Architecture</vt:lpstr>
      <vt:lpstr>Admittance Control </vt:lpstr>
      <vt:lpstr>Impedance Control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Development and Comparison of Impedance and Admittance Control Strategies for a 2 Degree of Freedom Planar Rehabilitation Robot</dc:title>
  <dc:creator> </dc:creator>
  <cp:lastModifiedBy> </cp:lastModifiedBy>
  <cp:revision>19</cp:revision>
  <dcterms:created xsi:type="dcterms:W3CDTF">2019-05-13T12:17:51Z</dcterms:created>
  <dcterms:modified xsi:type="dcterms:W3CDTF">2019-06-06T14:09:42Z</dcterms:modified>
</cp:coreProperties>
</file>