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38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0106581128334142"/>
          <c:y val="0.14858794067021286"/>
          <c:w val="0.45674637712167171"/>
          <c:h val="0.701987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68.599999999999994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Congruent Goal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89.5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73581696"/>
        <c:axId val="73583616"/>
      </c:barChart>
      <c:catAx>
        <c:axId val="735816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73583616"/>
        <c:crosses val="autoZero"/>
        <c:auto val="1"/>
        <c:lblAlgn val="ctr"/>
        <c:lblOffset val="100"/>
        <c:noMultiLvlLbl val="1"/>
      </c:catAx>
      <c:valAx>
        <c:axId val="7358361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1.4335589667903829E-2"/>
              <c:y val="0.16958875111737512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73581696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061757874093626"/>
          <c:y val="1.9718735015728491E-3"/>
          <c:w val="0.62890800000000002"/>
          <c:h val="0.12151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7742800000000001"/>
          <c:y val="0.17913100000000001"/>
          <c:w val="0.72257199999999999"/>
          <c:h val="0.67881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68.8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multiLvlStrRef>
              <c:f>Sheet1!$B$1:$B$1</c:f>
            </c:multiLvl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84.9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118892416"/>
        <c:axId val="118893952"/>
      </c:barChart>
      <c:catAx>
        <c:axId val="118892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118893952"/>
        <c:crosses val="autoZero"/>
        <c:auto val="1"/>
        <c:lblAlgn val="ctr"/>
        <c:lblOffset val="100"/>
        <c:noMultiLvlLbl val="1"/>
      </c:catAx>
      <c:valAx>
        <c:axId val="1188939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 dirty="0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0"/>
              <c:y val="0.19045803076485804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118892416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277010030558943"/>
          <c:y val="5.0000507549100761E-3"/>
          <c:w val="0.81296657624881874"/>
          <c:h val="0.1179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21021899999999999"/>
          <c:y val="0.119435"/>
          <c:w val="0.78978099999999996"/>
          <c:h val="0.729088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Punished</c:v>
                </c:pt>
              </c:strCache>
            </c:strRef>
          </c:tx>
          <c:spPr>
            <a:solidFill>
              <a:srgbClr val="00919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76.2</c:v>
                </c:pt>
                <c:pt idx="1">
                  <c:v>47.2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Rewarded</c:v>
                </c:pt>
              </c:strCache>
            </c:strRef>
          </c:tx>
          <c:spPr>
            <a:solidFill>
              <a:srgbClr val="FFD47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Congruent Goal</c:v>
                </c:pt>
                <c:pt idx="1">
                  <c:v>Incongruent Goal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82.8</c:v>
                </c:pt>
                <c:pt idx="1">
                  <c:v>49.7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39141760"/>
        <c:axId val="39143296"/>
      </c:barChart>
      <c:catAx>
        <c:axId val="39141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39143296"/>
        <c:crosses val="autoZero"/>
        <c:auto val="1"/>
        <c:lblAlgn val="ctr"/>
        <c:lblOffset val="100"/>
        <c:noMultiLvlLbl val="1"/>
      </c:catAx>
      <c:valAx>
        <c:axId val="39143296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lang="en-US" sz="2743" b="0" i="0" u="none" strike="noStrike">
                    <a:solidFill>
                      <a:srgbClr val="000000"/>
                    </a:solidFill>
                    <a:effectLst/>
                    <a:latin typeface="Helvetica Light"/>
                  </a:rPr>
                  <a:t>Percent choosing congruent goal</a:t>
                </a:r>
              </a:p>
            </c:rich>
          </c:tx>
          <c:layout>
            <c:manualLayout>
              <c:xMode val="edge"/>
              <c:yMode val="edge"/>
              <c:x val="6.9315221107274037E-3"/>
              <c:y val="0.14146937230013079"/>
            </c:manualLayout>
          </c:layout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743" b="0" i="0" u="none" strike="noStrike">
                <a:solidFill>
                  <a:srgbClr val="000000"/>
                </a:solidFill>
                <a:effectLst/>
                <a:latin typeface="Helvetica Light"/>
              </a:defRPr>
            </a:pPr>
            <a:endParaRPr lang="en-US"/>
          </a:p>
        </c:txPr>
        <c:crossAx val="39141760"/>
        <c:crosses val="autoZero"/>
        <c:crossBetween val="between"/>
        <c:majorUnit val="25"/>
        <c:minorUnit val="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8772800000000001"/>
          <c:y val="5.0000000000000001E-3"/>
          <c:w val="0.77979799999999999"/>
          <c:h val="0.125649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sz="3017" b="0" i="0" u="none" strike="noStrike">
              <a:solidFill>
                <a:srgbClr val="000000"/>
              </a:solidFill>
              <a:effectLst/>
              <a:latin typeface="Helvetica Light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204087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229181" y="3940719"/>
            <a:ext cx="778613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2</a:t>
            </a:r>
          </a:p>
        </p:txBody>
      </p:sp>
      <p:sp>
        <p:nvSpPr>
          <p:cNvPr id="33" name="Shape 33"/>
          <p:cNvSpPr/>
          <p:nvPr/>
        </p:nvSpPr>
        <p:spPr>
          <a:xfrm>
            <a:off x="4920844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609944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554542" y="3915319"/>
            <a:ext cx="724663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6271765" y="2341493"/>
            <a:ext cx="687835" cy="687835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r</a:t>
            </a: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4595365" y="2341493"/>
            <a:ext cx="687835" cy="687835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b</a:t>
            </a:r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7938610" y="2341493"/>
            <a:ext cx="687835" cy="687835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Whitney Medium"/>
                <a:ea typeface="Whitney Medium"/>
                <a:cs typeface="Whitney Medium"/>
                <a:sym typeface="Whitney Medium"/>
              </a:defRPr>
            </a:pPr>
            <a:r>
              <a:rPr lang="en-US" dirty="0" smtClean="0"/>
              <a:t>g</a:t>
            </a:r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4243915" y="984233"/>
            <a:ext cx="3815658" cy="1117603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256834" y="1002088"/>
            <a:ext cx="2884044" cy="106135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305550" y="976549"/>
            <a:ext cx="1898752" cy="104769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327787" y="969195"/>
            <a:ext cx="920081" cy="101929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143449" y="236352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2</a:t>
            </a:r>
            <a:endParaRPr sz="3800" dirty="0"/>
          </a:p>
        </p:txBody>
      </p:sp>
      <p:sp>
        <p:nvSpPr>
          <p:cNvPr id="44" name="Shape 44"/>
          <p:cNvSpPr/>
          <p:nvPr/>
        </p:nvSpPr>
        <p:spPr>
          <a:xfrm>
            <a:off x="7232918" y="236352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4</a:t>
            </a:r>
            <a:endParaRPr sz="3800" dirty="0"/>
          </a:p>
        </p:txBody>
      </p:sp>
      <p:sp>
        <p:nvSpPr>
          <p:cNvPr id="45" name="Shape 45"/>
          <p:cNvSpPr/>
          <p:nvPr/>
        </p:nvSpPr>
        <p:spPr>
          <a:xfrm>
            <a:off x="5283201" y="1002088"/>
            <a:ext cx="1291236" cy="1059170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4044899" y="248509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</a:t>
            </a:r>
            <a:endParaRPr sz="3800" dirty="0"/>
          </a:p>
        </p:txBody>
      </p:sp>
      <p:sp>
        <p:nvSpPr>
          <p:cNvPr id="47" name="Shape 47"/>
          <p:cNvSpPr/>
          <p:nvPr/>
        </p:nvSpPr>
        <p:spPr>
          <a:xfrm>
            <a:off x="6183154" y="235809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3</a:t>
            </a:r>
            <a:endParaRPr sz="3800" dirty="0"/>
          </a:p>
        </p:txBody>
      </p:sp>
      <p:sp>
        <p:nvSpPr>
          <p:cNvPr id="48" name="Shape 48"/>
          <p:cNvSpPr/>
          <p:nvPr/>
        </p:nvSpPr>
        <p:spPr>
          <a:xfrm flipH="1">
            <a:off x="6713519" y="970263"/>
            <a:ext cx="626608" cy="1091306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216281" y="972174"/>
            <a:ext cx="652391" cy="1066802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4951636" y="984232"/>
            <a:ext cx="1366971" cy="1044439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900841" y="3940719"/>
            <a:ext cx="772517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3</a:t>
            </a:r>
          </a:p>
        </p:txBody>
      </p:sp>
      <p:sp>
        <p:nvSpPr>
          <p:cNvPr id="56" name="Shape 56"/>
          <p:cNvSpPr/>
          <p:nvPr/>
        </p:nvSpPr>
        <p:spPr>
          <a:xfrm>
            <a:off x="8278556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459342" y="217046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1</a:t>
            </a:r>
          </a:p>
        </p:txBody>
      </p:sp>
      <p:sp>
        <p:nvSpPr>
          <p:cNvPr id="58" name="Shape 58"/>
          <p:cNvSpPr/>
          <p:nvPr/>
        </p:nvSpPr>
        <p:spPr>
          <a:xfrm>
            <a:off x="1459342" y="2361560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2</a:t>
            </a:r>
          </a:p>
        </p:txBody>
      </p:sp>
      <p:sp>
        <p:nvSpPr>
          <p:cNvPr id="59" name="Shape 59"/>
          <p:cNvSpPr/>
          <p:nvPr/>
        </p:nvSpPr>
        <p:spPr>
          <a:xfrm>
            <a:off x="1463686" y="3894999"/>
            <a:ext cx="16811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Reward</a:t>
            </a:r>
          </a:p>
        </p:txBody>
      </p:sp>
      <p:sp>
        <p:nvSpPr>
          <p:cNvPr id="60" name="Shape 60"/>
          <p:cNvSpPr/>
          <p:nvPr/>
        </p:nvSpPr>
        <p:spPr>
          <a:xfrm>
            <a:off x="9269527" y="292100"/>
            <a:ext cx="2256881" cy="4138921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505360" y="435233"/>
            <a:ext cx="17852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Transition</a:t>
            </a:r>
          </a:p>
          <a:p>
            <a:pPr lvl="0">
              <a:defRPr sz="1800"/>
            </a:pPr>
            <a:r>
              <a:rPr sz="2400"/>
              <a:t>Probabilities</a:t>
            </a:r>
          </a:p>
        </p:txBody>
      </p:sp>
      <p:sp>
        <p:nvSpPr>
          <p:cNvPr id="62" name="Shape 62"/>
          <p:cNvSpPr/>
          <p:nvPr/>
        </p:nvSpPr>
        <p:spPr>
          <a:xfrm>
            <a:off x="9833683" y="1672984"/>
            <a:ext cx="1" cy="64770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833683" y="2600609"/>
            <a:ext cx="1" cy="65220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0162381" y="2672245"/>
            <a:ext cx="9253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.8</a:t>
            </a:r>
          </a:p>
        </p:txBody>
      </p:sp>
      <p:sp>
        <p:nvSpPr>
          <p:cNvPr id="65" name="Shape 65"/>
          <p:cNvSpPr/>
          <p:nvPr/>
        </p:nvSpPr>
        <p:spPr>
          <a:xfrm>
            <a:off x="10185043" y="1714653"/>
            <a:ext cx="8800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/>
              <a:t>p = </a:t>
            </a:r>
            <a:r>
              <a:rPr sz="2400" dirty="0" smtClean="0"/>
              <a:t>.</a:t>
            </a:r>
            <a:r>
              <a:rPr lang="en-US" sz="2400" dirty="0" smtClean="0"/>
              <a:t>2</a:t>
            </a:r>
            <a:endParaRPr sz="2400" dirty="0"/>
          </a:p>
        </p:txBody>
      </p:sp>
      <p:sp>
        <p:nvSpPr>
          <p:cNvPr id="66" name="Shape 66"/>
          <p:cNvSpPr/>
          <p:nvPr/>
        </p:nvSpPr>
        <p:spPr>
          <a:xfrm>
            <a:off x="9833683" y="3547570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204748" y="3590750"/>
            <a:ext cx="840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1</a:t>
            </a:r>
          </a:p>
        </p:txBody>
      </p:sp>
      <p:graphicFrame>
        <p:nvGraphicFramePr>
          <p:cNvPr id="68" name="Chart 68"/>
          <p:cNvGraphicFramePr/>
          <p:nvPr>
            <p:extLst>
              <p:ext uri="{D42A27DB-BD31-4B8C-83A1-F6EECF244321}">
                <p14:modId xmlns:p14="http://schemas.microsoft.com/office/powerpoint/2010/main" val="143641619"/>
              </p:ext>
            </p:extLst>
          </p:nvPr>
        </p:nvGraphicFramePr>
        <p:xfrm>
          <a:off x="1381879" y="5330715"/>
          <a:ext cx="9908696" cy="4193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1944" y="1951784"/>
            <a:ext cx="11625496" cy="4363291"/>
            <a:chOff x="311944" y="1951784"/>
            <a:chExt cx="11625496" cy="4363291"/>
          </a:xfrm>
        </p:grpSpPr>
        <p:pic>
          <p:nvPicPr>
            <p:cNvPr id="2050" name="Picture 2" descr="C:\Personal\School\Brown\Psychology\DDE Project\git\NEEPS Submission\Figures\Figure 2b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7" b="5744"/>
            <a:stretch/>
          </p:blipFill>
          <p:spPr bwMode="auto">
            <a:xfrm>
              <a:off x="7340600" y="1951784"/>
              <a:ext cx="4596840" cy="436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Personal\School\Brown\Psychology\DDE Project\git\NEEPS Submission\Figures\Figure 2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44" y="1981200"/>
              <a:ext cx="6523037" cy="433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708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ersonal\School\Brown\Psychology\DDE Project\git\NEEPS Submission\Figures\Figur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7200"/>
            <a:ext cx="5524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91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799987" y="3910435"/>
            <a:ext cx="778613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2</a:t>
            </a:r>
          </a:p>
        </p:txBody>
      </p:sp>
      <p:sp>
        <p:nvSpPr>
          <p:cNvPr id="33" name="Shape 33"/>
          <p:cNvSpPr/>
          <p:nvPr/>
        </p:nvSpPr>
        <p:spPr>
          <a:xfrm>
            <a:off x="4982657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155401" y="3185962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4597973" y="3916450"/>
            <a:ext cx="76142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1</a:t>
            </a:r>
          </a:p>
        </p:txBody>
      </p:sp>
      <p:sp>
        <p:nvSpPr>
          <p:cNvPr id="39" name="Shape 39"/>
          <p:cNvSpPr/>
          <p:nvPr/>
        </p:nvSpPr>
        <p:spPr>
          <a:xfrm>
            <a:off x="4978400" y="969195"/>
            <a:ext cx="3190901" cy="113264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159322" y="969194"/>
            <a:ext cx="2009979" cy="1132642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435600" y="236352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4</a:t>
            </a:r>
            <a:endParaRPr sz="3800" dirty="0"/>
          </a:p>
        </p:txBody>
      </p:sp>
      <p:sp>
        <p:nvSpPr>
          <p:cNvPr id="46" name="Shape 46"/>
          <p:cNvSpPr/>
          <p:nvPr/>
        </p:nvSpPr>
        <p:spPr>
          <a:xfrm>
            <a:off x="3909446" y="248509"/>
            <a:ext cx="541815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12</a:t>
            </a:r>
            <a:endParaRPr sz="3800" dirty="0"/>
          </a:p>
        </p:txBody>
      </p:sp>
      <p:sp>
        <p:nvSpPr>
          <p:cNvPr id="47" name="Shape 47"/>
          <p:cNvSpPr/>
          <p:nvPr/>
        </p:nvSpPr>
        <p:spPr>
          <a:xfrm>
            <a:off x="6493985" y="235809"/>
            <a:ext cx="541815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17</a:t>
            </a:r>
            <a:endParaRPr sz="3800" dirty="0"/>
          </a:p>
        </p:txBody>
      </p:sp>
      <p:sp>
        <p:nvSpPr>
          <p:cNvPr id="49" name="Shape 49"/>
          <p:cNvSpPr/>
          <p:nvPr/>
        </p:nvSpPr>
        <p:spPr>
          <a:xfrm>
            <a:off x="4978400" y="969195"/>
            <a:ext cx="0" cy="106978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900841" y="3940719"/>
            <a:ext cx="772517" cy="556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$R</a:t>
            </a:r>
            <a:r>
              <a:rPr sz="3600" baseline="-5999" dirty="0">
                <a:solidFill>
                  <a:schemeClr val="tx1"/>
                </a:solidFill>
                <a:latin typeface="Whitney Medium"/>
                <a:ea typeface="Whitney Medium"/>
                <a:cs typeface="Whitney Medium"/>
                <a:sym typeface="Whitney Medium"/>
              </a:rPr>
              <a:t>3</a:t>
            </a:r>
          </a:p>
        </p:txBody>
      </p:sp>
      <p:sp>
        <p:nvSpPr>
          <p:cNvPr id="56" name="Shape 56"/>
          <p:cNvSpPr/>
          <p:nvPr/>
        </p:nvSpPr>
        <p:spPr>
          <a:xfrm>
            <a:off x="8278556" y="3194193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459342" y="217046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1</a:t>
            </a:r>
          </a:p>
        </p:txBody>
      </p:sp>
      <p:sp>
        <p:nvSpPr>
          <p:cNvPr id="58" name="Shape 58"/>
          <p:cNvSpPr/>
          <p:nvPr/>
        </p:nvSpPr>
        <p:spPr>
          <a:xfrm>
            <a:off x="1459342" y="2361560"/>
            <a:ext cx="1689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Stage 2</a:t>
            </a:r>
          </a:p>
        </p:txBody>
      </p:sp>
      <p:sp>
        <p:nvSpPr>
          <p:cNvPr id="59" name="Shape 59"/>
          <p:cNvSpPr/>
          <p:nvPr/>
        </p:nvSpPr>
        <p:spPr>
          <a:xfrm>
            <a:off x="1463686" y="3894999"/>
            <a:ext cx="16811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 lvl="0">
              <a:defRPr sz="1800" i="0"/>
            </a:pPr>
            <a:r>
              <a:rPr sz="3600" i="1" dirty="0"/>
              <a:t>Reward</a:t>
            </a:r>
          </a:p>
        </p:txBody>
      </p:sp>
      <p:sp>
        <p:nvSpPr>
          <p:cNvPr id="60" name="Shape 60"/>
          <p:cNvSpPr/>
          <p:nvPr/>
        </p:nvSpPr>
        <p:spPr>
          <a:xfrm>
            <a:off x="9269527" y="292100"/>
            <a:ext cx="2256881" cy="4138921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505360" y="435233"/>
            <a:ext cx="17852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Transition</a:t>
            </a:r>
          </a:p>
          <a:p>
            <a:pPr lvl="0">
              <a:defRPr sz="1800"/>
            </a:pPr>
            <a:r>
              <a:rPr sz="2400"/>
              <a:t>Probabilities</a:t>
            </a:r>
          </a:p>
        </p:txBody>
      </p:sp>
      <p:sp>
        <p:nvSpPr>
          <p:cNvPr id="62" name="Shape 62"/>
          <p:cNvSpPr/>
          <p:nvPr/>
        </p:nvSpPr>
        <p:spPr>
          <a:xfrm>
            <a:off x="9833683" y="1672984"/>
            <a:ext cx="1" cy="647701"/>
          </a:xfrm>
          <a:prstGeom prst="line">
            <a:avLst/>
          </a:prstGeom>
          <a:ln w="127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833683" y="2600609"/>
            <a:ext cx="1" cy="652203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0162381" y="2672245"/>
            <a:ext cx="9253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.8</a:t>
            </a:r>
          </a:p>
        </p:txBody>
      </p:sp>
      <p:sp>
        <p:nvSpPr>
          <p:cNvPr id="65" name="Shape 65"/>
          <p:cNvSpPr/>
          <p:nvPr/>
        </p:nvSpPr>
        <p:spPr>
          <a:xfrm>
            <a:off x="10185043" y="1714653"/>
            <a:ext cx="8800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/>
              <a:t>p = </a:t>
            </a:r>
            <a:r>
              <a:rPr sz="2400" dirty="0" smtClean="0"/>
              <a:t>.</a:t>
            </a:r>
            <a:r>
              <a:rPr lang="en-US" sz="2400" dirty="0" smtClean="0"/>
              <a:t>2</a:t>
            </a:r>
            <a:endParaRPr sz="2400" dirty="0"/>
          </a:p>
        </p:txBody>
      </p:sp>
      <p:sp>
        <p:nvSpPr>
          <p:cNvPr id="66" name="Shape 66"/>
          <p:cNvSpPr/>
          <p:nvPr/>
        </p:nvSpPr>
        <p:spPr>
          <a:xfrm>
            <a:off x="9833683" y="3547570"/>
            <a:ext cx="1" cy="556261"/>
          </a:xfrm>
          <a:prstGeom prst="line">
            <a:avLst/>
          </a:prstGeom>
          <a:ln w="762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204748" y="3590750"/>
            <a:ext cx="84063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p = 1</a:t>
            </a:r>
          </a:p>
        </p:txBody>
      </p:sp>
      <p:sp>
        <p:nvSpPr>
          <p:cNvPr id="51" name="Shape 49"/>
          <p:cNvSpPr/>
          <p:nvPr/>
        </p:nvSpPr>
        <p:spPr>
          <a:xfrm>
            <a:off x="6159322" y="969194"/>
            <a:ext cx="0" cy="106978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2" name="Shape 46"/>
          <p:cNvSpPr/>
          <p:nvPr/>
        </p:nvSpPr>
        <p:spPr>
          <a:xfrm>
            <a:off x="4659213" y="2362200"/>
            <a:ext cx="541815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16</a:t>
            </a:r>
            <a:endParaRPr sz="3800" dirty="0"/>
          </a:p>
        </p:txBody>
      </p:sp>
      <p:sp>
        <p:nvSpPr>
          <p:cNvPr id="53" name="Shape 46"/>
          <p:cNvSpPr/>
          <p:nvPr/>
        </p:nvSpPr>
        <p:spPr>
          <a:xfrm>
            <a:off x="5918387" y="2362200"/>
            <a:ext cx="541815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21</a:t>
            </a:r>
            <a:endParaRPr sz="3800" dirty="0"/>
          </a:p>
        </p:txBody>
      </p:sp>
      <p:sp>
        <p:nvSpPr>
          <p:cNvPr id="69" name="Shape 46"/>
          <p:cNvSpPr/>
          <p:nvPr/>
        </p:nvSpPr>
        <p:spPr>
          <a:xfrm>
            <a:off x="8153438" y="2362200"/>
            <a:ext cx="270908" cy="584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lang="en-US" sz="3800" dirty="0" smtClean="0"/>
              <a:t>0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11453525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342" y="152400"/>
            <a:ext cx="10271739" cy="6049142"/>
            <a:chOff x="1459342" y="152400"/>
            <a:chExt cx="10271739" cy="6049142"/>
          </a:xfrm>
        </p:grpSpPr>
        <p:sp>
          <p:nvSpPr>
            <p:cNvPr id="32" name="Shape 32"/>
            <p:cNvSpPr/>
            <p:nvPr/>
          </p:nvSpPr>
          <p:spPr>
            <a:xfrm>
              <a:off x="3911600" y="5599565"/>
              <a:ext cx="778613" cy="556261"/>
            </a:xfrm>
            <a:prstGeom prst="rect">
              <a:avLst/>
            </a:prstGeom>
            <a:ln w="127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  <a:endParaRPr sz="3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595365" y="3048000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r>
                <a:rPr lang="en-US" dirty="0" smtClean="0"/>
                <a:t>b</a:t>
              </a: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939283" y="877176"/>
              <a:ext cx="3201596" cy="1827628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478526" y="854508"/>
              <a:ext cx="2662352" cy="1850296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6104455" y="876300"/>
              <a:ext cx="2036424" cy="1828504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713518" y="877176"/>
              <a:ext cx="1427360" cy="1827628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393292" y="25342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6612492" y="25342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477908" y="876300"/>
              <a:ext cx="1220948" cy="1804040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749800" y="25342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969000" y="25342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6713518" y="838200"/>
              <a:ext cx="0" cy="186473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868671" y="876300"/>
              <a:ext cx="0" cy="1804040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4868670" y="838200"/>
              <a:ext cx="1219712" cy="1828800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711083" y="5599563"/>
              <a:ext cx="772517" cy="556261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5</a:t>
              </a:r>
              <a:endPara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459342" y="217046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1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1459342" y="3068067"/>
              <a:ext cx="1689813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1549400" y="5553841"/>
              <a:ext cx="168112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Reward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9474200" y="1524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710033" y="2955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10038356" y="15332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0038356" y="24609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0367054" y="2532545"/>
              <a:ext cx="925374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.8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10389716" y="1574953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10038356" y="34078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409421" y="34510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554542" y="217046"/>
              <a:ext cx="2453252" cy="63746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4292600" y="3777612"/>
              <a:ext cx="592654" cy="150431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 33"/>
            <p:cNvSpPr/>
            <p:nvPr/>
          </p:nvSpPr>
          <p:spPr>
            <a:xfrm>
              <a:off x="4939283" y="3777610"/>
              <a:ext cx="343917" cy="150431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 36"/>
            <p:cNvSpPr/>
            <p:nvPr/>
          </p:nvSpPr>
          <p:spPr>
            <a:xfrm>
              <a:off x="6390847" y="3047999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r>
                <a:rPr lang="en-US" dirty="0" smtClean="0"/>
                <a:t>r</a:t>
              </a:r>
              <a:endParaRPr dirty="0"/>
            </a:p>
          </p:txBody>
        </p:sp>
        <p:sp>
          <p:nvSpPr>
            <p:cNvPr id="79" name="Shape 38"/>
            <p:cNvSpPr/>
            <p:nvPr/>
          </p:nvSpPr>
          <p:spPr>
            <a:xfrm>
              <a:off x="7991048" y="3027933"/>
              <a:ext cx="687835" cy="687835"/>
            </a:xfrm>
            <a:prstGeom prst="rect">
              <a:avLst/>
            </a:pr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r>
                <a:rPr lang="en-US" dirty="0" smtClean="0"/>
                <a:t>g</a:t>
              </a:r>
              <a:endParaRPr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240484" y="3777610"/>
              <a:ext cx="947716" cy="1504312"/>
              <a:chOff x="4445001" y="3777610"/>
              <a:chExt cx="947716" cy="1504312"/>
            </a:xfrm>
          </p:grpSpPr>
          <p:sp>
            <p:nvSpPr>
              <p:cNvPr id="82" name="Shape 33"/>
              <p:cNvSpPr/>
              <p:nvPr/>
            </p:nvSpPr>
            <p:spPr>
              <a:xfrm flipH="1">
                <a:off x="4445001" y="3777611"/>
                <a:ext cx="440253" cy="150431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" name="Shape 33"/>
              <p:cNvSpPr/>
              <p:nvPr/>
            </p:nvSpPr>
            <p:spPr>
              <a:xfrm>
                <a:off x="4939283" y="3777610"/>
                <a:ext cx="453434" cy="1504311"/>
              </a:xfrm>
              <a:prstGeom prst="line">
                <a:avLst/>
              </a:prstGeom>
              <a:ln w="76200">
                <a:solidFill/>
                <a:miter lim="400000"/>
                <a:tailEnd type="triangle"/>
              </a:ln>
            </p:spPr>
            <p:txBody>
              <a:bodyPr lIns="0" tIns="0" rIns="0" bIns="0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86" name="Shape 33"/>
            <p:cNvSpPr/>
            <p:nvPr/>
          </p:nvSpPr>
          <p:spPr>
            <a:xfrm flipH="1">
              <a:off x="7991047" y="3777611"/>
              <a:ext cx="289889" cy="150431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 33"/>
            <p:cNvSpPr/>
            <p:nvPr/>
          </p:nvSpPr>
          <p:spPr>
            <a:xfrm>
              <a:off x="8334966" y="3777610"/>
              <a:ext cx="676775" cy="1504312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 35"/>
            <p:cNvSpPr/>
            <p:nvPr/>
          </p:nvSpPr>
          <p:spPr>
            <a:xfrm>
              <a:off x="6807773" y="5601829"/>
              <a:ext cx="761427" cy="553998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4</a:t>
              </a:r>
              <a:endParaRPr sz="36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90" name="Shape 32"/>
            <p:cNvSpPr/>
            <p:nvPr/>
          </p:nvSpPr>
          <p:spPr>
            <a:xfrm>
              <a:off x="4902200" y="5599564"/>
              <a:ext cx="778613" cy="556261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  <a:endParaRPr sz="3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91" name="Shape 55"/>
            <p:cNvSpPr/>
            <p:nvPr/>
          </p:nvSpPr>
          <p:spPr>
            <a:xfrm>
              <a:off x="8701683" y="5599562"/>
              <a:ext cx="772517" cy="556261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6</a:t>
              </a:r>
              <a:endPara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98" name="Shape 35"/>
            <p:cNvSpPr/>
            <p:nvPr/>
          </p:nvSpPr>
          <p:spPr>
            <a:xfrm>
              <a:off x="5892800" y="5599562"/>
              <a:ext cx="761427" cy="553998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3600" baseline="-5999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  <a:endParaRPr sz="36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6909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2494" y="590550"/>
            <a:ext cx="6797640" cy="6992402"/>
            <a:chOff x="1212494" y="590550"/>
            <a:chExt cx="6140440" cy="6992402"/>
          </a:xfrm>
        </p:grpSpPr>
        <p:grpSp>
          <p:nvGrpSpPr>
            <p:cNvPr id="84" name="Group 84"/>
            <p:cNvGrpSpPr/>
            <p:nvPr/>
          </p:nvGrpSpPr>
          <p:grpSpPr>
            <a:xfrm>
              <a:off x="1212494" y="590550"/>
              <a:ext cx="6140439" cy="2273300"/>
              <a:chOff x="0" y="0"/>
              <a:chExt cx="6140437" cy="2273299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3601465" y="1575343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B</a:t>
                </a: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5677619" y="1575343"/>
                <a:ext cx="462819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D</a:t>
                </a: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2502915" y="1587499"/>
                <a:ext cx="43619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A</a:t>
                </a: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27855" y="1574799"/>
                <a:ext cx="46282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C</a:t>
                </a: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1</a:t>
                </a: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3653610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2</a:t>
                </a: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743079" y="543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4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2555060" y="12700"/>
                <a:ext cx="382701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1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4693315" y="0"/>
                <a:ext cx="382700" cy="685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sz="3800"/>
                  <a:t>3</a:t>
                </a: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graphicFrame>
          <p:nvGraphicFramePr>
            <p:cNvPr id="85" name="Chart 85"/>
            <p:cNvGraphicFramePr/>
            <p:nvPr>
              <p:extLst>
                <p:ext uri="{D42A27DB-BD31-4B8C-83A1-F6EECF244321}">
                  <p14:modId xmlns:p14="http://schemas.microsoft.com/office/powerpoint/2010/main" val="1688489520"/>
                </p:ext>
              </p:extLst>
            </p:nvPr>
          </p:nvGraphicFramePr>
          <p:xfrm>
            <a:off x="1302022" y="3248396"/>
            <a:ext cx="6050912" cy="43345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252" y="360658"/>
            <a:ext cx="11743770" cy="7137663"/>
            <a:chOff x="65252" y="360658"/>
            <a:chExt cx="11743770" cy="7137663"/>
          </a:xfrm>
        </p:grpSpPr>
        <p:sp>
          <p:nvSpPr>
            <p:cNvPr id="69" name="Shape 87"/>
            <p:cNvSpPr/>
            <p:nvPr/>
          </p:nvSpPr>
          <p:spPr>
            <a:xfrm>
              <a:off x="6266152" y="5682483"/>
              <a:ext cx="778612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2</a:t>
              </a:r>
            </a:p>
          </p:txBody>
        </p:sp>
        <p:sp>
          <p:nvSpPr>
            <p:cNvPr id="70" name="Shape 88"/>
            <p:cNvSpPr/>
            <p:nvPr/>
          </p:nvSpPr>
          <p:spPr>
            <a:xfrm>
              <a:off x="3899375" y="4961357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 89"/>
            <p:cNvSpPr/>
            <p:nvPr/>
          </p:nvSpPr>
          <p:spPr>
            <a:xfrm>
              <a:off x="4079136" y="5682483"/>
              <a:ext cx="724663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1</a:t>
              </a:r>
            </a:p>
          </p:txBody>
        </p:sp>
        <p:sp>
          <p:nvSpPr>
            <p:cNvPr id="72" name="Shape 90"/>
            <p:cNvSpPr/>
            <p:nvPr/>
          </p:nvSpPr>
          <p:spPr>
            <a:xfrm>
              <a:off x="4671565" y="3971006"/>
              <a:ext cx="687835" cy="6878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3" name="Shape 91"/>
            <p:cNvSpPr/>
            <p:nvPr/>
          </p:nvSpPr>
          <p:spPr>
            <a:xfrm>
              <a:off x="3606800" y="3971006"/>
              <a:ext cx="687835" cy="6878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4" name="Shape 92"/>
            <p:cNvSpPr/>
            <p:nvPr/>
          </p:nvSpPr>
          <p:spPr>
            <a:xfrm>
              <a:off x="3958966" y="2613746"/>
              <a:ext cx="3815658" cy="111760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 93"/>
            <p:cNvSpPr/>
            <p:nvPr/>
          </p:nvSpPr>
          <p:spPr>
            <a:xfrm>
              <a:off x="4971886" y="2631600"/>
              <a:ext cx="2884043" cy="10613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 94"/>
            <p:cNvSpPr/>
            <p:nvPr/>
          </p:nvSpPr>
          <p:spPr>
            <a:xfrm>
              <a:off x="6020601" y="2606061"/>
              <a:ext cx="1898752" cy="1047693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 95"/>
            <p:cNvSpPr/>
            <p:nvPr/>
          </p:nvSpPr>
          <p:spPr>
            <a:xfrm>
              <a:off x="7042838" y="2598707"/>
              <a:ext cx="920081" cy="101929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 96"/>
            <p:cNvSpPr/>
            <p:nvPr/>
          </p:nvSpPr>
          <p:spPr>
            <a:xfrm>
              <a:off x="4858501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79" name="Shape 97"/>
            <p:cNvSpPr/>
            <p:nvPr/>
          </p:nvSpPr>
          <p:spPr>
            <a:xfrm>
              <a:off x="6947970" y="1865865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80" name="Shape 98"/>
            <p:cNvSpPr/>
            <p:nvPr/>
          </p:nvSpPr>
          <p:spPr>
            <a:xfrm>
              <a:off x="6015372" y="2596330"/>
              <a:ext cx="1" cy="1056238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 99"/>
            <p:cNvSpPr/>
            <p:nvPr/>
          </p:nvSpPr>
          <p:spPr>
            <a:xfrm>
              <a:off x="3759951" y="18780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82" name="Shape 100"/>
            <p:cNvSpPr/>
            <p:nvPr/>
          </p:nvSpPr>
          <p:spPr>
            <a:xfrm>
              <a:off x="5898206" y="1865321"/>
              <a:ext cx="270908" cy="584775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83" name="Shape 101"/>
            <p:cNvSpPr/>
            <p:nvPr/>
          </p:nvSpPr>
          <p:spPr>
            <a:xfrm>
              <a:off x="7055178" y="2599775"/>
              <a:ext cx="1" cy="1064904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 102"/>
            <p:cNvSpPr/>
            <p:nvPr/>
          </p:nvSpPr>
          <p:spPr>
            <a:xfrm>
              <a:off x="3931333" y="26016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 103"/>
            <p:cNvSpPr/>
            <p:nvPr/>
          </p:nvSpPr>
          <p:spPr>
            <a:xfrm>
              <a:off x="4969402" y="2606787"/>
              <a:ext cx="1" cy="1050881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 108"/>
            <p:cNvSpPr/>
            <p:nvPr/>
          </p:nvSpPr>
          <p:spPr>
            <a:xfrm>
              <a:off x="7653643" y="5682483"/>
              <a:ext cx="776479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5</a:t>
              </a:r>
            </a:p>
          </p:txBody>
        </p:sp>
        <p:sp>
          <p:nvSpPr>
            <p:cNvPr id="153" name="Shape 109"/>
            <p:cNvSpPr/>
            <p:nvPr/>
          </p:nvSpPr>
          <p:spPr>
            <a:xfrm>
              <a:off x="8041882" y="4938228"/>
              <a:ext cx="1" cy="64770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 110"/>
            <p:cNvSpPr/>
            <p:nvPr/>
          </p:nvSpPr>
          <p:spPr>
            <a:xfrm>
              <a:off x="1174394" y="1846558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Stage 1</a:t>
              </a:r>
            </a:p>
          </p:txBody>
        </p:sp>
        <p:sp>
          <p:nvSpPr>
            <p:cNvPr id="155" name="Shape 111"/>
            <p:cNvSpPr/>
            <p:nvPr/>
          </p:nvSpPr>
          <p:spPr>
            <a:xfrm>
              <a:off x="1174394" y="3991073"/>
              <a:ext cx="168981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Stage 2</a:t>
              </a:r>
            </a:p>
          </p:txBody>
        </p:sp>
        <p:sp>
          <p:nvSpPr>
            <p:cNvPr id="156" name="Shape 112"/>
            <p:cNvSpPr/>
            <p:nvPr/>
          </p:nvSpPr>
          <p:spPr>
            <a:xfrm>
              <a:off x="393028" y="5636763"/>
              <a:ext cx="2900477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Color Reward</a:t>
              </a:r>
            </a:p>
          </p:txBody>
        </p:sp>
        <p:sp>
          <p:nvSpPr>
            <p:cNvPr id="157" name="Shape 113"/>
            <p:cNvSpPr/>
            <p:nvPr/>
          </p:nvSpPr>
          <p:spPr>
            <a:xfrm>
              <a:off x="9552141" y="381000"/>
              <a:ext cx="2256881" cy="4138921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58" name="Shape 114"/>
            <p:cNvSpPr/>
            <p:nvPr/>
          </p:nvSpPr>
          <p:spPr>
            <a:xfrm>
              <a:off x="9787974" y="524133"/>
              <a:ext cx="1785215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400"/>
                <a:t>Transition</a:t>
              </a:r>
            </a:p>
            <a:p>
              <a:pPr lvl="0">
                <a:defRPr sz="1800"/>
              </a:pPr>
              <a:r>
                <a:rPr sz="2400"/>
                <a:t>Probabilities</a:t>
              </a:r>
            </a:p>
          </p:txBody>
        </p:sp>
        <p:sp>
          <p:nvSpPr>
            <p:cNvPr id="159" name="Shape 115"/>
            <p:cNvSpPr/>
            <p:nvPr/>
          </p:nvSpPr>
          <p:spPr>
            <a:xfrm>
              <a:off x="10116297" y="1761884"/>
              <a:ext cx="1" cy="64770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 116"/>
            <p:cNvSpPr/>
            <p:nvPr/>
          </p:nvSpPr>
          <p:spPr>
            <a:xfrm>
              <a:off x="10116297" y="2689509"/>
              <a:ext cx="1" cy="65220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 117"/>
            <p:cNvSpPr/>
            <p:nvPr/>
          </p:nvSpPr>
          <p:spPr>
            <a:xfrm>
              <a:off x="10444995" y="2761145"/>
              <a:ext cx="925373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.8</a:t>
              </a:r>
            </a:p>
          </p:txBody>
        </p:sp>
        <p:sp>
          <p:nvSpPr>
            <p:cNvPr id="162" name="Shape 119"/>
            <p:cNvSpPr/>
            <p:nvPr/>
          </p:nvSpPr>
          <p:spPr>
            <a:xfrm>
              <a:off x="10116297" y="3636470"/>
              <a:ext cx="1" cy="55626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 120"/>
            <p:cNvSpPr/>
            <p:nvPr/>
          </p:nvSpPr>
          <p:spPr>
            <a:xfrm>
              <a:off x="10487362" y="3679650"/>
              <a:ext cx="84063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164" name="Shape 121"/>
            <p:cNvSpPr/>
            <p:nvPr/>
          </p:nvSpPr>
          <p:spPr>
            <a:xfrm>
              <a:off x="65252" y="6781812"/>
              <a:ext cx="3129535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Shape Reward</a:t>
              </a:r>
            </a:p>
          </p:txBody>
        </p:sp>
        <p:sp>
          <p:nvSpPr>
            <p:cNvPr id="165" name="Shape 122"/>
            <p:cNvSpPr/>
            <p:nvPr/>
          </p:nvSpPr>
          <p:spPr>
            <a:xfrm>
              <a:off x="6654800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23"/>
            <p:cNvSpPr/>
            <p:nvPr/>
          </p:nvSpPr>
          <p:spPr>
            <a:xfrm>
              <a:off x="5647587" y="3964620"/>
              <a:ext cx="778613" cy="77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24"/>
            <p:cNvSpPr/>
            <p:nvPr/>
          </p:nvSpPr>
          <p:spPr>
            <a:xfrm flipH="1">
              <a:off x="4577578" y="4960379"/>
              <a:ext cx="430499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 125"/>
            <p:cNvSpPr/>
            <p:nvPr/>
          </p:nvSpPr>
          <p:spPr>
            <a:xfrm>
              <a:off x="6008287" y="4961847"/>
              <a:ext cx="430499" cy="62405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 126"/>
            <p:cNvSpPr/>
            <p:nvPr/>
          </p:nvSpPr>
          <p:spPr>
            <a:xfrm flipH="1">
              <a:off x="6686490" y="4960868"/>
              <a:ext cx="430498" cy="624055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 127"/>
            <p:cNvSpPr/>
            <p:nvPr/>
          </p:nvSpPr>
          <p:spPr>
            <a:xfrm>
              <a:off x="3695836" y="4998913"/>
              <a:ext cx="433677" cy="173025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 128"/>
            <p:cNvSpPr/>
            <p:nvPr/>
          </p:nvSpPr>
          <p:spPr>
            <a:xfrm flipH="1">
              <a:off x="4541640" y="4903930"/>
              <a:ext cx="1274827" cy="183709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 129"/>
            <p:cNvSpPr/>
            <p:nvPr/>
          </p:nvSpPr>
          <p:spPr>
            <a:xfrm>
              <a:off x="5209642" y="4924174"/>
              <a:ext cx="1341033" cy="179969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 130"/>
            <p:cNvSpPr/>
            <p:nvPr/>
          </p:nvSpPr>
          <p:spPr>
            <a:xfrm flipH="1">
              <a:off x="6959857" y="4946767"/>
              <a:ext cx="413108" cy="1756744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 131"/>
            <p:cNvSpPr/>
            <p:nvPr/>
          </p:nvSpPr>
          <p:spPr>
            <a:xfrm>
              <a:off x="6360229" y="6713004"/>
              <a:ext cx="785318" cy="78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 132"/>
            <p:cNvSpPr/>
            <p:nvPr/>
          </p:nvSpPr>
          <p:spPr>
            <a:xfrm>
              <a:off x="3983446" y="6807212"/>
              <a:ext cx="687835" cy="687835"/>
            </a:xfrm>
            <a:prstGeom prst="rect">
              <a:avLst/>
            </a:pr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DCDEE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176" name="Shape 133"/>
            <p:cNvSpPr/>
            <p:nvPr/>
          </p:nvSpPr>
          <p:spPr>
            <a:xfrm>
              <a:off x="3946970" y="6872359"/>
              <a:ext cx="77251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3</a:t>
              </a:r>
            </a:p>
          </p:txBody>
        </p:sp>
        <p:sp>
          <p:nvSpPr>
            <p:cNvPr id="177" name="Shape 134"/>
            <p:cNvSpPr/>
            <p:nvPr/>
          </p:nvSpPr>
          <p:spPr>
            <a:xfrm>
              <a:off x="6353092" y="6833075"/>
              <a:ext cx="795376" cy="556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>
                  <a:latin typeface="Whitney Medium"/>
                  <a:ea typeface="Whitney Medium"/>
                  <a:cs typeface="Whitney Medium"/>
                  <a:sym typeface="Whitney Medium"/>
                </a:rPr>
                <a:t>4</a:t>
              </a:r>
            </a:p>
          </p:txBody>
        </p:sp>
        <p:sp>
          <p:nvSpPr>
            <p:cNvPr id="178" name="Shape 135"/>
            <p:cNvSpPr/>
            <p:nvPr/>
          </p:nvSpPr>
          <p:spPr>
            <a:xfrm>
              <a:off x="7845579" y="3964620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 136"/>
            <p:cNvSpPr/>
            <p:nvPr/>
          </p:nvSpPr>
          <p:spPr>
            <a:xfrm>
              <a:off x="8478759" y="4937603"/>
              <a:ext cx="1" cy="174802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 137"/>
            <p:cNvSpPr/>
            <p:nvPr/>
          </p:nvSpPr>
          <p:spPr>
            <a:xfrm>
              <a:off x="8086325" y="6761745"/>
              <a:ext cx="785317" cy="6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 138"/>
            <p:cNvSpPr/>
            <p:nvPr/>
          </p:nvSpPr>
          <p:spPr>
            <a:xfrm>
              <a:off x="8085105" y="6908405"/>
              <a:ext cx="787757" cy="556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>
                  <a:latin typeface="Whitney Medium"/>
                  <a:ea typeface="Whitney Medium"/>
                  <a:cs typeface="Whitney Medium"/>
                  <a:sym typeface="Whitney Medium"/>
                </a:rPr>
                <a:t>$R</a:t>
              </a:r>
              <a:r>
                <a:rPr sz="3600" baseline="-5999" dirty="0">
                  <a:latin typeface="Whitney Medium"/>
                  <a:ea typeface="Whitney Medium"/>
                  <a:cs typeface="Whitney Medium"/>
                  <a:sym typeface="Whitney Medium"/>
                </a:rPr>
                <a:t>6</a:t>
              </a:r>
            </a:p>
          </p:txBody>
        </p:sp>
        <p:sp>
          <p:nvSpPr>
            <p:cNvPr id="182" name="Shape 147"/>
            <p:cNvSpPr/>
            <p:nvPr/>
          </p:nvSpPr>
          <p:spPr>
            <a:xfrm>
              <a:off x="998829" y="360658"/>
              <a:ext cx="204094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Trial Type</a:t>
              </a:r>
            </a:p>
          </p:txBody>
        </p:sp>
        <p:sp>
          <p:nvSpPr>
            <p:cNvPr id="183" name="Shape 148"/>
            <p:cNvSpPr/>
            <p:nvPr/>
          </p:nvSpPr>
          <p:spPr>
            <a:xfrm>
              <a:off x="3507404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4" name="Shape 149"/>
            <p:cNvSpPr/>
            <p:nvPr/>
          </p:nvSpPr>
          <p:spPr>
            <a:xfrm>
              <a:off x="5924498" y="425429"/>
              <a:ext cx="1460204" cy="518160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85" name="Shape 150"/>
            <p:cNvSpPr/>
            <p:nvPr/>
          </p:nvSpPr>
          <p:spPr>
            <a:xfrm>
              <a:off x="5094051" y="360658"/>
              <a:ext cx="698602" cy="6477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/>
                <a:t>vs.</a:t>
              </a:r>
            </a:p>
          </p:txBody>
        </p:sp>
        <p:sp>
          <p:nvSpPr>
            <p:cNvPr id="186" name="Shape 151"/>
            <p:cNvSpPr/>
            <p:nvPr/>
          </p:nvSpPr>
          <p:spPr>
            <a:xfrm>
              <a:off x="3637190" y="449558"/>
              <a:ext cx="1198216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COLOR</a:t>
              </a:r>
            </a:p>
          </p:txBody>
        </p:sp>
        <p:sp>
          <p:nvSpPr>
            <p:cNvPr id="187" name="Shape 152"/>
            <p:cNvSpPr/>
            <p:nvPr/>
          </p:nvSpPr>
          <p:spPr>
            <a:xfrm>
              <a:off x="6080793" y="449558"/>
              <a:ext cx="1147614" cy="4699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400"/>
                <a:t>SHAPE</a:t>
              </a:r>
            </a:p>
          </p:txBody>
        </p:sp>
        <p:sp>
          <p:nvSpPr>
            <p:cNvPr id="188" name="Shape 117"/>
            <p:cNvSpPr/>
            <p:nvPr/>
          </p:nvSpPr>
          <p:spPr>
            <a:xfrm>
              <a:off x="10442448" y="1827789"/>
              <a:ext cx="88004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Chart 154"/>
          <p:cNvGraphicFramePr/>
          <p:nvPr>
            <p:extLst>
              <p:ext uri="{D42A27DB-BD31-4B8C-83A1-F6EECF244321}">
                <p14:modId xmlns:p14="http://schemas.microsoft.com/office/powerpoint/2010/main" val="3158229430"/>
              </p:ext>
            </p:extLst>
          </p:nvPr>
        </p:nvGraphicFramePr>
        <p:xfrm>
          <a:off x="330200" y="1371600"/>
          <a:ext cx="8476926" cy="40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1600" y="152400"/>
            <a:ext cx="12725400" cy="4103132"/>
            <a:chOff x="101600" y="152400"/>
            <a:chExt cx="12725400" cy="4103132"/>
          </a:xfrm>
        </p:grpSpPr>
        <p:sp>
          <p:nvSpPr>
            <p:cNvPr id="2" name="Shape 32"/>
            <p:cNvSpPr/>
            <p:nvPr/>
          </p:nvSpPr>
          <p:spPr>
            <a:xfrm>
              <a:off x="2639298" y="3527357"/>
              <a:ext cx="790281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36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b</a:t>
              </a:r>
              <a:endParaRPr sz="36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3" name="Shape 33"/>
            <p:cNvSpPr/>
            <p:nvPr/>
          </p:nvSpPr>
          <p:spPr>
            <a:xfrm>
              <a:off x="2953126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 34"/>
            <p:cNvSpPr/>
            <p:nvPr/>
          </p:nvSpPr>
          <p:spPr>
            <a:xfrm>
              <a:off x="4114011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" name="Shape 35"/>
            <p:cNvSpPr/>
            <p:nvPr/>
          </p:nvSpPr>
          <p:spPr>
            <a:xfrm>
              <a:off x="3773530" y="3509901"/>
              <a:ext cx="692497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lang="en-US" sz="36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endParaRPr sz="32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6" name="Shape 36"/>
            <p:cNvSpPr/>
            <p:nvPr/>
          </p:nvSpPr>
          <p:spPr>
            <a:xfrm>
              <a:off x="3881587" y="2514086"/>
              <a:ext cx="472735" cy="472735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7" name="Shape 37"/>
            <p:cNvSpPr/>
            <p:nvPr/>
          </p:nvSpPr>
          <p:spPr>
            <a:xfrm>
              <a:off x="2729430" y="2514086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8" name="Shape 38"/>
            <p:cNvSpPr/>
            <p:nvPr/>
          </p:nvSpPr>
          <p:spPr>
            <a:xfrm>
              <a:off x="5027177" y="2514086"/>
              <a:ext cx="472735" cy="472735"/>
            </a:xfrm>
            <a:prstGeom prst="rect">
              <a:avLst/>
            </a:pr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 sz="2400" dirty="0"/>
            </a:p>
          </p:txBody>
        </p:sp>
        <p:sp>
          <p:nvSpPr>
            <p:cNvPr id="9" name="Shape 39"/>
            <p:cNvSpPr/>
            <p:nvPr/>
          </p:nvSpPr>
          <p:spPr>
            <a:xfrm>
              <a:off x="2487886" y="1581268"/>
              <a:ext cx="2622426" cy="768106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40"/>
            <p:cNvSpPr/>
            <p:nvPr/>
          </p:nvSpPr>
          <p:spPr>
            <a:xfrm>
              <a:off x="3184045" y="1593540"/>
              <a:ext cx="1982146" cy="729445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41"/>
            <p:cNvSpPr/>
            <p:nvPr/>
          </p:nvSpPr>
          <p:spPr>
            <a:xfrm>
              <a:off x="3904807" y="1575987"/>
              <a:ext cx="1304975" cy="720058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" name="Shape 42"/>
            <p:cNvSpPr/>
            <p:nvPr/>
          </p:nvSpPr>
          <p:spPr>
            <a:xfrm>
              <a:off x="4607370" y="1570933"/>
              <a:ext cx="632353" cy="700539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" name="Shape 43"/>
            <p:cNvSpPr/>
            <p:nvPr/>
          </p:nvSpPr>
          <p:spPr>
            <a:xfrm>
              <a:off x="3106118" y="1067265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14" name="Shape 44"/>
            <p:cNvSpPr/>
            <p:nvPr/>
          </p:nvSpPr>
          <p:spPr>
            <a:xfrm>
              <a:off x="4542168" y="1067265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15" name="Shape 45"/>
            <p:cNvSpPr/>
            <p:nvPr/>
          </p:nvSpPr>
          <p:spPr>
            <a:xfrm>
              <a:off x="3202167" y="1593540"/>
              <a:ext cx="887441" cy="72794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" name="Shape 46"/>
            <p:cNvSpPr/>
            <p:nvPr/>
          </p:nvSpPr>
          <p:spPr>
            <a:xfrm>
              <a:off x="2351106" y="1075620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17" name="Shape 47"/>
            <p:cNvSpPr/>
            <p:nvPr/>
          </p:nvSpPr>
          <p:spPr>
            <a:xfrm>
              <a:off x="3820686" y="1066891"/>
              <a:ext cx="186190" cy="401904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18" name="Shape 48"/>
            <p:cNvSpPr/>
            <p:nvPr/>
          </p:nvSpPr>
          <p:spPr>
            <a:xfrm flipH="1">
              <a:off x="4185196" y="1571667"/>
              <a:ext cx="430655" cy="75003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" name="Shape 49"/>
            <p:cNvSpPr/>
            <p:nvPr/>
          </p:nvSpPr>
          <p:spPr>
            <a:xfrm>
              <a:off x="2468894" y="1572980"/>
              <a:ext cx="448375" cy="73319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" name="Shape 50"/>
            <p:cNvSpPr/>
            <p:nvPr/>
          </p:nvSpPr>
          <p:spPr>
            <a:xfrm flipH="1">
              <a:off x="2974288" y="1581268"/>
              <a:ext cx="939492" cy="717822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" name="Shape 55"/>
            <p:cNvSpPr/>
            <p:nvPr/>
          </p:nvSpPr>
          <p:spPr>
            <a:xfrm>
              <a:off x="4885974" y="3527357"/>
              <a:ext cx="761427" cy="5539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3600" dirty="0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lang="en-US" sz="36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g</a:t>
              </a:r>
              <a:endParaRPr sz="36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22" name="Shape 56"/>
            <p:cNvSpPr/>
            <p:nvPr/>
          </p:nvSpPr>
          <p:spPr>
            <a:xfrm>
              <a:off x="5260815" y="3100130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57"/>
            <p:cNvSpPr/>
            <p:nvPr/>
          </p:nvSpPr>
          <p:spPr>
            <a:xfrm>
              <a:off x="397373" y="979055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Stage 1</a:t>
              </a:r>
            </a:p>
          </p:txBody>
        </p:sp>
        <p:sp>
          <p:nvSpPr>
            <p:cNvPr id="24" name="Shape 58"/>
            <p:cNvSpPr/>
            <p:nvPr/>
          </p:nvSpPr>
          <p:spPr>
            <a:xfrm>
              <a:off x="397373" y="2452937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Stage 2</a:t>
              </a:r>
            </a:p>
          </p:txBody>
        </p:sp>
        <p:sp>
          <p:nvSpPr>
            <p:cNvPr id="25" name="Shape 59"/>
            <p:cNvSpPr/>
            <p:nvPr/>
          </p:nvSpPr>
          <p:spPr>
            <a:xfrm>
              <a:off x="397373" y="3506839"/>
              <a:ext cx="1514838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200" i="1" dirty="0"/>
                <a:t>Reward</a:t>
              </a:r>
            </a:p>
          </p:txBody>
        </p:sp>
        <p:sp>
          <p:nvSpPr>
            <p:cNvPr id="26" name="Shape 60"/>
            <p:cNvSpPr/>
            <p:nvPr/>
          </p:nvSpPr>
          <p:spPr>
            <a:xfrm>
              <a:off x="5941889" y="1105579"/>
              <a:ext cx="1551110" cy="2844598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7" name="Shape 61"/>
            <p:cNvSpPr/>
            <p:nvPr/>
          </p:nvSpPr>
          <p:spPr>
            <a:xfrm>
              <a:off x="5966438" y="1132919"/>
              <a:ext cx="1502014" cy="7181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2000" dirty="0"/>
                <a:t>Transition</a:t>
              </a:r>
            </a:p>
            <a:p>
              <a:pPr lvl="0">
                <a:defRPr sz="1800"/>
              </a:pPr>
              <a:r>
                <a:rPr sz="2000" dirty="0"/>
                <a:t>Probabilities</a:t>
              </a:r>
            </a:p>
          </p:txBody>
        </p:sp>
        <p:sp>
          <p:nvSpPr>
            <p:cNvPr id="28" name="Shape 62"/>
            <p:cNvSpPr/>
            <p:nvPr/>
          </p:nvSpPr>
          <p:spPr>
            <a:xfrm>
              <a:off x="6329623" y="2054633"/>
              <a:ext cx="1" cy="445152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9" name="Shape 63"/>
            <p:cNvSpPr/>
            <p:nvPr/>
          </p:nvSpPr>
          <p:spPr>
            <a:xfrm>
              <a:off x="6329623" y="2692171"/>
              <a:ext cx="1" cy="448246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0" name="Shape 64"/>
            <p:cNvSpPr/>
            <p:nvPr/>
          </p:nvSpPr>
          <p:spPr>
            <a:xfrm>
              <a:off x="6555530" y="2741405"/>
              <a:ext cx="635991" cy="3229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.8</a:t>
              </a:r>
            </a:p>
          </p:txBody>
        </p:sp>
        <p:sp>
          <p:nvSpPr>
            <p:cNvPr id="31" name="Shape 65"/>
            <p:cNvSpPr/>
            <p:nvPr/>
          </p:nvSpPr>
          <p:spPr>
            <a:xfrm>
              <a:off x="6571105" y="2083272"/>
              <a:ext cx="604840" cy="3243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 dirty="0"/>
                <a:t>p = </a:t>
              </a:r>
              <a:r>
                <a:rPr sz="2400" dirty="0" smtClean="0"/>
                <a:t>.</a:t>
              </a:r>
              <a:r>
                <a:rPr lang="en-US" sz="2400" dirty="0" smtClean="0"/>
                <a:t>2</a:t>
              </a:r>
              <a:endParaRPr sz="2400" dirty="0"/>
            </a:p>
          </p:txBody>
        </p:sp>
        <p:sp>
          <p:nvSpPr>
            <p:cNvPr id="32" name="Shape 66"/>
            <p:cNvSpPr/>
            <p:nvPr/>
          </p:nvSpPr>
          <p:spPr>
            <a:xfrm>
              <a:off x="6329623" y="3342999"/>
              <a:ext cx="1" cy="382307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3" name="Shape 67"/>
            <p:cNvSpPr/>
            <p:nvPr/>
          </p:nvSpPr>
          <p:spPr>
            <a:xfrm>
              <a:off x="6584648" y="3372676"/>
              <a:ext cx="577755" cy="3229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p = 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600" y="1524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947052" y="152400"/>
              <a:ext cx="4879948" cy="4103132"/>
              <a:chOff x="250852" y="773668"/>
              <a:chExt cx="4879948" cy="410313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703409" y="2349890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15009" y="2444090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2806" y="160020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551207" y="1889111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0139" y="3197688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304805" y="1889111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4804" y="2353798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00536" y="396571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Shape 37"/>
              <p:cNvSpPr/>
              <p:nvPr/>
            </p:nvSpPr>
            <p:spPr>
              <a:xfrm>
                <a:off x="2981665" y="2667000"/>
                <a:ext cx="472735" cy="472735"/>
              </a:xfrm>
              <a:prstGeom prst="rect">
                <a:avLst/>
              </a:prstGeom>
              <a:solidFill>
                <a:srgbClr val="51A7F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0852" y="773668"/>
                <a:ext cx="6639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41002" y="3103488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142706" y="4724400"/>
            <a:ext cx="9331123" cy="4103132"/>
            <a:chOff x="142706" y="4724400"/>
            <a:chExt cx="9331123" cy="4103132"/>
          </a:xfrm>
        </p:grpSpPr>
        <p:grpSp>
          <p:nvGrpSpPr>
            <p:cNvPr id="82" name="Group 81"/>
            <p:cNvGrpSpPr/>
            <p:nvPr/>
          </p:nvGrpSpPr>
          <p:grpSpPr>
            <a:xfrm>
              <a:off x="142706" y="4724400"/>
              <a:ext cx="9331123" cy="4103132"/>
              <a:chOff x="142706" y="4724400"/>
              <a:chExt cx="9331123" cy="4103132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619342" y="6300622"/>
                <a:ext cx="3485393" cy="25269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30942" y="6394822"/>
                <a:ext cx="481940" cy="456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78739" y="5550932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67140" y="5839843"/>
                <a:ext cx="659398" cy="37566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86072" y="7148420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20738" y="5839843"/>
                <a:ext cx="659398" cy="375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220737" y="6304530"/>
                <a:ext cx="1789798" cy="1032288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016469" y="7916442"/>
                <a:ext cx="12298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&lt;4s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400" y="4724400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2706" y="4886980"/>
                <a:ext cx="1630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N-1: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75494" y="4724400"/>
                <a:ext cx="3698335" cy="4103132"/>
                <a:chOff x="490467" y="773668"/>
                <a:chExt cx="3698335" cy="41031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703409" y="2349890"/>
                  <a:ext cx="3485393" cy="2526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15009" y="2444090"/>
                  <a:ext cx="481940" cy="456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362806" y="1600200"/>
                  <a:ext cx="1789798" cy="10322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551207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304805" y="1889111"/>
                  <a:ext cx="659398" cy="3756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90467" y="773668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61680" y="4886980"/>
                <a:ext cx="13308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N: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Shape 38"/>
              <p:cNvSpPr/>
              <p:nvPr/>
            </p:nvSpPr>
            <p:spPr>
              <a:xfrm>
                <a:off x="2905465" y="6629400"/>
                <a:ext cx="472735" cy="472735"/>
              </a:xfrm>
              <a:prstGeom prst="rect">
                <a:avLst/>
              </a:prstGeom>
              <a:solidFill>
                <a:srgbClr val="70BF4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56935" y="7054220"/>
                <a:ext cx="1789798" cy="10322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earn</a:t>
                </a:r>
              </a:p>
              <a:p>
                <a:pPr algn="ctr"/>
                <a:r>
                  <a:rPr lang="en-US" sz="18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+3</a:t>
                </a:r>
              </a:p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oints.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363204" y="7023151"/>
              <a:ext cx="577596" cy="444449"/>
              <a:chOff x="10101477" y="3136951"/>
              <a:chExt cx="577596" cy="444449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0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6817" y="228600"/>
            <a:ext cx="12790183" cy="4724400"/>
            <a:chOff x="36817" y="228600"/>
            <a:chExt cx="12790183" cy="4724400"/>
          </a:xfrm>
        </p:grpSpPr>
        <p:sp>
          <p:nvSpPr>
            <p:cNvPr id="30" name="Rectangle 29"/>
            <p:cNvSpPr/>
            <p:nvPr/>
          </p:nvSpPr>
          <p:spPr>
            <a:xfrm>
              <a:off x="8026400" y="990600"/>
              <a:ext cx="1789798" cy="10322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14801" y="1279511"/>
              <a:ext cx="659398" cy="375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68399" y="1279511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" name="Group 84"/>
            <p:cNvGrpSpPr/>
            <p:nvPr/>
          </p:nvGrpSpPr>
          <p:grpSpPr>
            <a:xfrm>
              <a:off x="254000" y="1130298"/>
              <a:ext cx="6110762" cy="2222502"/>
              <a:chOff x="0" y="31750"/>
              <a:chExt cx="6110760" cy="2222501"/>
            </a:xfrm>
          </p:grpSpPr>
          <p:sp>
            <p:nvSpPr>
              <p:cNvPr id="3" name="Shape 70"/>
              <p:cNvSpPr/>
              <p:nvPr/>
            </p:nvSpPr>
            <p:spPr>
              <a:xfrm>
                <a:off x="3684106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2</a:t>
                </a:r>
                <a:endParaRPr sz="3800" dirty="0"/>
              </a:p>
            </p:txBody>
          </p:sp>
          <p:sp>
            <p:nvSpPr>
              <p:cNvPr id="4" name="Shape 71"/>
              <p:cNvSpPr/>
              <p:nvPr/>
            </p:nvSpPr>
            <p:spPr>
              <a:xfrm>
                <a:off x="5773575" y="1625856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4</a:t>
                </a:r>
                <a:endParaRPr sz="3800" dirty="0"/>
              </a:p>
            </p:txBody>
          </p:sp>
          <p:sp>
            <p:nvSpPr>
              <p:cNvPr id="5" name="Shape 72"/>
              <p:cNvSpPr/>
              <p:nvPr/>
            </p:nvSpPr>
            <p:spPr>
              <a:xfrm>
                <a:off x="2585556" y="16380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1</a:t>
                </a:r>
                <a:endParaRPr sz="3800" dirty="0"/>
              </a:p>
            </p:txBody>
          </p:sp>
          <p:sp>
            <p:nvSpPr>
              <p:cNvPr id="6" name="Shape 73"/>
              <p:cNvSpPr/>
              <p:nvPr/>
            </p:nvSpPr>
            <p:spPr>
              <a:xfrm>
                <a:off x="4723811" y="1625312"/>
                <a:ext cx="270908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3</a:t>
                </a:r>
                <a:endParaRPr sz="3800" dirty="0"/>
              </a:p>
            </p:txBody>
          </p:sp>
          <p:sp>
            <p:nvSpPr>
              <p:cNvPr id="7" name="Shape 74"/>
              <p:cNvSpPr/>
              <p:nvPr/>
            </p:nvSpPr>
            <p:spPr>
              <a:xfrm>
                <a:off x="0" y="16065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/>
                  <a:t>Stage 1</a:t>
                </a:r>
              </a:p>
            </p:txBody>
          </p:sp>
          <p:sp>
            <p:nvSpPr>
              <p:cNvPr id="8" name="Shape 75"/>
              <p:cNvSpPr/>
              <p:nvPr/>
            </p:nvSpPr>
            <p:spPr>
              <a:xfrm>
                <a:off x="3682255" y="51056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B</a:t>
                </a:r>
                <a:endParaRPr sz="3800" dirty="0"/>
              </a:p>
            </p:txBody>
          </p:sp>
          <p:sp>
            <p:nvSpPr>
              <p:cNvPr id="9" name="Shape 76"/>
              <p:cNvSpPr/>
              <p:nvPr/>
            </p:nvSpPr>
            <p:spPr>
              <a:xfrm>
                <a:off x="5758099" y="51056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D</a:t>
                </a:r>
                <a:endParaRPr sz="3800" dirty="0"/>
              </a:p>
            </p:txBody>
          </p:sp>
          <p:sp>
            <p:nvSpPr>
              <p:cNvPr id="10" name="Shape 77"/>
              <p:cNvSpPr/>
              <p:nvPr/>
            </p:nvSpPr>
            <p:spPr>
              <a:xfrm>
                <a:off x="2583705" y="63213"/>
                <a:ext cx="325410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A</a:t>
                </a:r>
                <a:endParaRPr sz="3800" dirty="0"/>
              </a:p>
            </p:txBody>
          </p:sp>
          <p:sp>
            <p:nvSpPr>
              <p:cNvPr id="11" name="Shape 78"/>
              <p:cNvSpPr/>
              <p:nvPr/>
            </p:nvSpPr>
            <p:spPr>
              <a:xfrm>
                <a:off x="4708335" y="50513"/>
                <a:ext cx="352661" cy="58477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3800" dirty="0" smtClean="0"/>
                  <a:t>C</a:t>
                </a:r>
                <a:endParaRPr sz="3800" dirty="0"/>
              </a:p>
            </p:txBody>
          </p:sp>
          <p:sp>
            <p:nvSpPr>
              <p:cNvPr id="12" name="Shape 79"/>
              <p:cNvSpPr/>
              <p:nvPr/>
            </p:nvSpPr>
            <p:spPr>
              <a:xfrm>
                <a:off x="25400" y="31750"/>
                <a:ext cx="1689812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i="1"/>
                </a:lvl1pPr>
              </a:lstStyle>
              <a:p>
                <a:pPr lvl="0">
                  <a:defRPr sz="1800" i="0"/>
                </a:pPr>
                <a:r>
                  <a:rPr sz="3600" i="1" dirty="0"/>
                  <a:t>Stage 0</a:t>
                </a:r>
              </a:p>
            </p:txBody>
          </p:sp>
          <p:sp>
            <p:nvSpPr>
              <p:cNvPr id="13" name="Shape 80"/>
              <p:cNvSpPr/>
              <p:nvPr/>
            </p:nvSpPr>
            <p:spPr>
              <a:xfrm>
                <a:off x="2746410" y="864870"/>
                <a:ext cx="1" cy="556260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" name="Shape 81"/>
              <p:cNvSpPr/>
              <p:nvPr/>
            </p:nvSpPr>
            <p:spPr>
              <a:xfrm>
                <a:off x="3844960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5" name="Shape 82"/>
              <p:cNvSpPr/>
              <p:nvPr/>
            </p:nvSpPr>
            <p:spPr>
              <a:xfrm>
                <a:off x="4889694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" name="Shape 83"/>
              <p:cNvSpPr/>
              <p:nvPr/>
            </p:nvSpPr>
            <p:spPr>
              <a:xfrm>
                <a:off x="5934429" y="852713"/>
                <a:ext cx="1" cy="556261"/>
              </a:xfrm>
              <a:prstGeom prst="line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7488357" y="1804822"/>
              <a:ext cx="4342314" cy="3148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99957" y="1899022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59006" y="1731624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26600" y="2062733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55087" y="265262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01004" y="2485222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4600" y="3420642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Shape 37"/>
            <p:cNvSpPr/>
            <p:nvPr/>
          </p:nvSpPr>
          <p:spPr>
            <a:xfrm>
              <a:off x="10677865" y="2798424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35800" y="228600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37202" y="3234912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+3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07377" y="419100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817" y="2286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6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1600" y="152400"/>
            <a:ext cx="12573000" cy="5819829"/>
            <a:chOff x="101600" y="152400"/>
            <a:chExt cx="12573000" cy="5819829"/>
          </a:xfrm>
        </p:grpSpPr>
        <p:sp>
          <p:nvSpPr>
            <p:cNvPr id="2" name="Shape 87"/>
            <p:cNvSpPr/>
            <p:nvPr/>
          </p:nvSpPr>
          <p:spPr>
            <a:xfrm>
              <a:off x="3154009" y="5527275"/>
              <a:ext cx="50815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solidFill>
                    <a:srgbClr val="51A7F9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b</a:t>
              </a:r>
              <a:endParaRPr sz="2400" baseline="-5999" dirty="0">
                <a:solidFill>
                  <a:srgbClr val="51A7F9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3" name="Shape 88"/>
            <p:cNvSpPr/>
            <p:nvPr/>
          </p:nvSpPr>
          <p:spPr>
            <a:xfrm>
              <a:off x="3072176" y="4143717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 89"/>
            <p:cNvSpPr/>
            <p:nvPr/>
          </p:nvSpPr>
          <p:spPr>
            <a:xfrm>
              <a:off x="4885336" y="5520823"/>
              <a:ext cx="46326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smtClean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>
                  <a:solidFill>
                    <a:srgbClr val="EC5D57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endParaRPr sz="2400" baseline="-5999" dirty="0">
                <a:solidFill>
                  <a:srgbClr val="EC5D57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5" name="Shape 90"/>
            <p:cNvSpPr/>
            <p:nvPr/>
          </p:nvSpPr>
          <p:spPr>
            <a:xfrm>
              <a:off x="3639226" y="3422410"/>
              <a:ext cx="500974" cy="500974"/>
            </a:xfrm>
            <a:prstGeom prst="rect">
              <a:avLst/>
            </a:pr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6" name="Shape 91"/>
            <p:cNvSpPr/>
            <p:nvPr/>
          </p:nvSpPr>
          <p:spPr>
            <a:xfrm>
              <a:off x="2859084" y="3422410"/>
              <a:ext cx="500974" cy="500974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7" name="Shape 92"/>
            <p:cNvSpPr/>
            <p:nvPr/>
          </p:nvSpPr>
          <p:spPr>
            <a:xfrm>
              <a:off x="3115578" y="2433870"/>
              <a:ext cx="2779076" cy="813989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" name="Shape 93"/>
            <p:cNvSpPr/>
            <p:nvPr/>
          </p:nvSpPr>
          <p:spPr>
            <a:xfrm>
              <a:off x="3853323" y="2446874"/>
              <a:ext cx="2100549" cy="773020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" name="Shape 94"/>
            <p:cNvSpPr/>
            <p:nvPr/>
          </p:nvSpPr>
          <p:spPr>
            <a:xfrm>
              <a:off x="4617139" y="2428273"/>
              <a:ext cx="1382927" cy="763071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95"/>
            <p:cNvSpPr/>
            <p:nvPr/>
          </p:nvSpPr>
          <p:spPr>
            <a:xfrm>
              <a:off x="5361669" y="2422917"/>
              <a:ext cx="670127" cy="742386"/>
            </a:xfrm>
            <a:prstGeom prst="line">
              <a:avLst/>
            </a:prstGeom>
            <a:ln w="127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96"/>
            <p:cNvSpPr/>
            <p:nvPr/>
          </p:nvSpPr>
          <p:spPr>
            <a:xfrm>
              <a:off x="3770741" y="1889163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2</a:t>
              </a:r>
              <a:endParaRPr sz="3800" dirty="0"/>
            </a:p>
          </p:txBody>
        </p:sp>
        <p:sp>
          <p:nvSpPr>
            <p:cNvPr id="12" name="Shape 97"/>
            <p:cNvSpPr/>
            <p:nvPr/>
          </p:nvSpPr>
          <p:spPr>
            <a:xfrm>
              <a:off x="5292574" y="1889163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4</a:t>
              </a:r>
              <a:endParaRPr sz="3800" dirty="0"/>
            </a:p>
          </p:txBody>
        </p:sp>
        <p:sp>
          <p:nvSpPr>
            <p:cNvPr id="13" name="Shape 98"/>
            <p:cNvSpPr/>
            <p:nvPr/>
          </p:nvSpPr>
          <p:spPr>
            <a:xfrm>
              <a:off x="4613330" y="2421186"/>
              <a:ext cx="1" cy="769295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" name="Shape 99"/>
            <p:cNvSpPr/>
            <p:nvPr/>
          </p:nvSpPr>
          <p:spPr>
            <a:xfrm>
              <a:off x="2970629" y="1898016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1</a:t>
              </a:r>
              <a:endParaRPr sz="3800" dirty="0"/>
            </a:p>
          </p:txBody>
        </p:sp>
        <p:sp>
          <p:nvSpPr>
            <p:cNvPr id="15" name="Shape 100"/>
            <p:cNvSpPr/>
            <p:nvPr/>
          </p:nvSpPr>
          <p:spPr>
            <a:xfrm>
              <a:off x="4527994" y="1888767"/>
              <a:ext cx="197312" cy="42591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3800" dirty="0" smtClean="0"/>
                <a:t>3</a:t>
              </a:r>
              <a:endParaRPr sz="3800" dirty="0"/>
            </a:p>
          </p:txBody>
        </p:sp>
        <p:sp>
          <p:nvSpPr>
            <p:cNvPr id="16" name="Shape 101"/>
            <p:cNvSpPr/>
            <p:nvPr/>
          </p:nvSpPr>
          <p:spPr>
            <a:xfrm>
              <a:off x="5370657" y="2423695"/>
              <a:ext cx="1" cy="775607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" name="Shape 102"/>
            <p:cNvSpPr/>
            <p:nvPr/>
          </p:nvSpPr>
          <p:spPr>
            <a:xfrm>
              <a:off x="3095452" y="2425087"/>
              <a:ext cx="1" cy="76539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" name="Shape 103"/>
            <p:cNvSpPr/>
            <p:nvPr/>
          </p:nvSpPr>
          <p:spPr>
            <a:xfrm>
              <a:off x="3851514" y="2428802"/>
              <a:ext cx="1" cy="765393"/>
            </a:xfrm>
            <a:prstGeom prst="line">
              <a:avLst/>
            </a:prstGeom>
            <a:ln w="508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108"/>
            <p:cNvSpPr/>
            <p:nvPr/>
          </p:nvSpPr>
          <p:spPr>
            <a:xfrm>
              <a:off x="6153912" y="5527275"/>
              <a:ext cx="50815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solidFill>
                    <a:srgbClr val="70BF41"/>
                  </a:solidFill>
                  <a:latin typeface="Whitney Medium"/>
                  <a:ea typeface="Whitney Medium"/>
                  <a:cs typeface="Whitney Medium"/>
                  <a:sym typeface="Whitney Medium"/>
                </a:rPr>
                <a:t>g</a:t>
              </a:r>
              <a:endParaRPr sz="2400" baseline="-5999" dirty="0">
                <a:solidFill>
                  <a:srgbClr val="70BF41"/>
                </a:solidFill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24" name="Shape 109"/>
            <p:cNvSpPr/>
            <p:nvPr/>
          </p:nvSpPr>
          <p:spPr>
            <a:xfrm>
              <a:off x="6089308" y="4126871"/>
              <a:ext cx="1" cy="47174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" name="Shape 110"/>
            <p:cNvSpPr/>
            <p:nvPr/>
          </p:nvSpPr>
          <p:spPr>
            <a:xfrm>
              <a:off x="1031996" y="1844233"/>
              <a:ext cx="134171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/>
                <a:t>Stage 1</a:t>
              </a:r>
            </a:p>
          </p:txBody>
        </p:sp>
        <p:sp>
          <p:nvSpPr>
            <p:cNvPr id="26" name="Shape 111"/>
            <p:cNvSpPr/>
            <p:nvPr/>
          </p:nvSpPr>
          <p:spPr>
            <a:xfrm>
              <a:off x="1031996" y="3406158"/>
              <a:ext cx="134171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 dirty="0"/>
                <a:t>Stage 2</a:t>
              </a:r>
            </a:p>
          </p:txBody>
        </p:sp>
        <p:sp>
          <p:nvSpPr>
            <p:cNvPr id="27" name="Shape 112"/>
            <p:cNvSpPr/>
            <p:nvPr/>
          </p:nvSpPr>
          <p:spPr>
            <a:xfrm>
              <a:off x="333116" y="4604771"/>
              <a:ext cx="2483052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lang="en-US" sz="2800" i="1" dirty="0" smtClean="0"/>
                <a:t>Shape </a:t>
              </a:r>
              <a:r>
                <a:rPr sz="2800" i="1" dirty="0" smtClean="0"/>
                <a:t>Reward</a:t>
              </a:r>
              <a:endParaRPr sz="2800" i="1" dirty="0"/>
            </a:p>
          </p:txBody>
        </p:sp>
        <p:sp>
          <p:nvSpPr>
            <p:cNvPr id="36" name="Shape 121"/>
            <p:cNvSpPr/>
            <p:nvPr/>
          </p:nvSpPr>
          <p:spPr>
            <a:xfrm>
              <a:off x="465084" y="5438750"/>
              <a:ext cx="2303516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lang="en-US" sz="2800" i="1" dirty="0" smtClean="0"/>
                <a:t>Color </a:t>
              </a:r>
              <a:r>
                <a:rPr sz="2800" i="1" dirty="0" smtClean="0"/>
                <a:t>Reward</a:t>
              </a:r>
              <a:endParaRPr sz="2800" i="1" dirty="0"/>
            </a:p>
          </p:txBody>
        </p:sp>
        <p:sp>
          <p:nvSpPr>
            <p:cNvPr id="37" name="Shape 122"/>
            <p:cNvSpPr/>
            <p:nvPr/>
          </p:nvSpPr>
          <p:spPr>
            <a:xfrm>
              <a:off x="5079048" y="3417759"/>
              <a:ext cx="567091" cy="56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5D5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123"/>
            <p:cNvSpPr/>
            <p:nvPr/>
          </p:nvSpPr>
          <p:spPr>
            <a:xfrm>
              <a:off x="4335109" y="3417759"/>
              <a:ext cx="567091" cy="56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24"/>
            <p:cNvSpPr/>
            <p:nvPr/>
          </p:nvSpPr>
          <p:spPr>
            <a:xfrm flipH="1">
              <a:off x="3566135" y="4143005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" name="Shape 125"/>
            <p:cNvSpPr/>
            <p:nvPr/>
          </p:nvSpPr>
          <p:spPr>
            <a:xfrm>
              <a:off x="4608170" y="4144074"/>
              <a:ext cx="313547" cy="454520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" name="Shape 126"/>
            <p:cNvSpPr/>
            <p:nvPr/>
          </p:nvSpPr>
          <p:spPr>
            <a:xfrm flipH="1">
              <a:off x="5102129" y="4143361"/>
              <a:ext cx="313547" cy="454521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" name="Shape 127"/>
            <p:cNvSpPr/>
            <p:nvPr/>
          </p:nvSpPr>
          <p:spPr>
            <a:xfrm>
              <a:off x="2923932" y="4171070"/>
              <a:ext cx="315862" cy="1260203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" name="Shape 128"/>
            <p:cNvSpPr/>
            <p:nvPr/>
          </p:nvSpPr>
          <p:spPr>
            <a:xfrm flipH="1">
              <a:off x="3539960" y="4101891"/>
              <a:ext cx="928501" cy="1338016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4" name="Shape 129"/>
            <p:cNvSpPr/>
            <p:nvPr/>
          </p:nvSpPr>
          <p:spPr>
            <a:xfrm>
              <a:off x="4026489" y="4116635"/>
              <a:ext cx="976721" cy="1310779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5" name="Shape 130"/>
            <p:cNvSpPr/>
            <p:nvPr/>
          </p:nvSpPr>
          <p:spPr>
            <a:xfrm flipH="1">
              <a:off x="5301232" y="4133091"/>
              <a:ext cx="300881" cy="1279498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6" name="Shape 131"/>
            <p:cNvSpPr/>
            <p:nvPr/>
          </p:nvSpPr>
          <p:spPr>
            <a:xfrm>
              <a:off x="4749800" y="4572000"/>
              <a:ext cx="571974" cy="57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53585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29526" y="4604426"/>
              <a:ext cx="503224" cy="500974"/>
              <a:chOff x="3229526" y="4648200"/>
              <a:chExt cx="503224" cy="500974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3229526" y="4648200"/>
                <a:ext cx="500974" cy="500974"/>
              </a:xfrm>
              <a:prstGeom prst="rect">
                <a:avLst/>
              </a:prstGeom>
              <a:solidFill>
                <a:srgbClr val="A6AAA9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DCDEE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Whitney Medium"/>
                    <a:ea typeface="Whitney Medium"/>
                    <a:cs typeface="Whitney Medium"/>
                    <a:sym typeface="Whitney Medium"/>
                  </a:defRPr>
                </a:pPr>
                <a:endParaRPr sz="2800"/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3235819" y="4713555"/>
                <a:ext cx="496931" cy="3693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lvl="0">
                  <a:defRPr sz="1800"/>
                </a:pPr>
                <a:r>
                  <a:rPr sz="2400" dirty="0">
                    <a:latin typeface="Whitney Medium"/>
                    <a:ea typeface="Whitney Medium"/>
                    <a:cs typeface="Whitney Medium"/>
                    <a:sym typeface="Whitney Medium"/>
                  </a:rPr>
                  <a:t>$</a:t>
                </a:r>
                <a:r>
                  <a:rPr sz="2400" dirty="0" err="1" smtClean="0">
                    <a:latin typeface="Whitney Medium"/>
                    <a:ea typeface="Whitney Medium"/>
                    <a:cs typeface="Whitney Medium"/>
                    <a:sym typeface="Whitney Medium"/>
                  </a:rPr>
                  <a:t>R</a:t>
                </a:r>
                <a:r>
                  <a:rPr lang="en-US" sz="2400" baseline="-5999" dirty="0" err="1">
                    <a:latin typeface="Whitney Medium"/>
                    <a:ea typeface="Whitney Medium"/>
                    <a:cs typeface="Whitney Medium"/>
                    <a:sym typeface="Whitney Medium"/>
                  </a:rPr>
                  <a:t>s</a:t>
                </a:r>
                <a:endParaRPr sz="2400" baseline="-5999" dirty="0">
                  <a:latin typeface="Whitney Medium"/>
                  <a:ea typeface="Whitney Medium"/>
                  <a:cs typeface="Whitney Medium"/>
                  <a:sym typeface="Whitney Medium"/>
                </a:endParaRPr>
              </a:p>
            </p:txBody>
          </p:sp>
        </p:grpSp>
        <p:sp>
          <p:nvSpPr>
            <p:cNvPr id="49" name="Shape 134"/>
            <p:cNvSpPr/>
            <p:nvPr/>
          </p:nvSpPr>
          <p:spPr>
            <a:xfrm>
              <a:off x="4785785" y="4677358"/>
              <a:ext cx="49693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latin typeface="Whitney Medium"/>
                  <a:ea typeface="Whitney Medium"/>
                  <a:cs typeface="Whitney Medium"/>
                  <a:sym typeface="Whitney Medium"/>
                </a:rPr>
                <a:t>c</a:t>
              </a:r>
              <a:endParaRPr sz="2400" baseline="-5999" dirty="0"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50" name="Shape 135"/>
            <p:cNvSpPr/>
            <p:nvPr/>
          </p:nvSpPr>
          <p:spPr>
            <a:xfrm>
              <a:off x="5946334" y="3417759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 136"/>
            <p:cNvSpPr/>
            <p:nvPr/>
          </p:nvSpPr>
          <p:spPr>
            <a:xfrm>
              <a:off x="6407501" y="4126416"/>
              <a:ext cx="1" cy="1273146"/>
            </a:xfrm>
            <a:prstGeom prst="line">
              <a:avLst/>
            </a:prstGeom>
            <a:ln w="76200">
              <a:solidFill/>
              <a:miter lim="400000"/>
              <a:tailEnd type="triangle"/>
            </a:ln>
          </p:spPr>
          <p:txBody>
            <a:bodyPr lIns="0" tIns="0" rIns="0" bIns="0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 137"/>
            <p:cNvSpPr/>
            <p:nvPr/>
          </p:nvSpPr>
          <p:spPr>
            <a:xfrm>
              <a:off x="5816600" y="4572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6AAA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 138"/>
            <p:cNvSpPr/>
            <p:nvPr/>
          </p:nvSpPr>
          <p:spPr>
            <a:xfrm>
              <a:off x="5876564" y="4696723"/>
              <a:ext cx="452048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2400" dirty="0">
                  <a:latin typeface="Whitney Medium"/>
                  <a:ea typeface="Whitney Medium"/>
                  <a:cs typeface="Whitney Medium"/>
                  <a:sym typeface="Whitney Medium"/>
                </a:rPr>
                <a:t>$</a:t>
              </a:r>
              <a:r>
                <a:rPr sz="2400" dirty="0" err="1" smtClean="0">
                  <a:latin typeface="Whitney Medium"/>
                  <a:ea typeface="Whitney Medium"/>
                  <a:cs typeface="Whitney Medium"/>
                  <a:sym typeface="Whitney Medium"/>
                </a:rPr>
                <a:t>R</a:t>
              </a:r>
              <a:r>
                <a:rPr lang="en-US" sz="2400" baseline="-5999" dirty="0" err="1">
                  <a:latin typeface="Whitney Medium"/>
                  <a:ea typeface="Whitney Medium"/>
                  <a:cs typeface="Whitney Medium"/>
                  <a:sym typeface="Whitney Medium"/>
                </a:rPr>
                <a:t>t</a:t>
              </a:r>
              <a:endParaRPr sz="2400" baseline="-5999" dirty="0">
                <a:latin typeface="Whitney Medium"/>
                <a:ea typeface="Whitney Medium"/>
                <a:cs typeface="Whitney Medium"/>
                <a:sym typeface="Whitney Medium"/>
              </a:endParaRPr>
            </a:p>
          </p:txBody>
        </p:sp>
        <p:sp>
          <p:nvSpPr>
            <p:cNvPr id="62" name="Shape 147"/>
            <p:cNvSpPr/>
            <p:nvPr/>
          </p:nvSpPr>
          <p:spPr>
            <a:xfrm>
              <a:off x="851658" y="762000"/>
              <a:ext cx="170238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2800" i="1" dirty="0"/>
                <a:t>Trial Type</a:t>
              </a:r>
            </a:p>
          </p:txBody>
        </p:sp>
        <p:sp>
          <p:nvSpPr>
            <p:cNvPr id="63" name="Shape 148"/>
            <p:cNvSpPr/>
            <p:nvPr/>
          </p:nvSpPr>
          <p:spPr>
            <a:xfrm>
              <a:off x="2786690" y="840043"/>
              <a:ext cx="1063517" cy="377394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4" name="Shape 149"/>
            <p:cNvSpPr/>
            <p:nvPr/>
          </p:nvSpPr>
          <p:spPr>
            <a:xfrm>
              <a:off x="4547144" y="840043"/>
              <a:ext cx="1063517" cy="377394"/>
            </a:xfrm>
            <a:prstGeom prst="rect">
              <a:avLst/>
            </a:prstGeom>
            <a:ln w="381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5" name="Shape 150"/>
            <p:cNvSpPr/>
            <p:nvPr/>
          </p:nvSpPr>
          <p:spPr>
            <a:xfrm>
              <a:off x="3942300" y="792868"/>
              <a:ext cx="508816" cy="4717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i="1"/>
              </a:lvl1pPr>
            </a:lstStyle>
            <a:p>
              <a:pPr lvl="0">
                <a:defRPr sz="1800" i="0"/>
              </a:pPr>
              <a:r>
                <a:rPr sz="3600" i="1" dirty="0"/>
                <a:t>vs.</a:t>
              </a:r>
            </a:p>
          </p:txBody>
        </p:sp>
        <p:sp>
          <p:nvSpPr>
            <p:cNvPr id="66" name="Shape 151"/>
            <p:cNvSpPr/>
            <p:nvPr/>
          </p:nvSpPr>
          <p:spPr>
            <a:xfrm>
              <a:off x="2861515" y="874851"/>
              <a:ext cx="912109" cy="307777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COLOR</a:t>
              </a:r>
            </a:p>
          </p:txBody>
        </p:sp>
        <p:sp>
          <p:nvSpPr>
            <p:cNvPr id="67" name="Shape 152"/>
            <p:cNvSpPr/>
            <p:nvPr/>
          </p:nvSpPr>
          <p:spPr>
            <a:xfrm>
              <a:off x="4642885" y="874851"/>
              <a:ext cx="872035" cy="307777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600" y="15240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874000" y="990600"/>
              <a:ext cx="1789798" cy="103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7335957" y="1804822"/>
              <a:ext cx="4342314" cy="3148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147557" y="1899022"/>
              <a:ext cx="481940" cy="456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906606" y="1731624"/>
              <a:ext cx="1789798" cy="103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32531" y="2652620"/>
              <a:ext cx="970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848604" y="2485222"/>
              <a:ext cx="1789798" cy="1032288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12200" y="3420642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Shape 37"/>
            <p:cNvSpPr/>
            <p:nvPr/>
          </p:nvSpPr>
          <p:spPr>
            <a:xfrm>
              <a:off x="10525465" y="2798424"/>
              <a:ext cx="472735" cy="472735"/>
            </a:xfrm>
            <a:prstGeom prst="rect">
              <a:avLst/>
            </a:prstGeom>
            <a:solidFill>
              <a:srgbClr val="51A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Whitney Medium"/>
                  <a:ea typeface="Whitney Medium"/>
                  <a:cs typeface="Whitney Medium"/>
                  <a:sym typeface="Whitney Medium"/>
                </a:defRPr>
              </a:pPr>
              <a:endParaRPr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83400" y="152400"/>
              <a:ext cx="663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884802" y="3234912"/>
              <a:ext cx="1789798" cy="103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654977" y="4191000"/>
              <a:ext cx="1229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093200" y="2062733"/>
              <a:ext cx="659398" cy="375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846798" y="2062733"/>
              <a:ext cx="659398" cy="375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Shape 152"/>
            <p:cNvSpPr/>
            <p:nvPr/>
          </p:nvSpPr>
          <p:spPr>
            <a:xfrm>
              <a:off x="8237140" y="1295400"/>
              <a:ext cx="1089971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206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9556" y="76200"/>
            <a:ext cx="9896439" cy="9220200"/>
            <a:chOff x="909556" y="76200"/>
            <a:chExt cx="9896439" cy="9220200"/>
          </a:xfrm>
        </p:grpSpPr>
        <p:sp>
          <p:nvSpPr>
            <p:cNvPr id="58" name="Rectangle 57"/>
            <p:cNvSpPr/>
            <p:nvPr/>
          </p:nvSpPr>
          <p:spPr>
            <a:xfrm>
              <a:off x="7453518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979373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13347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63492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28850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7926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92027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Shape 152"/>
            <p:cNvSpPr/>
            <p:nvPr/>
          </p:nvSpPr>
          <p:spPr>
            <a:xfrm>
              <a:off x="7773531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51531" y="11563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2077385" y="18738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911360" y="19569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61505" y="18093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26862" y="26210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91631" y="24734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90186" y="32978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0999" y="39766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25939" y="21011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90040" y="21011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4" name="Shape 152"/>
            <p:cNvSpPr/>
            <p:nvPr/>
          </p:nvSpPr>
          <p:spPr>
            <a:xfrm>
              <a:off x="2871544" y="14249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43054" y="5520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84671" y="5520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797" y="76200"/>
              <a:ext cx="603476" cy="461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0101477" y="3136951"/>
              <a:ext cx="577596" cy="444449"/>
              <a:chOff x="10101477" y="3136951"/>
              <a:chExt cx="577596" cy="44444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7452521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978376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12350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362495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327853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526929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191030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Shape 152"/>
            <p:cNvSpPr/>
            <p:nvPr/>
          </p:nvSpPr>
          <p:spPr>
            <a:xfrm>
              <a:off x="7772534" y="6054900"/>
              <a:ext cx="960526" cy="30777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lang="en-US" sz="2000" dirty="0" smtClean="0"/>
                <a:t>COLOR</a:t>
              </a:r>
              <a:endParaRPr sz="20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0534" y="5804573"/>
              <a:ext cx="1577242" cy="9096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2076388" y="6522099"/>
              <a:ext cx="3826622" cy="2774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910363" y="6605111"/>
              <a:ext cx="424705" cy="40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60508" y="6457594"/>
              <a:ext cx="1577242" cy="909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25865" y="7269212"/>
              <a:ext cx="854924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290634" y="7121694"/>
              <a:ext cx="1577242" cy="909694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289189" y="7946024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120002" y="8624895"/>
              <a:ext cx="1083771" cy="569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&lt;4s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24942" y="6749380"/>
              <a:ext cx="581088" cy="3310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289043" y="6749380"/>
              <a:ext cx="581088" cy="331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9" name="Shape 152"/>
            <p:cNvSpPr/>
            <p:nvPr/>
          </p:nvSpPr>
          <p:spPr>
            <a:xfrm>
              <a:off x="2870547" y="6073175"/>
              <a:ext cx="960526" cy="2712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/>
              </a:pPr>
              <a:r>
                <a:rPr sz="2000" dirty="0"/>
                <a:t>SHAPE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42057" y="5200219"/>
              <a:ext cx="1311380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N-1: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83674" y="5200219"/>
              <a:ext cx="1070298" cy="42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Trial N: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09556" y="4724400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0100480" y="7785151"/>
              <a:ext cx="577596" cy="444449"/>
              <a:chOff x="10101477" y="3136951"/>
              <a:chExt cx="577596" cy="44444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10101477" y="3136951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0323576" y="3291840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0552176" y="3454503"/>
                <a:ext cx="126897" cy="126897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63" name="Shape 135"/>
            <p:cNvSpPr/>
            <p:nvPr/>
          </p:nvSpPr>
          <p:spPr>
            <a:xfrm>
              <a:off x="4787426" y="26670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04771" y="31341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35"/>
            <p:cNvSpPr/>
            <p:nvPr/>
          </p:nvSpPr>
          <p:spPr>
            <a:xfrm>
              <a:off x="4787426" y="7315200"/>
              <a:ext cx="571974" cy="500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0BF4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203774" y="7782352"/>
              <a:ext cx="1577242" cy="9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earn</a:t>
              </a: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oints.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270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91469"/>
            <a:ext cx="8383524" cy="37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5294" y="1152013"/>
            <a:ext cx="30296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000000"/>
                </a:solidFill>
              </a:rPr>
              <a:t>a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94" y="4876800"/>
            <a:ext cx="3222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b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5277669"/>
            <a:ext cx="8383520" cy="379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482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11582</TotalTime>
  <Words>410</Words>
  <Application>Microsoft Office PowerPoint</Application>
  <PresentationFormat>Custom</PresentationFormat>
  <Paragraphs>220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59</cp:revision>
  <dcterms:modified xsi:type="dcterms:W3CDTF">2015-06-19T16:13:40Z</dcterms:modified>
</cp:coreProperties>
</file>