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8404800" cy="43891200"/>
  <p:notesSz cx="7019925" cy="9305925"/>
  <p:defaultTextStyle>
    <a:defPPr>
      <a:defRPr lang="en-US"/>
    </a:defPPr>
    <a:lvl1pPr marL="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1pPr>
    <a:lvl2pPr marL="256032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2pPr>
    <a:lvl3pPr marL="512064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3pPr>
    <a:lvl4pPr marL="768096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4pPr>
    <a:lvl5pPr marL="1024128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5pPr>
    <a:lvl6pPr marL="1280160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6pPr>
    <a:lvl7pPr marL="1536192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7pPr>
    <a:lvl8pPr marL="1792224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8pPr>
    <a:lvl9pPr marL="2048256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5" autoAdjust="0"/>
  </p:normalViewPr>
  <p:slideViewPr>
    <p:cSldViewPr snapToObjects="1">
      <p:cViewPr>
        <p:scale>
          <a:sx n="20" d="100"/>
          <a:sy n="20" d="100"/>
        </p:scale>
        <p:origin x="-954" y="2088"/>
      </p:cViewPr>
      <p:guideLst>
        <p:guide orient="horz" pos="13824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857B20EE-2FAE-4668-A0B7-55824EFFA70C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2788" y="698500"/>
            <a:ext cx="3054350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62056F88-F8D6-4B4D-8300-71C27A28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1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2064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1pPr>
    <a:lvl2pPr marL="2560320" algn="l" defTabSz="512064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2pPr>
    <a:lvl3pPr marL="5120640" algn="l" defTabSz="512064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3pPr>
    <a:lvl4pPr marL="7680960" algn="l" defTabSz="512064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4pPr>
    <a:lvl5pPr marL="10241280" algn="l" defTabSz="512064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5pPr>
    <a:lvl6pPr marL="12801600" algn="l" defTabSz="512064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6pPr>
    <a:lvl7pPr marL="15361920" algn="l" defTabSz="512064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7pPr>
    <a:lvl8pPr marL="17922240" algn="l" defTabSz="512064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8pPr>
    <a:lvl9pPr marL="20482560" algn="l" defTabSz="512064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2788" y="698500"/>
            <a:ext cx="3054350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D0638-9D5E-4A1D-9A23-E126215722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3634733"/>
            <a:ext cx="32644080" cy="9408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24871680"/>
            <a:ext cx="2688336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90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81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72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763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454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145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836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527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A5A9-7D4B-446B-8C74-852DA3B08CAB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1211-C912-4561-9375-9456722E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1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A5A9-7D4B-446B-8C74-852DA3B08CAB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1211-C912-4561-9375-9456722E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757683"/>
            <a:ext cx="34564320" cy="7315200"/>
          </a:xfrm>
          <a:prstGeom prst="rect">
            <a:avLst/>
          </a:prstGeom>
        </p:spPr>
        <p:txBody>
          <a:bodyPr vert="horz" lIns="538188" tIns="269094" rIns="538188" bIns="2690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10241292"/>
            <a:ext cx="34564320" cy="28966161"/>
          </a:xfrm>
          <a:prstGeom prst="rect">
            <a:avLst/>
          </a:prstGeom>
        </p:spPr>
        <p:txBody>
          <a:bodyPr vert="horz" lIns="538188" tIns="269094" rIns="538188" bIns="2690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40680649"/>
            <a:ext cx="8961120" cy="2336799"/>
          </a:xfrm>
          <a:prstGeom prst="rect">
            <a:avLst/>
          </a:prstGeom>
        </p:spPr>
        <p:txBody>
          <a:bodyPr vert="horz" lIns="538188" tIns="269094" rIns="538188" bIns="269094" rtlCol="0" anchor="ctr"/>
          <a:lstStyle>
            <a:lvl1pPr algn="l">
              <a:defRPr sz="7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8A5A9-7D4B-446B-8C74-852DA3B08CAB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40680649"/>
            <a:ext cx="12161520" cy="2336799"/>
          </a:xfrm>
          <a:prstGeom prst="rect">
            <a:avLst/>
          </a:prstGeom>
        </p:spPr>
        <p:txBody>
          <a:bodyPr vert="horz" lIns="538188" tIns="269094" rIns="538188" bIns="269094" rtlCol="0" anchor="ctr"/>
          <a:lstStyle>
            <a:lvl1pPr algn="ctr">
              <a:defRPr sz="7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40680649"/>
            <a:ext cx="8961120" cy="2336799"/>
          </a:xfrm>
          <a:prstGeom prst="rect">
            <a:avLst/>
          </a:prstGeom>
        </p:spPr>
        <p:txBody>
          <a:bodyPr vert="horz" lIns="538188" tIns="269094" rIns="538188" bIns="269094" rtlCol="0" anchor="ctr"/>
          <a:lstStyle>
            <a:lvl1pPr algn="r">
              <a:defRPr sz="7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C1211-C912-4561-9375-9456722E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2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5381884" rtl="0" eaLnBrk="1" latinLnBrk="0" hangingPunct="1">
        <a:spcBef>
          <a:spcPct val="0"/>
        </a:spcBef>
        <a:buNone/>
        <a:defRPr sz="2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8207" indent="-2018207" algn="l" defTabSz="5381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800" kern="1200">
          <a:solidFill>
            <a:schemeClr val="tx1"/>
          </a:solidFill>
          <a:latin typeface="+mn-lt"/>
          <a:ea typeface="+mn-ea"/>
          <a:cs typeface="+mn-cs"/>
        </a:defRPr>
      </a:lvl1pPr>
      <a:lvl2pPr marL="4372781" indent="-1681839" algn="l" defTabSz="5381884" rtl="0" eaLnBrk="1" latinLnBrk="0" hangingPunct="1">
        <a:spcBef>
          <a:spcPct val="20000"/>
        </a:spcBef>
        <a:buFont typeface="Arial" panose="020B0604020202020204" pitchFamily="34" charset="0"/>
        <a:buChar char="–"/>
        <a:defRPr sz="16500" kern="1200">
          <a:solidFill>
            <a:schemeClr val="tx1"/>
          </a:solidFill>
          <a:latin typeface="+mn-lt"/>
          <a:ea typeface="+mn-ea"/>
          <a:cs typeface="+mn-cs"/>
        </a:defRPr>
      </a:lvl2pPr>
      <a:lvl3pPr marL="6727355" indent="-1345471" algn="l" defTabSz="5381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00" kern="1200">
          <a:solidFill>
            <a:schemeClr val="tx1"/>
          </a:solidFill>
          <a:latin typeface="+mn-lt"/>
          <a:ea typeface="+mn-ea"/>
          <a:cs typeface="+mn-cs"/>
        </a:defRPr>
      </a:lvl3pPr>
      <a:lvl4pPr marL="9418297" indent="-1345471" algn="l" defTabSz="5381884" rtl="0" eaLnBrk="1" latinLnBrk="0" hangingPunct="1">
        <a:spcBef>
          <a:spcPct val="20000"/>
        </a:spcBef>
        <a:buFont typeface="Arial" panose="020B0604020202020204" pitchFamily="34" charset="0"/>
        <a:buChar char="–"/>
        <a:defRPr sz="1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109239" indent="-1345471" algn="l" defTabSz="5381884" rtl="0" eaLnBrk="1" latinLnBrk="0" hangingPunct="1">
        <a:spcBef>
          <a:spcPct val="20000"/>
        </a:spcBef>
        <a:buFont typeface="Arial" panose="020B0604020202020204" pitchFamily="34" charset="0"/>
        <a:buChar char="»"/>
        <a:defRPr sz="1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800181" indent="-1345471" algn="l" defTabSz="5381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1123" indent="-1345471" algn="l" defTabSz="5381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182065" indent="-1345471" algn="l" defTabSz="5381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873007" indent="-1345471" algn="l" defTabSz="53818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81884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1pPr>
      <a:lvl2pPr marL="2690942" algn="l" defTabSz="5381884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884" algn="l" defTabSz="5381884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3pPr>
      <a:lvl4pPr marL="8072826" algn="l" defTabSz="5381884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768" algn="l" defTabSz="5381884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5pPr>
      <a:lvl6pPr marL="13454710" algn="l" defTabSz="5381884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6pPr>
      <a:lvl7pPr marL="16145652" algn="l" defTabSz="5381884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7pPr>
      <a:lvl8pPr marL="18836594" algn="l" defTabSz="5381884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8pPr>
      <a:lvl9pPr marL="21527536" algn="l" defTabSz="5381884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96654" y="889959"/>
            <a:ext cx="38287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Cambria" panose="02040503050406030204" pitchFamily="18" charset="0"/>
              </a:rPr>
              <a:t>Habitual control of goal selection</a:t>
            </a:r>
            <a:endParaRPr lang="en-US" sz="9600" b="1" dirty="0" smtClean="0">
              <a:latin typeface="Cambria" panose="02040503050406030204" pitchFamily="18" charset="0"/>
            </a:endParaRPr>
          </a:p>
          <a:p>
            <a:pPr algn="ctr"/>
            <a:endParaRPr lang="en-US" sz="2400" b="1" dirty="0" smtClean="0">
              <a:latin typeface="Cambria" panose="02040503050406030204" pitchFamily="18" charset="0"/>
            </a:endParaRPr>
          </a:p>
          <a:p>
            <a:pPr algn="ctr"/>
            <a:r>
              <a:rPr lang="en-US" sz="7200" dirty="0" smtClean="0">
                <a:latin typeface="Cambria" panose="02040503050406030204" pitchFamily="18" charset="0"/>
              </a:rPr>
              <a:t>Adam Morris &amp; Fiery Cushman</a:t>
            </a:r>
            <a:endParaRPr lang="en-US" sz="7200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0937" y="5334000"/>
            <a:ext cx="14863865" cy="14706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0938" y="5562600"/>
            <a:ext cx="14863864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Question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414" y="15960034"/>
            <a:ext cx="1450859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dirty="0" smtClean="0"/>
              <a:t>Goal selection can be under model-free control. People will select goals/</a:t>
            </a:r>
            <a:r>
              <a:rPr lang="en-US" sz="5800" dirty="0" err="1" smtClean="0"/>
              <a:t>subgoals</a:t>
            </a:r>
            <a:r>
              <a:rPr lang="en-US" sz="5800" dirty="0" smtClean="0"/>
              <a:t> previously associated with reward, independent of the underlying causal structure.</a:t>
            </a:r>
            <a:endParaRPr lang="en-US" sz="5800" dirty="0"/>
          </a:p>
        </p:txBody>
      </p:sp>
      <p:sp>
        <p:nvSpPr>
          <p:cNvPr id="29" name="TextBox 28"/>
          <p:cNvSpPr txBox="1"/>
          <p:nvPr/>
        </p:nvSpPr>
        <p:spPr>
          <a:xfrm>
            <a:off x="960010" y="7560707"/>
            <a:ext cx="1458479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dirty="0" smtClean="0"/>
              <a:t>Decomposing tasks into hierarchical goals/</a:t>
            </a:r>
            <a:r>
              <a:rPr lang="en-US" sz="5800" dirty="0" err="1" smtClean="0"/>
              <a:t>subgoals</a:t>
            </a:r>
            <a:r>
              <a:rPr lang="en-US" sz="5800" dirty="0" smtClean="0"/>
              <a:t> allows for efficient decision making</a:t>
            </a:r>
            <a:r>
              <a:rPr lang="en-US" sz="5800" baseline="30000" dirty="0"/>
              <a:t>1</a:t>
            </a:r>
            <a:r>
              <a:rPr lang="en-US" sz="5800" dirty="0" smtClean="0"/>
              <a:t>, but choosing goals via exhaustive model-based search is often intractable. How do people select goals efficiently?</a:t>
            </a:r>
            <a:endParaRPr lang="en-US" sz="5800" dirty="0"/>
          </a:p>
        </p:txBody>
      </p:sp>
      <p:sp>
        <p:nvSpPr>
          <p:cNvPr id="30" name="TextBox 29"/>
          <p:cNvSpPr txBox="1"/>
          <p:nvPr/>
        </p:nvSpPr>
        <p:spPr>
          <a:xfrm>
            <a:off x="766866" y="13944600"/>
            <a:ext cx="1474469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Hypothesis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010" y="1156533"/>
            <a:ext cx="3072725" cy="299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mm4\Documents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942" y="1240975"/>
            <a:ext cx="526165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715943" y="39353905"/>
            <a:ext cx="24734857" cy="3886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5942" y="39353905"/>
            <a:ext cx="24734857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Conclusions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4626389" y="41148713"/>
            <a:ext cx="108244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(2) </a:t>
            </a:r>
            <a:r>
              <a:rPr lang="en-US" sz="6000" dirty="0" smtClean="0"/>
              <a:t> </a:t>
            </a:r>
            <a:r>
              <a:rPr lang="en-US" sz="6000" dirty="0" smtClean="0"/>
              <a:t>This mechanism may support efficient goal-directed planning.</a:t>
            </a:r>
            <a:endParaRPr lang="en-US" sz="6000" b="1" dirty="0"/>
          </a:p>
        </p:txBody>
      </p:sp>
      <p:sp>
        <p:nvSpPr>
          <p:cNvPr id="92" name="Rectangle 91"/>
          <p:cNvSpPr/>
          <p:nvPr/>
        </p:nvSpPr>
        <p:spPr>
          <a:xfrm>
            <a:off x="26136600" y="36168449"/>
            <a:ext cx="12115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0" b="1" dirty="0" smtClean="0"/>
              <a:t>References</a:t>
            </a:r>
            <a:endParaRPr lang="en-US" sz="7000" dirty="0"/>
          </a:p>
        </p:txBody>
      </p:sp>
      <p:sp>
        <p:nvSpPr>
          <p:cNvPr id="93" name="TextBox 92"/>
          <p:cNvSpPr txBox="1"/>
          <p:nvPr/>
        </p:nvSpPr>
        <p:spPr>
          <a:xfrm>
            <a:off x="1024690" y="41106505"/>
            <a:ext cx="119252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(1) </a:t>
            </a:r>
            <a:r>
              <a:rPr lang="en-US" sz="6000" dirty="0" smtClean="0"/>
              <a:t> </a:t>
            </a:r>
            <a:r>
              <a:rPr lang="en-US" sz="6000" dirty="0" smtClean="0"/>
              <a:t>P</a:t>
            </a:r>
            <a:r>
              <a:rPr lang="en-US" sz="6000" dirty="0" smtClean="0"/>
              <a:t>eople exhibit model-free control of goal selection.</a:t>
            </a:r>
            <a:endParaRPr lang="en-US" sz="6000" b="1" dirty="0"/>
          </a:p>
        </p:txBody>
      </p:sp>
      <p:sp>
        <p:nvSpPr>
          <p:cNvPr id="94" name="Rectangle 93"/>
          <p:cNvSpPr/>
          <p:nvPr/>
        </p:nvSpPr>
        <p:spPr>
          <a:xfrm>
            <a:off x="26136600" y="41681400"/>
            <a:ext cx="1219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0" b="1" dirty="0" smtClean="0"/>
              <a:t>Contact</a:t>
            </a:r>
            <a:endParaRPr lang="en-US" sz="7000" dirty="0"/>
          </a:p>
        </p:txBody>
      </p:sp>
      <p:sp>
        <p:nvSpPr>
          <p:cNvPr id="6" name="Rectangle 5"/>
          <p:cNvSpPr/>
          <p:nvPr/>
        </p:nvSpPr>
        <p:spPr>
          <a:xfrm>
            <a:off x="26098000" y="37414200"/>
            <a:ext cx="119229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 </a:t>
            </a:r>
            <a:r>
              <a:rPr lang="en-US" sz="3200" dirty="0" err="1"/>
              <a:t>Botvinick</a:t>
            </a:r>
            <a:r>
              <a:rPr lang="en-US" sz="3200" dirty="0"/>
              <a:t>, M., &amp; Weinstein, A. (2014). Model-based hierarchical reinforcement learning and human action control. 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36599" y="42881728"/>
            <a:ext cx="12191999" cy="857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dirty="0"/>
              <a:t>a</a:t>
            </a:r>
            <a:r>
              <a:rPr lang="en-US" sz="5000" dirty="0" smtClean="0"/>
              <a:t>dam.mtc.morris@gmail.com</a:t>
            </a:r>
            <a:endParaRPr lang="en-US" sz="5000" dirty="0"/>
          </a:p>
        </p:txBody>
      </p:sp>
      <p:sp>
        <p:nvSpPr>
          <p:cNvPr id="13" name="Rectangle 12"/>
          <p:cNvSpPr/>
          <p:nvPr/>
        </p:nvSpPr>
        <p:spPr>
          <a:xfrm>
            <a:off x="26098000" y="38633400"/>
            <a:ext cx="1215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2</a:t>
            </a:r>
            <a:r>
              <a:rPr lang="en-US" sz="3200" dirty="0" smtClean="0"/>
              <a:t>. </a:t>
            </a:r>
            <a:r>
              <a:rPr lang="en-US" sz="3200" dirty="0" err="1"/>
              <a:t>Gläscher</a:t>
            </a:r>
            <a:r>
              <a:rPr lang="en-US" sz="3200" dirty="0"/>
              <a:t>, J., </a:t>
            </a:r>
            <a:r>
              <a:rPr lang="en-US" sz="3200" dirty="0" err="1"/>
              <a:t>Daw</a:t>
            </a:r>
            <a:r>
              <a:rPr lang="en-US" sz="3200" dirty="0"/>
              <a:t>, N., Dayan, P., &amp; </a:t>
            </a:r>
            <a:r>
              <a:rPr lang="en-US" sz="3200" dirty="0" err="1"/>
              <a:t>O'Doherty</a:t>
            </a:r>
            <a:r>
              <a:rPr lang="en-US" sz="3200" dirty="0"/>
              <a:t>, J. P. (2010). States versus rewards: dissociable neural prediction error signals underlying model-based and model-free reinforcement learning.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002000" y="5334001"/>
            <a:ext cx="21731592" cy="14706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6002000" y="5562600"/>
            <a:ext cx="2173159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Experiment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306800" y="7456227"/>
            <a:ext cx="212598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dirty="0" smtClean="0"/>
              <a:t>Participants performed a two-stage decision task</a:t>
            </a:r>
            <a:r>
              <a:rPr lang="en-US" sz="5800" baseline="30000" dirty="0" smtClean="0"/>
              <a:t>2</a:t>
            </a:r>
            <a:r>
              <a:rPr lang="en-US" sz="5800" dirty="0" smtClean="0"/>
              <a:t>. On critical trials, they experienced a low-probability transition and received a reward; then, they were given the option of choosing a different action with the same goal. A system of model-free goal selection uniquely predicts an increase in that action.</a:t>
            </a:r>
            <a:endParaRPr lang="en-US" sz="5800" dirty="0" smtClean="0"/>
          </a:p>
        </p:txBody>
      </p:sp>
      <p:sp>
        <p:nvSpPr>
          <p:cNvPr id="120" name="TextBox 119"/>
          <p:cNvSpPr txBox="1"/>
          <p:nvPr/>
        </p:nvSpPr>
        <p:spPr>
          <a:xfrm>
            <a:off x="16417127" y="17830800"/>
            <a:ext cx="21073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300" b="1" dirty="0" smtClean="0"/>
              <a:t>Result: </a:t>
            </a:r>
            <a:r>
              <a:rPr lang="en-US" sz="6300" dirty="0" smtClean="0"/>
              <a:t>Participants wer</a:t>
            </a:r>
            <a:r>
              <a:rPr lang="en-US" sz="6300" dirty="0" smtClean="0"/>
              <a:t>e more likely to select the same-goal action after reward than after punishment.</a:t>
            </a:r>
            <a:endParaRPr lang="en-US" sz="6300" b="1" dirty="0"/>
          </a:p>
        </p:txBody>
      </p:sp>
      <p:sp>
        <p:nvSpPr>
          <p:cNvPr id="123" name="Rectangle 122"/>
          <p:cNvSpPr/>
          <p:nvPr/>
        </p:nvSpPr>
        <p:spPr>
          <a:xfrm>
            <a:off x="680358" y="20914320"/>
            <a:ext cx="20427042" cy="17795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65745" y="21267298"/>
            <a:ext cx="20341655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Experiment 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43408" y="23127355"/>
            <a:ext cx="1970304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dirty="0" smtClean="0"/>
              <a:t>Participants chose numbers which summed to one of two goal numbers. On critical trials, they experienced a low-probability transition and received a reward; then, they wer</a:t>
            </a:r>
            <a:r>
              <a:rPr lang="en-US" sz="5800" dirty="0" smtClean="0"/>
              <a:t>e presented with novel numbers. A system of model-free goal selection uniquely predicts an increase in selecting the numbers which sum to the previously selected goal.</a:t>
            </a:r>
            <a:endParaRPr lang="en-US" sz="58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066800" y="35433000"/>
            <a:ext cx="1877497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300" b="1" dirty="0" smtClean="0"/>
              <a:t>Result: </a:t>
            </a:r>
            <a:r>
              <a:rPr lang="en-US" sz="6300" dirty="0" smtClean="0"/>
              <a:t>Participants wer</a:t>
            </a:r>
            <a:r>
              <a:rPr lang="en-US" sz="6300" dirty="0" smtClean="0"/>
              <a:t>e more likely to sum to the previously selected goal after reward than after punishment.</a:t>
            </a:r>
            <a:endParaRPr lang="en-US" sz="63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/>
              <p:cNvSpPr txBox="1"/>
              <p:nvPr/>
            </p:nvSpPr>
            <p:spPr>
              <a:xfrm>
                <a:off x="23774402" y="29010442"/>
                <a:ext cx="1057744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6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6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66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6600" b="0" i="1" smtClean="0">
                          <a:latin typeface="Cambria Math"/>
                        </a:rPr>
                        <m:t>+</m:t>
                      </m:r>
                      <m:r>
                        <a:rPr lang="en-US" sz="66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66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6600" b="0" i="1" smtClean="0">
                          <a:latin typeface="Cambria Math"/>
                          <a:ea typeface="Cambria Math"/>
                        </a:rPr>
                        <m:t>𝑅𝑒𝑤𝑎𝑟𝑑</m:t>
                      </m:r>
                      <m:r>
                        <a:rPr lang="en-US" sz="66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66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6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2" y="29010442"/>
                <a:ext cx="10577446" cy="110799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/>
          <p:cNvSpPr/>
          <p:nvPr/>
        </p:nvSpPr>
        <p:spPr>
          <a:xfrm>
            <a:off x="21691600" y="20914321"/>
            <a:ext cx="16041992" cy="15052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21634153" y="21267298"/>
            <a:ext cx="1609944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Computational Model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/>
              <p:cNvSpPr txBox="1"/>
              <p:nvPr/>
            </p:nvSpPr>
            <p:spPr>
              <a:xfrm>
                <a:off x="22165689" y="23130660"/>
                <a:ext cx="15019913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800" dirty="0" smtClean="0"/>
                  <a:t>We adopt the options framework</a:t>
                </a:r>
                <a:r>
                  <a:rPr lang="en-US" sz="5800" baseline="30000" dirty="0" smtClean="0"/>
                  <a:t>3</a:t>
                </a:r>
                <a:r>
                  <a:rPr lang="en-US" sz="5800" dirty="0" smtClean="0"/>
                  <a:t> to model decision making in Experiment 1.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58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58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5800" dirty="0" smtClean="0"/>
                  <a:t> represent the value of choosing option </a:t>
                </a:r>
                <a14:m>
                  <m:oMath xmlns:m="http://schemas.openxmlformats.org/officeDocument/2006/math">
                    <m:r>
                      <a:rPr lang="en-US" sz="5800" b="0" i="1" smtClean="0">
                        <a:latin typeface="Cambria Math"/>
                      </a:rPr>
                      <m:t>𝑜</m:t>
                    </m:r>
                  </m:oMath>
                </a14:m>
                <a:r>
                  <a:rPr lang="en-US" sz="5800" dirty="0" smtClean="0"/>
                  <a:t> (either “get blue” or “get red”) in Stage 1. We simulate agents which use model-free learning to select an option:</a:t>
                </a:r>
                <a:endParaRPr lang="en-US" sz="5800" dirty="0" smtClean="0"/>
              </a:p>
            </p:txBody>
          </p:sp>
        </mc:Choice>
        <mc:Fallback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689" y="23130660"/>
                <a:ext cx="15019913" cy="5632311"/>
              </a:xfrm>
              <a:prstGeom prst="rect">
                <a:avLst/>
              </a:prstGeom>
              <a:blipFill rotWithShape="1">
                <a:blip r:embed="rId6"/>
                <a:stretch>
                  <a:fillRect l="-2313" t="-3139" r="-122" b="-2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/>
          <p:cNvSpPr txBox="1"/>
          <p:nvPr/>
        </p:nvSpPr>
        <p:spPr>
          <a:xfrm>
            <a:off x="22098000" y="33708768"/>
            <a:ext cx="156210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300" b="1" dirty="0" smtClean="0"/>
              <a:t>Result: </a:t>
            </a:r>
            <a:r>
              <a:rPr lang="en-US" sz="6300" dirty="0" smtClean="0"/>
              <a:t>Our behavioral results only emerge with the inclusion of model-free goal selection.</a:t>
            </a:r>
            <a:endParaRPr lang="en-US" sz="63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2242883" y="30667971"/>
            <a:ext cx="15399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dirty="0"/>
              <a:t>b</a:t>
            </a:r>
            <a:r>
              <a:rPr lang="en-US" sz="5800" dirty="0" smtClean="0"/>
              <a:t>ut model-based planning to choose primitive actions which complete the option. We simulate agents with or without our mechanism.</a:t>
            </a:r>
            <a:endParaRPr lang="en-US" sz="5800" dirty="0"/>
          </a:p>
        </p:txBody>
      </p:sp>
      <p:pic>
        <p:nvPicPr>
          <p:cNvPr id="2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9702" y="29906456"/>
            <a:ext cx="7699098" cy="472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ersonal\Psychology\Projects\DDE\git\Posters\RLDM 2015\Images\Game2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28600400"/>
            <a:ext cx="9631363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/>
          <p:cNvSpPr/>
          <p:nvPr/>
        </p:nvSpPr>
        <p:spPr>
          <a:xfrm>
            <a:off x="26136600" y="40375582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3. Sutton</a:t>
            </a:r>
            <a:r>
              <a:rPr lang="en-US" sz="3200" dirty="0"/>
              <a:t>, R. S., </a:t>
            </a:r>
            <a:r>
              <a:rPr lang="en-US" sz="3200" dirty="0" err="1"/>
              <a:t>Precup</a:t>
            </a:r>
            <a:r>
              <a:rPr lang="en-US" sz="3200" dirty="0"/>
              <a:t>, D., &amp; Singh, S. (1999). Between MDPs and semi-MDPs: A framework for temporal abstraction in reinforcement learning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1029" name="Picture 5" descr="C:\Personal\Psychology\Projects\DDE\git\Posters\RLDM 2015\Images\Game1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0" y="13046075"/>
            <a:ext cx="9550400" cy="425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ersonal\Psychology\Projects\DDE\git\Posters\RLDM 2015\Images\Game1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4300" y="11979275"/>
            <a:ext cx="8597900" cy="524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0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4426</TotalTime>
  <Words>447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AdamMorris_CogSciPoster v3</dc:title>
  <dc:creator>Local Administrator</dc:creator>
  <cp:lastModifiedBy>Adam Morris</cp:lastModifiedBy>
  <cp:revision>295</cp:revision>
  <cp:lastPrinted>2014-07-21T19:02:44Z</cp:lastPrinted>
  <dcterms:created xsi:type="dcterms:W3CDTF">2014-07-17T14:22:53Z</dcterms:created>
  <dcterms:modified xsi:type="dcterms:W3CDTF">2015-05-22T14:12:36Z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AdamMorris_CogSciPoster v3</vt:lpwstr>
  </property>
  <property fmtid="{D5CDD505-2E9C-101B-9397-08002B2CF9AE}" pid="3" name="SlideDescription">
    <vt:lpwstr/>
  </property>
</Properties>
</file>