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1" r:id="rId3"/>
    <p:sldId id="259" r:id="rId4"/>
    <p:sldId id="267" r:id="rId5"/>
    <p:sldId id="268" r:id="rId6"/>
    <p:sldId id="262" r:id="rId7"/>
    <p:sldId id="261" r:id="rId8"/>
    <p:sldId id="269" r:id="rId9"/>
    <p:sldId id="258" r:id="rId10"/>
    <p:sldId id="264" r:id="rId11"/>
    <p:sldId id="265" r:id="rId12"/>
    <p:sldId id="266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655" autoAdjust="0"/>
  </p:normalViewPr>
  <p:slideViewPr>
    <p:cSldViewPr>
      <p:cViewPr varScale="1">
        <p:scale>
          <a:sx n="63" d="100"/>
          <a:sy n="63" d="100"/>
        </p:scale>
        <p:origin x="-103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/>
          <a:lstStyle/>
          <a:p>
            <a:pPr lvl="0"/>
            <a:endParaRPr lang="en-US"/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0.43091499999999999"/>
          <c:y val="8.6577299999999996E-2"/>
          <c:w val="0.56908499999999995"/>
          <c:h val="0.7767810000000000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FFFF00"/>
            </a:solidFill>
            <a:ln w="12700" cap="flat">
              <a:noFill/>
              <a:miter lim="400000"/>
            </a:ln>
            <a:effectLst>
              <a:outerShdw blurRad="50800" dist="12700" dir="16200000" algn="tl">
                <a:srgbClr val="000000">
                  <a:alpha val="50000"/>
                </a:srgbClr>
              </a:outerShdw>
            </a:effectLst>
          </c:spPr>
          <c:invertIfNegative val="0"/>
          <c:cat>
            <c:strRef>
              <c:f>Sheet1!$B$1:$C$1</c:f>
              <c:strCache>
                <c:ptCount val="2"/>
                <c:pt idx="0">
                  <c:v>++</c:v>
                </c:pt>
                <c:pt idx="1">
                  <c:v>--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0.85</c:v>
                </c:pt>
                <c:pt idx="1">
                  <c:v>0.69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81991936"/>
        <c:axId val="97647616"/>
      </c:barChart>
      <c:catAx>
        <c:axId val="8199193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FFFFFF"/>
            </a:solidFill>
            <a:prstDash val="solid"/>
            <a:miter lim="400000"/>
          </a:ln>
        </c:spPr>
        <c:txPr>
          <a:bodyPr rot="0"/>
          <a:lstStyle/>
          <a:p>
            <a:pPr lvl="0">
              <a:defRPr sz="2400" b="0" i="0" u="none" strike="noStrike">
                <a:solidFill>
                  <a:schemeClr val="accent6"/>
                </a:solidFill>
                <a:effectLst/>
                <a:latin typeface="Whitney Medium"/>
              </a:defRPr>
            </a:pPr>
            <a:endParaRPr lang="en-US"/>
          </a:p>
        </c:txPr>
        <c:crossAx val="97647616"/>
        <c:crosses val="autoZero"/>
        <c:auto val="1"/>
        <c:lblAlgn val="ctr"/>
        <c:lblOffset val="100"/>
        <c:noMultiLvlLbl val="1"/>
      </c:catAx>
      <c:valAx>
        <c:axId val="97647616"/>
        <c:scaling>
          <c:orientation val="minMax"/>
          <c:max val="1"/>
          <c:min val="0"/>
        </c:scaling>
        <c:delete val="0"/>
        <c:axPos val="l"/>
        <c:majorGridlines>
          <c:spPr>
            <a:ln w="12700" cap="flat">
              <a:solidFill>
                <a:srgbClr val="FFFFFF"/>
              </a:solidFill>
              <a:prstDash val="solid"/>
              <a:miter lim="400000"/>
            </a:ln>
          </c:spPr>
        </c:majorGridlines>
        <c:title>
          <c:tx>
            <c:rich>
              <a:bodyPr rot="-5400000"/>
              <a:lstStyle/>
              <a:p>
                <a:pPr lvl="0">
                  <a:defRPr sz="2400" b="0" i="0" u="none" strike="noStrike">
                    <a:solidFill>
                      <a:srgbClr val="FFFFFF"/>
                    </a:solidFill>
                    <a:effectLst/>
                    <a:latin typeface="Whitney Medium"/>
                  </a:defRPr>
                </a:pPr>
                <a:r>
                  <a:rPr lang="en-US" sz="2400" b="0" i="0" u="none" strike="noStrike" dirty="0">
                    <a:solidFill>
                      <a:srgbClr val="FFFFFF"/>
                    </a:solidFill>
                    <a:effectLst/>
                    <a:latin typeface="Whitney Medium"/>
                  </a:rPr>
                  <a:t>% </a:t>
                </a:r>
                <a:r>
                  <a:rPr lang="en-US" sz="2400" b="0" i="0" u="none" strike="noStrike" dirty="0" smtClean="0">
                    <a:solidFill>
                      <a:srgbClr val="FFFFFF"/>
                    </a:solidFill>
                    <a:effectLst/>
                    <a:latin typeface="Whitney Medium"/>
                  </a:rPr>
                  <a:t>choosing</a:t>
                </a:r>
                <a:r>
                  <a:rPr lang="en-US" sz="2400" b="0" i="0" u="none" strike="noStrike" baseline="0" dirty="0" smtClean="0">
                    <a:solidFill>
                      <a:srgbClr val="FFFFFF"/>
                    </a:solidFill>
                    <a:effectLst/>
                    <a:latin typeface="Whitney Medium"/>
                  </a:rPr>
                  <a:t> 2</a:t>
                </a:r>
                <a:endParaRPr lang="en-US" sz="2400" b="0" i="0" u="none" strike="noStrike" dirty="0">
                  <a:solidFill>
                    <a:srgbClr val="FFFFFF"/>
                  </a:solidFill>
                  <a:effectLst/>
                  <a:latin typeface="Whitney Medium"/>
                </a:endParaRPr>
              </a:p>
            </c:rich>
          </c:tx>
          <c:layout/>
          <c:overlay val="1"/>
        </c:title>
        <c:numFmt formatCode="#,##0%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 lvl="0">
              <a:defRPr sz="2400" b="0" i="0" u="none" strike="noStrike">
                <a:solidFill>
                  <a:srgbClr val="FFFFFF"/>
                </a:solidFill>
                <a:effectLst/>
                <a:latin typeface="Whitney Medium"/>
              </a:defRPr>
            </a:pPr>
            <a:endParaRPr lang="en-US"/>
          </a:p>
        </c:txPr>
        <c:crossAx val="81991936"/>
        <c:crosses val="autoZero"/>
        <c:crossBetween val="between"/>
        <c:majorUnit val="0.5"/>
        <c:minorUnit val="0.2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CE08A9-22FD-44BE-881F-66E060DEF18C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F5E340-BE17-4C6D-BAB6-9BCC99772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77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Suppose I’m hungry.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How do I solve this problem?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 could set the goal of making a sandwich.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But you know that, in order to complete that goal, you need to…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And in order to complete those </a:t>
            </a:r>
            <a:r>
              <a:rPr lang="en-US" baseline="0" dirty="0" err="1" smtClean="0"/>
              <a:t>subgoals</a:t>
            </a:r>
            <a:r>
              <a:rPr lang="en-US" baseline="0" dirty="0" smtClean="0"/>
              <a:t>, you need to…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Good evidence that people employ this kind of hierarchical planning to select behavior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Very flexible b/c it exploits your causal knowledge of the world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5E340-BE17-4C6D-BAB6-9BCC9977254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3832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Addiction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Complex cognitive tasks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Doctrine</a:t>
            </a:r>
            <a:r>
              <a:rPr lang="en-US" baseline="0" dirty="0" smtClean="0"/>
              <a:t> of double effect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5E340-BE17-4C6D-BAB6-9BCC9977254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009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One major problem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Given that we’re hungry, one possible goal is to make a sandwich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But there are other possible goals: make cereal, a salad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Problem is worse than this</a:t>
            </a:r>
          </a:p>
          <a:p>
            <a:pPr marL="173736" lvl="1" indent="-171450">
              <a:buFontTx/>
              <a:buChar char="-"/>
            </a:pPr>
            <a:r>
              <a:rPr lang="en-US" baseline="0" dirty="0" smtClean="0"/>
              <a:t>Infinite set of goals; can’t check each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5E340-BE17-4C6D-BAB6-9BCC9977254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383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Same problem applies to choosing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subgoals</a:t>
            </a:r>
            <a:endParaRPr lang="en-US" baseline="0" dirty="0" smtClean="0"/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How do we quickly select an appropriate goal?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5E340-BE17-4C6D-BAB6-9BCC9977254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383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One solution comes out of the literature on habits.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Habits are typically thought of as stimulus-response patterns which get stamped in by reward.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For example, suppose you have a rat in a cage. Every time it pushes a lever, it gets food. If it does this enough times, it will learn to push the lever even when it’s not hungry; pushing the lever has just become a habitual action, regardless of what it leads to.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5E340-BE17-4C6D-BAB6-9BCC9977254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718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What if the same system could select goals instead of actions?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</a:t>
            </a:r>
            <a:r>
              <a:rPr lang="en-US" i="1" baseline="0" dirty="0" smtClean="0"/>
              <a:t>goals</a:t>
            </a:r>
            <a:r>
              <a:rPr lang="en-US" i="0" baseline="0" dirty="0" smtClean="0"/>
              <a:t> would become </a:t>
            </a:r>
            <a:r>
              <a:rPr lang="en-US" i="0" baseline="0" dirty="0" err="1" smtClean="0"/>
              <a:t>habitualized</a:t>
            </a:r>
            <a:endParaRPr lang="en-US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5E340-BE17-4C6D-BAB6-9BCC9977254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718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Same thing applies to </a:t>
            </a:r>
            <a:r>
              <a:rPr lang="en-US" baseline="0" dirty="0" err="1" smtClean="0"/>
              <a:t>subgoals</a:t>
            </a: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i="0" baseline="0" dirty="0" smtClean="0"/>
              <a:t>Efficient, but insensitive to changes in causal knowledge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5E340-BE17-4C6D-BAB6-9BCC9977254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718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How do you test</a:t>
            </a:r>
            <a:r>
              <a:rPr lang="en-US" baseline="0" dirty="0" smtClean="0"/>
              <a:t> for this kind of mechanism?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We adapted a paradigm for distinguishing between goals and habitual actions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In the original paradigm, people play a game where they choose between two options, colors, drifting reward distributions. Thick lines, thin lines.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20% of the time…</a:t>
            </a:r>
          </a:p>
          <a:p>
            <a:pPr marL="173736" lvl="1" indent="-171450">
              <a:buFontTx/>
              <a:buChar char="-"/>
            </a:pPr>
            <a:r>
              <a:rPr lang="en-US" baseline="0" dirty="0" smtClean="0"/>
              <a:t>How two systems work</a:t>
            </a:r>
          </a:p>
          <a:p>
            <a:pPr marL="630936" lvl="2" indent="-171450">
              <a:buFontTx/>
              <a:buChar char="-"/>
            </a:pPr>
            <a:r>
              <a:rPr lang="en-US" baseline="0" dirty="0" smtClean="0"/>
              <a:t>Goal-directed</a:t>
            </a:r>
          </a:p>
          <a:p>
            <a:pPr marL="630936" lvl="2" indent="-171450">
              <a:buFontTx/>
              <a:buChar char="-"/>
            </a:pPr>
            <a:r>
              <a:rPr lang="en-US" baseline="0" dirty="0" smtClean="0"/>
              <a:t>Habitual action</a:t>
            </a:r>
          </a:p>
          <a:p>
            <a:pPr marL="173736" lvl="2" indent="-171450">
              <a:buFontTx/>
              <a:buChar char="-"/>
            </a:pPr>
            <a:r>
              <a:rPr lang="en-US" baseline="0" dirty="0" smtClean="0"/>
              <a:t>Critical trials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Suppose the person chooses 1, transitions to orange, and gets a big reward.</a:t>
            </a:r>
          </a:p>
          <a:p>
            <a:pPr marL="1085850" lvl="2" indent="-171450">
              <a:buFontTx/>
              <a:buChar char="-"/>
            </a:pPr>
            <a:r>
              <a:rPr lang="en-US" baseline="0" dirty="0" smtClean="0"/>
              <a:t>A goal-directed planning system would ignore the reward, b/c both options have the same low chance of getting to orange.</a:t>
            </a:r>
          </a:p>
          <a:p>
            <a:pPr marL="1085850" lvl="2" indent="-171450">
              <a:buFontTx/>
              <a:buChar char="-"/>
            </a:pPr>
            <a:r>
              <a:rPr lang="en-US" baseline="0" dirty="0" smtClean="0"/>
              <a:t>But a habitual action system would be more likely to choose 1 on the next trial, because it was associated w/ reward.</a:t>
            </a:r>
          </a:p>
          <a:p>
            <a:pPr marL="1085850" lvl="2" indent="-171450">
              <a:buFontTx/>
              <a:buChar char="-"/>
            </a:pPr>
            <a:r>
              <a:rPr lang="en-US" dirty="0" smtClean="0"/>
              <a:t>So,</a:t>
            </a:r>
            <a:r>
              <a:rPr lang="en-US" baseline="0" dirty="0" smtClean="0"/>
              <a:t> on the next trial…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5E340-BE17-4C6D-BAB6-9BCC9977254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16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To isolate the effect of habitual </a:t>
            </a:r>
            <a:r>
              <a:rPr lang="en-US" i="1" baseline="0" dirty="0" smtClean="0"/>
              <a:t>goals</a:t>
            </a:r>
            <a:r>
              <a:rPr lang="en-US" i="0" baseline="0" dirty="0" smtClean="0"/>
              <a:t>, we made two actions for each color goal.</a:t>
            </a:r>
          </a:p>
          <a:p>
            <a:pPr marL="628650" lvl="1" indent="-171450">
              <a:buFontTx/>
              <a:buChar char="-"/>
            </a:pPr>
            <a:r>
              <a:rPr lang="en-US" i="0" baseline="0" dirty="0" smtClean="0"/>
              <a:t>On every trial, gave them 2 out of the 4 options to choose from.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Suppose person is presented with options 1 and 3, and chooses 1. Transitions to orange, gets a big reward.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On next trial, presented with options 2 and 4.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A traditional goal-directed planning system wouldn’t be affected.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Neither would habitual action.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But habitual goal..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5E340-BE17-4C6D-BAB6-9BCC9977254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168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Explanation of effect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Implication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5E340-BE17-4C6D-BAB6-9BCC9977254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16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93C9-3A54-43BC-9764-ACC7905D35C3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68E31-EB0C-4440-8E10-2730438C7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85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93C9-3A54-43BC-9764-ACC7905D35C3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68E31-EB0C-4440-8E10-2730438C7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399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93C9-3A54-43BC-9764-ACC7905D35C3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68E31-EB0C-4440-8E10-2730438C7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16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93C9-3A54-43BC-9764-ACC7905D35C3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68E31-EB0C-4440-8E10-2730438C7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18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93C9-3A54-43BC-9764-ACC7905D35C3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68E31-EB0C-4440-8E10-2730438C7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36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93C9-3A54-43BC-9764-ACC7905D35C3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68E31-EB0C-4440-8E10-2730438C7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765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93C9-3A54-43BC-9764-ACC7905D35C3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68E31-EB0C-4440-8E10-2730438C7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92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93C9-3A54-43BC-9764-ACC7905D35C3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68E31-EB0C-4440-8E10-2730438C7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95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93C9-3A54-43BC-9764-ACC7905D35C3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68E31-EB0C-4440-8E10-2730438C7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02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93C9-3A54-43BC-9764-ACC7905D35C3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68E31-EB0C-4440-8E10-2730438C7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4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93C9-3A54-43BC-9764-ACC7905D35C3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68E31-EB0C-4440-8E10-2730438C7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003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493C9-3A54-43BC-9764-ACC7905D35C3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68E31-EB0C-4440-8E10-2730438C7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563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10" Type="http://schemas.openxmlformats.org/officeDocument/2006/relationships/image" Target="../media/image8.jpe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1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10" Type="http://schemas.openxmlformats.org/officeDocument/2006/relationships/image" Target="../media/image8.jpe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18294" y="1059359"/>
            <a:ext cx="34301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Habitual goals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3861378" y="2286000"/>
            <a:ext cx="15488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Adam </a:t>
            </a:r>
            <a:r>
              <a:rPr lang="en-US" sz="2000" dirty="0" smtClean="0"/>
              <a:t>Morris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0216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717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00"/>
                </a:solidFill>
              </a:rPr>
              <a:t>Testing for habitual goal selection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324774" y="3226414"/>
            <a:ext cx="2164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Habitual action</a:t>
            </a:r>
            <a:endParaRPr lang="en-US" sz="2400" dirty="0"/>
          </a:p>
        </p:txBody>
      </p:sp>
      <p:sp>
        <p:nvSpPr>
          <p:cNvPr id="41" name="Rounded Rectangle 40"/>
          <p:cNvSpPr/>
          <p:nvPr/>
        </p:nvSpPr>
        <p:spPr>
          <a:xfrm>
            <a:off x="6324600" y="3855136"/>
            <a:ext cx="374275" cy="4264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6940925" y="3861007"/>
            <a:ext cx="374275" cy="4264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  <a:endParaRPr lang="en-US" dirty="0"/>
          </a:p>
        </p:txBody>
      </p:sp>
      <p:sp>
        <p:nvSpPr>
          <p:cNvPr id="2051" name="TextBox 2050"/>
          <p:cNvSpPr txBox="1"/>
          <p:nvPr/>
        </p:nvSpPr>
        <p:spPr>
          <a:xfrm>
            <a:off x="5715000" y="3912297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 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832172" y="1017904"/>
            <a:ext cx="3118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Goal-directed planning</a:t>
            </a:r>
            <a:endParaRPr lang="en-US" sz="2400" dirty="0"/>
          </a:p>
        </p:txBody>
      </p:sp>
      <p:sp>
        <p:nvSpPr>
          <p:cNvPr id="46" name="Oval 45"/>
          <p:cNvSpPr/>
          <p:nvPr/>
        </p:nvSpPr>
        <p:spPr>
          <a:xfrm>
            <a:off x="8320789" y="1702997"/>
            <a:ext cx="397199" cy="397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325597" y="2401879"/>
            <a:ext cx="397199" cy="39719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2052" name="TextBox 2051"/>
          <p:cNvSpPr txBox="1"/>
          <p:nvPr/>
        </p:nvSpPr>
        <p:spPr>
          <a:xfrm>
            <a:off x="6282451" y="4431268"/>
            <a:ext cx="2099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led to more reward?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890662" y="2815746"/>
            <a:ext cx="397199" cy="397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856449" y="2815746"/>
            <a:ext cx="397199" cy="39719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81000" y="1442740"/>
            <a:ext cx="374275" cy="4264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1402574" y="1442740"/>
            <a:ext cx="374275" cy="4264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4" idx="2"/>
          </p:cNvCxnSpPr>
          <p:nvPr/>
        </p:nvCxnSpPr>
        <p:spPr>
          <a:xfrm>
            <a:off x="568138" y="1869233"/>
            <a:ext cx="500417" cy="94510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3" idx="2"/>
            <a:endCxn id="33" idx="0"/>
          </p:cNvCxnSpPr>
          <p:nvPr/>
        </p:nvCxnSpPr>
        <p:spPr>
          <a:xfrm>
            <a:off x="2597525" y="1869232"/>
            <a:ext cx="457524" cy="94651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2" idx="4"/>
          </p:cNvCxnSpPr>
          <p:nvPr/>
        </p:nvCxnSpPr>
        <p:spPr>
          <a:xfrm flipH="1">
            <a:off x="1083455" y="3212945"/>
            <a:ext cx="5807" cy="76819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3" idx="4"/>
          </p:cNvCxnSpPr>
          <p:nvPr/>
        </p:nvCxnSpPr>
        <p:spPr>
          <a:xfrm flipH="1">
            <a:off x="3048911" y="3212945"/>
            <a:ext cx="6138" cy="76679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4590488" y="2814337"/>
            <a:ext cx="397199" cy="39719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cxnSp>
        <p:nvCxnSpPr>
          <p:cNvPr id="50" name="Straight Arrow Connector 49"/>
          <p:cNvCxnSpPr>
            <a:stCxn id="43" idx="4"/>
          </p:cNvCxnSpPr>
          <p:nvPr/>
        </p:nvCxnSpPr>
        <p:spPr>
          <a:xfrm flipH="1">
            <a:off x="4782950" y="3211536"/>
            <a:ext cx="6138" cy="76679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4" idx="2"/>
            <a:endCxn id="43" idx="0"/>
          </p:cNvCxnSpPr>
          <p:nvPr/>
        </p:nvCxnSpPr>
        <p:spPr>
          <a:xfrm>
            <a:off x="568138" y="1869233"/>
            <a:ext cx="4220950" cy="9451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5" idx="2"/>
            <a:endCxn id="43" idx="0"/>
          </p:cNvCxnSpPr>
          <p:nvPr/>
        </p:nvCxnSpPr>
        <p:spPr>
          <a:xfrm>
            <a:off x="1589712" y="1869233"/>
            <a:ext cx="3199376" cy="9451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2410387" y="1442739"/>
            <a:ext cx="374275" cy="4264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  <a:endParaRPr lang="en-US" dirty="0"/>
          </a:p>
        </p:txBody>
      </p:sp>
      <p:cxnSp>
        <p:nvCxnSpPr>
          <p:cNvPr id="54" name="Straight Arrow Connector 53"/>
          <p:cNvCxnSpPr>
            <a:stCxn id="35" idx="2"/>
            <a:endCxn id="32" idx="0"/>
          </p:cNvCxnSpPr>
          <p:nvPr/>
        </p:nvCxnSpPr>
        <p:spPr>
          <a:xfrm flipH="1">
            <a:off x="1089262" y="1869233"/>
            <a:ext cx="500450" cy="94651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3" idx="2"/>
            <a:endCxn id="43" idx="0"/>
          </p:cNvCxnSpPr>
          <p:nvPr/>
        </p:nvCxnSpPr>
        <p:spPr>
          <a:xfrm>
            <a:off x="2597525" y="1869232"/>
            <a:ext cx="2191563" cy="9451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3372975" y="1442740"/>
            <a:ext cx="374275" cy="4264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4</a:t>
            </a:r>
            <a:endParaRPr lang="en-US" sz="2400" dirty="0"/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3048911" y="1853879"/>
            <a:ext cx="436573" cy="96045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6" idx="2"/>
            <a:endCxn id="43" idx="0"/>
          </p:cNvCxnSpPr>
          <p:nvPr/>
        </p:nvCxnSpPr>
        <p:spPr>
          <a:xfrm>
            <a:off x="3560113" y="1869233"/>
            <a:ext cx="1228975" cy="9451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507138" y="4048780"/>
            <a:ext cx="508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6"/>
                </a:solidFill>
              </a:rPr>
              <a:t>$z</a:t>
            </a: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48700" y="4048780"/>
            <a:ext cx="5229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B0F0"/>
                </a:solidFill>
              </a:rPr>
              <a:t>$x</a:t>
            </a:r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807607" y="4048780"/>
            <a:ext cx="5293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7030A0"/>
                </a:solidFill>
              </a:rPr>
              <a:t>$y</a:t>
            </a:r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400974" y="5100935"/>
            <a:ext cx="1830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Habitual goal</a:t>
            </a:r>
            <a:endParaRPr lang="en-US" sz="2400" dirty="0"/>
          </a:p>
        </p:txBody>
      </p:sp>
      <p:sp>
        <p:nvSpPr>
          <p:cNvPr id="68" name="TextBox 67"/>
          <p:cNvSpPr txBox="1"/>
          <p:nvPr/>
        </p:nvSpPr>
        <p:spPr>
          <a:xfrm>
            <a:off x="6121662" y="5715000"/>
            <a:ext cx="2311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 planning towards  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892051" y="6157771"/>
            <a:ext cx="2099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led to more reward?</a:t>
            </a:r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8290788" y="5715000"/>
            <a:ext cx="397199" cy="397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943774" y="6157771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  <p:sp>
        <p:nvSpPr>
          <p:cNvPr id="72" name="Oval 71"/>
          <p:cNvSpPr/>
          <p:nvPr/>
        </p:nvSpPr>
        <p:spPr>
          <a:xfrm>
            <a:off x="6450507" y="6154343"/>
            <a:ext cx="397199" cy="39719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15174" y="838200"/>
            <a:ext cx="3352626" cy="2133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5715174" y="3124200"/>
            <a:ext cx="3352626" cy="17678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5715000" y="5029200"/>
            <a:ext cx="3352626" cy="17678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5984572" y="1715372"/>
            <a:ext cx="233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</a:t>
            </a:r>
            <a:r>
              <a:rPr lang="en-US" dirty="0" smtClean="0">
                <a:solidFill>
                  <a:srgbClr val="00B0F0"/>
                </a:solidFill>
              </a:rPr>
              <a:t>$x</a:t>
            </a:r>
            <a:r>
              <a:rPr lang="en-US" dirty="0" smtClean="0"/>
              <a:t> &gt; </a:t>
            </a:r>
            <a:r>
              <a:rPr lang="en-US" dirty="0" smtClean="0">
                <a:solidFill>
                  <a:srgbClr val="7030A0"/>
                </a:solidFill>
              </a:rPr>
              <a:t>$y</a:t>
            </a:r>
            <a:r>
              <a:rPr lang="en-US" dirty="0" smtClean="0"/>
              <a:t>, plan towards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5984572" y="2385680"/>
            <a:ext cx="234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</a:t>
            </a:r>
            <a:r>
              <a:rPr lang="en-US" dirty="0" smtClean="0">
                <a:solidFill>
                  <a:srgbClr val="7030A0"/>
                </a:solidFill>
              </a:rPr>
              <a:t>$y</a:t>
            </a:r>
            <a:r>
              <a:rPr lang="en-US" dirty="0" smtClean="0"/>
              <a:t> &gt; </a:t>
            </a:r>
            <a:r>
              <a:rPr lang="en-US" dirty="0" smtClean="0">
                <a:solidFill>
                  <a:srgbClr val="00B0F0"/>
                </a:solidFill>
              </a:rPr>
              <a:t>$x</a:t>
            </a:r>
            <a:r>
              <a:rPr lang="en-US" dirty="0" smtClean="0"/>
              <a:t>, plan towards</a:t>
            </a:r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7543800" y="3855136"/>
            <a:ext cx="374275" cy="4264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8071556" y="3886200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8541125" y="3840593"/>
            <a:ext cx="374275" cy="4264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426617" y="5525869"/>
            <a:ext cx="4907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Habitual goal system uniquely predicts increase in selecting action 2 after reward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80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" dur="indefinite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6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2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5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8" grpId="0"/>
      <p:bldP spid="70" grpId="0"/>
      <p:bldP spid="71" grpId="0" animBg="1"/>
      <p:bldP spid="2" grpId="0"/>
      <p:bldP spid="72" grpId="0" animBg="1"/>
      <p:bldP spid="74" grpId="0" animBg="1"/>
      <p:bldP spid="8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717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00"/>
                </a:solidFill>
              </a:rPr>
              <a:t>Testing for habitual goal selection</a:t>
            </a:r>
            <a:endParaRPr lang="en-US" sz="2400" dirty="0">
              <a:solidFill>
                <a:srgbClr val="FFFF00"/>
              </a:solidFill>
            </a:endParaRPr>
          </a:p>
        </p:txBody>
      </p:sp>
      <p:graphicFrame>
        <p:nvGraphicFramePr>
          <p:cNvPr id="60" name="Chart 351"/>
          <p:cNvGraphicFramePr/>
          <p:nvPr>
            <p:extLst>
              <p:ext uri="{D42A27DB-BD31-4B8C-83A1-F6EECF244321}">
                <p14:modId xmlns:p14="http://schemas.microsoft.com/office/powerpoint/2010/main" val="1526563868"/>
              </p:ext>
            </p:extLst>
          </p:nvPr>
        </p:nvGraphicFramePr>
        <p:xfrm>
          <a:off x="2769266" y="1371600"/>
          <a:ext cx="3365137" cy="35498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55266" y="17526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*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769266" y="5643265"/>
            <a:ext cx="3936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Goal selection can be habitual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7955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17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00"/>
                </a:solidFill>
              </a:rPr>
              <a:t>Applications</a:t>
            </a:r>
            <a:endParaRPr lang="en-US" sz="2400" dirty="0">
              <a:solidFill>
                <a:srgbClr val="FFFF00"/>
              </a:solidFill>
            </a:endParaRPr>
          </a:p>
        </p:txBody>
      </p:sp>
      <p:pic>
        <p:nvPicPr>
          <p:cNvPr id="7" name="Picture 2" descr="https://s-media-cache-ak0.pinimg.com/736x/8a/cf/d7/8acfd735041ab30b3b748ccf0f1a8ca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533400"/>
            <a:ext cx="2324100" cy="3345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gunaxin.com/wp-content/uploads/2011/05/bolton-scarface-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99352"/>
            <a:ext cx="4524375" cy="2013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://www3.undpress.nd.edu/covers/P0064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042" y="3649605"/>
            <a:ext cx="2127916" cy="3088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547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7000" y="228600"/>
            <a:ext cx="36589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FFFF00"/>
                </a:solidFill>
              </a:rPr>
              <a:t>Thank you!</a:t>
            </a:r>
            <a:endParaRPr lang="en-US" sz="6000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63109" y="1611868"/>
            <a:ext cx="2184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collaboration with:</a:t>
            </a:r>
            <a:endParaRPr lang="en-US" dirty="0"/>
          </a:p>
        </p:txBody>
      </p:sp>
      <p:pic>
        <p:nvPicPr>
          <p:cNvPr id="4" name="Picture 2" descr="https://pbs.twimg.com/profile_images/483099649272598528/7Lxm1thC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405061"/>
            <a:ext cx="2700338" cy="2700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43338" y="5181600"/>
            <a:ext cx="1570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Fiery Cushman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30708" y="6320135"/>
            <a:ext cx="4832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Contact: adammorris@g.harvard.edu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2329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http://blogs.plos.org/obesitypanacea/files/2014/10/sandwic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371600"/>
            <a:ext cx="5334000" cy="3955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433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17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00"/>
                </a:solidFill>
              </a:rPr>
              <a:t>Planning towards goals</a:t>
            </a:r>
            <a:endParaRPr lang="en-US" sz="2400" dirty="0">
              <a:solidFill>
                <a:srgbClr val="FFFF00"/>
              </a:solidFill>
            </a:endParaRPr>
          </a:p>
        </p:txBody>
      </p:sp>
      <p:pic>
        <p:nvPicPr>
          <p:cNvPr id="3" name="Picture 6" descr="http://blogs.plos.org/obesitypanacea/files/2014/10/sandwic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215" y="4175531"/>
            <a:ext cx="1356785" cy="1006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 flipV="1">
            <a:off x="4242541" y="3718331"/>
            <a:ext cx="0" cy="317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2743200" y="3718331"/>
            <a:ext cx="14993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4215659" y="3718331"/>
            <a:ext cx="14993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743200" y="3413531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4242541" y="3413531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5715000" y="3413531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http://static01.nyt.com/images/2013/03/03/magazine/03wmt1/03wmt1-articleLarge-v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439885"/>
            <a:ext cx="1087745" cy="82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://www.menshealth.com/mhlists/cms/uploads/1/cheddar-cheese-edited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422931"/>
            <a:ext cx="1064798" cy="881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www.dispatch.com/content/graphics/2014/04/16/2-ham-how-to-art-g9nrqqjo-1ham-boneless-processed0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382" y="2379313"/>
            <a:ext cx="958018" cy="958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http://cliparts.co/cliparts/kiK/BGL/kiKBGLdd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746531"/>
            <a:ext cx="611988" cy="955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/>
          <p:cNvCxnSpPr/>
          <p:nvPr/>
        </p:nvCxnSpPr>
        <p:spPr>
          <a:xfrm flipV="1">
            <a:off x="2743200" y="2105487"/>
            <a:ext cx="0" cy="317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2743200" y="1800687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1254331" y="2118131"/>
            <a:ext cx="14993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2763735" y="2118131"/>
            <a:ext cx="14993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1260193" y="1800687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4267200" y="1813331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4" descr="http://kitchen-electronics.weebly.com/uploads/2/7/1/1/27118291/6608936_orig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973" y="858327"/>
            <a:ext cx="827427" cy="802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static.caloriecount.about.com/images/medium/hellmanns-real-mayonnaise-63682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240" y="822731"/>
            <a:ext cx="866160" cy="86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7543800" y="4491335"/>
            <a:ext cx="758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Goal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7242571" y="2723266"/>
            <a:ext cx="1291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Subgoals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6952414" y="975131"/>
            <a:ext cx="1734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Subsubgoals</a:t>
            </a:r>
            <a:endParaRPr lang="en-US" sz="2400" dirty="0"/>
          </a:p>
        </p:txBody>
      </p:sp>
      <p:pic>
        <p:nvPicPr>
          <p:cNvPr id="3080" name="Picture 8" descr="http://www.hercampus.com/sites/default/files/2015/03/06/76344-spongebob-square-pants-patrick-hungry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5486400"/>
            <a:ext cx="1865188" cy="116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7391400" y="5915099"/>
            <a:ext cx="1154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26832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0" grpId="0"/>
      <p:bldP spid="31" grpId="0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17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00"/>
                </a:solidFill>
              </a:rPr>
              <a:t>Problem of goal selection</a:t>
            </a:r>
            <a:endParaRPr lang="en-US" sz="2400" dirty="0">
              <a:solidFill>
                <a:srgbClr val="FFFF00"/>
              </a:solidFill>
            </a:endParaRPr>
          </a:p>
        </p:txBody>
      </p:sp>
      <p:pic>
        <p:nvPicPr>
          <p:cNvPr id="3" name="Picture 6" descr="http://blogs.plos.org/obesitypanacea/files/2014/10/sandwic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215" y="4175531"/>
            <a:ext cx="1356785" cy="1006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www.hercampus.com/sites/default/files/2015/03/06/76344-spongebob-square-pants-patrick-hungry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5486400"/>
            <a:ext cx="1865188" cy="116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7391400" y="5915099"/>
            <a:ext cx="1154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</a:t>
            </a:r>
            <a:endParaRPr lang="en-US" sz="2400" dirty="0"/>
          </a:p>
        </p:txBody>
      </p:sp>
      <p:pic>
        <p:nvPicPr>
          <p:cNvPr id="9218" name="Picture 2" descr="http://i.cdn.turner.com/cnn/2011/HEALTH/03/22/cereal.ward.off.hypertension/t1larg.cereal.ward.off.hypertension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638550"/>
            <a:ext cx="2819400" cy="1585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http://www.cicispizza.com/images/mobile-template/salad.jpg?sfvrsn=0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96"/>
          <a:stretch/>
        </p:blipFill>
        <p:spPr bwMode="auto">
          <a:xfrm>
            <a:off x="5638800" y="3584257"/>
            <a:ext cx="2635357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http://www.pickupdance.com/custom_images/saturday-night-fever-club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689715"/>
            <a:ext cx="2635357" cy="2635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 descr="https://alumni.state.gov/files/alumni/styles/gallery_carousel/public/field_image/640x360_global-sports-mentor4.jpg?itok=_w4K5Hr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90600"/>
            <a:ext cx="3886200" cy="218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4263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17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00"/>
                </a:solidFill>
              </a:rPr>
              <a:t>Planning towards goals</a:t>
            </a:r>
            <a:endParaRPr lang="en-US" sz="2400" dirty="0">
              <a:solidFill>
                <a:srgbClr val="FFFF00"/>
              </a:solidFill>
            </a:endParaRPr>
          </a:p>
        </p:txBody>
      </p:sp>
      <p:pic>
        <p:nvPicPr>
          <p:cNvPr id="3" name="Picture 6" descr="http://blogs.plos.org/obesitypanacea/files/2014/10/sandwic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215" y="4175531"/>
            <a:ext cx="1356785" cy="1006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 flipV="1">
            <a:off x="4242541" y="3718331"/>
            <a:ext cx="0" cy="317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2743200" y="3718331"/>
            <a:ext cx="14993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4215659" y="3718331"/>
            <a:ext cx="14993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743200" y="3413531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4242541" y="3413531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5715000" y="3413531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http://static01.nyt.com/images/2013/03/03/magazine/03wmt1/03wmt1-articleLarge-v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439885"/>
            <a:ext cx="1087745" cy="82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://www.menshealth.com/mhlists/cms/uploads/1/cheddar-cheese-edited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422931"/>
            <a:ext cx="1064798" cy="881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www.dispatch.com/content/graphics/2014/04/16/2-ham-how-to-art-g9nrqqjo-1ham-boneless-processed0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382" y="2379313"/>
            <a:ext cx="958018" cy="958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http://cliparts.co/cliparts/kiK/BGL/kiKBGLdd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746531"/>
            <a:ext cx="611988" cy="955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/>
          <p:cNvCxnSpPr/>
          <p:nvPr/>
        </p:nvCxnSpPr>
        <p:spPr>
          <a:xfrm flipV="1">
            <a:off x="2743200" y="2105487"/>
            <a:ext cx="0" cy="317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2743200" y="1800687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1254331" y="2118131"/>
            <a:ext cx="14993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2763735" y="2118131"/>
            <a:ext cx="14993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1260193" y="1800687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4267200" y="1813331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4" descr="http://kitchen-electronics.weebly.com/uploads/2/7/1/1/27118291/6608936_orig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973" y="858327"/>
            <a:ext cx="827427" cy="802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static.caloriecount.about.com/images/medium/hellmanns-real-mayonnaise-63682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240" y="822731"/>
            <a:ext cx="866160" cy="86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7543800" y="4491335"/>
            <a:ext cx="758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Goal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7242571" y="2723266"/>
            <a:ext cx="1291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Subgoals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6952414" y="975131"/>
            <a:ext cx="1734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Subsubgoals</a:t>
            </a:r>
            <a:endParaRPr lang="en-US" sz="2400" dirty="0"/>
          </a:p>
        </p:txBody>
      </p:sp>
      <p:pic>
        <p:nvPicPr>
          <p:cNvPr id="3080" name="Picture 8" descr="http://www.hercampus.com/sites/default/files/2015/03/06/76344-spongebob-square-pants-patrick-hungry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5486400"/>
            <a:ext cx="1865188" cy="116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7391400" y="5915099"/>
            <a:ext cx="1154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9667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17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00"/>
                </a:solidFill>
              </a:rPr>
              <a:t>Solution: habits</a:t>
            </a:r>
            <a:endParaRPr lang="en-US" sz="2400" dirty="0">
              <a:solidFill>
                <a:srgbClr val="FFFF00"/>
              </a:solidFill>
            </a:endParaRPr>
          </a:p>
        </p:txBody>
      </p:sp>
      <p:pic>
        <p:nvPicPr>
          <p:cNvPr id="5122" name="Picture 2" descr="http://d.fastcompany.net/multisite_files/coexist/imagecache/1280/poster/2013/02/1681496-poster-1280-rat-compute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175" y="990600"/>
            <a:ext cx="4333649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657600" y="5753100"/>
            <a:ext cx="1771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F0"/>
                </a:solidFill>
              </a:rPr>
              <a:t>Habitual action</a:t>
            </a:r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209800" y="4191000"/>
            <a:ext cx="1371600" cy="1066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 cage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>
            <a:off x="3657599" y="4343400"/>
            <a:ext cx="1828800" cy="7620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Push lever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562600" y="4229100"/>
            <a:ext cx="1371600" cy="1066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reward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20916" y="6444734"/>
            <a:ext cx="2299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(Dolan &amp; Dayan, 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595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 animBg="1"/>
      <p:bldP spid="17" grpId="0" animBg="1"/>
      <p:bldP spid="18" grpId="0" animBg="1"/>
      <p:bldP spid="1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17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00"/>
                </a:solidFill>
              </a:rPr>
              <a:t>Solution: habits</a:t>
            </a:r>
            <a:endParaRPr lang="en-US" sz="2400" dirty="0">
              <a:solidFill>
                <a:srgbClr val="FFFF00"/>
              </a:solidFill>
            </a:endParaRPr>
          </a:p>
        </p:txBody>
      </p:sp>
      <p:pic>
        <p:nvPicPr>
          <p:cNvPr id="5122" name="Picture 2" descr="http://d.fastcompany.net/multisite_files/coexist/imagecache/1280/poster/2013/02/1681496-poster-1280-rat-compute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175" y="990600"/>
            <a:ext cx="4333649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697886" y="5791200"/>
            <a:ext cx="15599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F0"/>
                </a:solidFill>
              </a:rPr>
              <a:t>Habitual goal</a:t>
            </a:r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2209800" y="4191000"/>
            <a:ext cx="1371600" cy="1066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Hungry</a:t>
            </a:r>
            <a:endParaRPr lang="en-US" dirty="0"/>
          </a:p>
        </p:txBody>
      </p:sp>
      <p:sp>
        <p:nvSpPr>
          <p:cNvPr id="31" name="Right Arrow 30"/>
          <p:cNvSpPr/>
          <p:nvPr/>
        </p:nvSpPr>
        <p:spPr>
          <a:xfrm>
            <a:off x="3657599" y="4152900"/>
            <a:ext cx="1828800" cy="11811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sandwich goal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5562600" y="4229100"/>
            <a:ext cx="1371600" cy="1066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reward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644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0" grpId="0" animBg="1"/>
      <p:bldP spid="31" grpId="0" animBg="1"/>
      <p:bldP spid="32" grpId="0" animBg="1"/>
      <p:bldP spid="32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17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00"/>
                </a:solidFill>
              </a:rPr>
              <a:t>Solution: habits</a:t>
            </a:r>
            <a:endParaRPr lang="en-US" sz="2400" dirty="0">
              <a:solidFill>
                <a:srgbClr val="FFFF00"/>
              </a:solidFill>
            </a:endParaRPr>
          </a:p>
        </p:txBody>
      </p:sp>
      <p:pic>
        <p:nvPicPr>
          <p:cNvPr id="5122" name="Picture 2" descr="http://d.fastcompany.net/multisite_files/coexist/imagecache/1280/poster/2013/02/1681496-poster-1280-rat-compute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175" y="990600"/>
            <a:ext cx="4333649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708592" y="5791200"/>
            <a:ext cx="19302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F0"/>
                </a:solidFill>
              </a:rPr>
              <a:t>Habitual </a:t>
            </a:r>
            <a:r>
              <a:rPr lang="en-US" sz="2000" dirty="0" err="1" smtClean="0">
                <a:solidFill>
                  <a:srgbClr val="00B0F0"/>
                </a:solidFill>
              </a:rPr>
              <a:t>subgoal</a:t>
            </a:r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3657601" y="4130040"/>
            <a:ext cx="2362199" cy="1249794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</a:t>
            </a:r>
            <a:r>
              <a:rPr lang="en-US" dirty="0" err="1" smtClean="0"/>
              <a:t>subgoals</a:t>
            </a:r>
            <a:r>
              <a:rPr lang="en-US" dirty="0" smtClean="0"/>
              <a:t>: bread, cheese, ham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057400" y="4191000"/>
            <a:ext cx="1523999" cy="1066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Goal: sandwich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019800" y="4229100"/>
            <a:ext cx="1371600" cy="1066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reward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78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717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00"/>
                </a:solidFill>
              </a:rPr>
              <a:t>Testing for habitual goal selection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65306" y="6477000"/>
            <a:ext cx="19548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</a:t>
            </a:r>
            <a:r>
              <a:rPr lang="en-US" sz="1600" dirty="0" err="1" smtClean="0"/>
              <a:t>Gläscher</a:t>
            </a:r>
            <a:r>
              <a:rPr lang="en-US" sz="1600" dirty="0" smtClean="0"/>
              <a:t> et al. 2010)</a:t>
            </a:r>
            <a:endParaRPr lang="en-US" sz="1600" dirty="0"/>
          </a:p>
        </p:txBody>
      </p:sp>
      <p:sp>
        <p:nvSpPr>
          <p:cNvPr id="17" name="Oval 16"/>
          <p:cNvSpPr/>
          <p:nvPr/>
        </p:nvSpPr>
        <p:spPr>
          <a:xfrm>
            <a:off x="1135092" y="2819400"/>
            <a:ext cx="397199" cy="397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472285" y="2820806"/>
            <a:ext cx="397199" cy="39719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174767" y="1447800"/>
            <a:ext cx="374275" cy="4264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2470167" y="1447800"/>
            <a:ext cx="374275" cy="4264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333691" y="2067816"/>
            <a:ext cx="0" cy="55579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657304" y="2057400"/>
            <a:ext cx="0" cy="55579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327885" y="3429000"/>
            <a:ext cx="0" cy="55579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664747" y="3429000"/>
            <a:ext cx="0" cy="55579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615285" y="2819400"/>
            <a:ext cx="397199" cy="39719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81400" y="4124980"/>
            <a:ext cx="508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6"/>
                </a:solidFill>
              </a:rPr>
              <a:t>$z</a:t>
            </a:r>
            <a:endParaRPr lang="en-US" sz="2000" dirty="0">
              <a:solidFill>
                <a:schemeClr val="accent6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807747" y="3427594"/>
            <a:ext cx="0" cy="55579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345153" y="2067816"/>
            <a:ext cx="2237040" cy="7529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657304" y="2067816"/>
            <a:ext cx="924889" cy="7529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66800" y="4114800"/>
            <a:ext cx="5229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B0F0"/>
                </a:solidFill>
              </a:rPr>
              <a:t>$x</a:t>
            </a:r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02551" y="4114800"/>
            <a:ext cx="5293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7030A0"/>
                </a:solidFill>
              </a:rPr>
              <a:t>$y</a:t>
            </a:r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324774" y="3226414"/>
            <a:ext cx="2164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Habitual action</a:t>
            </a:r>
            <a:endParaRPr lang="en-US" sz="2400" dirty="0"/>
          </a:p>
        </p:txBody>
      </p:sp>
      <p:sp>
        <p:nvSpPr>
          <p:cNvPr id="52" name="Rounded Rectangle 51"/>
          <p:cNvSpPr/>
          <p:nvPr/>
        </p:nvSpPr>
        <p:spPr>
          <a:xfrm>
            <a:off x="6983185" y="3855136"/>
            <a:ext cx="374275" cy="4264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dirty="0"/>
          </a:p>
        </p:txBody>
      </p:sp>
      <p:sp>
        <p:nvSpPr>
          <p:cNvPr id="53" name="Rounded Rectangle 52"/>
          <p:cNvSpPr/>
          <p:nvPr/>
        </p:nvSpPr>
        <p:spPr>
          <a:xfrm>
            <a:off x="7924158" y="3861007"/>
            <a:ext cx="374275" cy="4264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400974" y="3912297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 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832172" y="1017904"/>
            <a:ext cx="3118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Goal-directed planning</a:t>
            </a:r>
            <a:endParaRPr lang="en-US" sz="2400" dirty="0"/>
          </a:p>
        </p:txBody>
      </p:sp>
      <p:sp>
        <p:nvSpPr>
          <p:cNvPr id="56" name="TextBox 55"/>
          <p:cNvSpPr txBox="1"/>
          <p:nvPr/>
        </p:nvSpPr>
        <p:spPr>
          <a:xfrm>
            <a:off x="5984572" y="1715372"/>
            <a:ext cx="233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</a:t>
            </a:r>
            <a:r>
              <a:rPr lang="en-US" dirty="0" smtClean="0">
                <a:solidFill>
                  <a:srgbClr val="00B0F0"/>
                </a:solidFill>
              </a:rPr>
              <a:t>$x</a:t>
            </a:r>
            <a:r>
              <a:rPr lang="en-US" dirty="0" smtClean="0"/>
              <a:t> &gt; </a:t>
            </a:r>
            <a:r>
              <a:rPr lang="en-US" dirty="0" smtClean="0">
                <a:solidFill>
                  <a:srgbClr val="7030A0"/>
                </a:solidFill>
              </a:rPr>
              <a:t>$y</a:t>
            </a:r>
            <a:r>
              <a:rPr lang="en-US" dirty="0" smtClean="0"/>
              <a:t>, plan towards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8320789" y="1702997"/>
            <a:ext cx="397199" cy="397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5984572" y="2385680"/>
            <a:ext cx="234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</a:t>
            </a:r>
            <a:r>
              <a:rPr lang="en-US" dirty="0" smtClean="0">
                <a:solidFill>
                  <a:srgbClr val="7030A0"/>
                </a:solidFill>
              </a:rPr>
              <a:t>$y</a:t>
            </a:r>
            <a:r>
              <a:rPr lang="en-US" dirty="0" smtClean="0"/>
              <a:t> &gt; </a:t>
            </a:r>
            <a:r>
              <a:rPr lang="en-US" dirty="0" smtClean="0">
                <a:solidFill>
                  <a:srgbClr val="00B0F0"/>
                </a:solidFill>
              </a:rPr>
              <a:t>$x</a:t>
            </a:r>
            <a:r>
              <a:rPr lang="en-US" dirty="0" smtClean="0"/>
              <a:t>, plan towards</a:t>
            </a:r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8325597" y="2401879"/>
            <a:ext cx="397199" cy="39719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466958" y="3906426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358825" y="4355068"/>
            <a:ext cx="2099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led to more reward?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5715174" y="838200"/>
            <a:ext cx="3352626" cy="2133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5715174" y="3124200"/>
            <a:ext cx="3352626" cy="17678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3" name="TextBox 2052"/>
          <p:cNvSpPr txBox="1"/>
          <p:nvPr/>
        </p:nvSpPr>
        <p:spPr>
          <a:xfrm>
            <a:off x="426617" y="5525869"/>
            <a:ext cx="4907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Habitual action system uniquely predicts increase in selecting action 1 after reward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684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2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 animBg="1"/>
      <p:bldP spid="53" grpId="0" animBg="1"/>
      <p:bldP spid="54" grpId="0"/>
      <p:bldP spid="55" grpId="0"/>
      <p:bldP spid="56" grpId="0"/>
      <p:bldP spid="57" grpId="0" animBg="1"/>
      <p:bldP spid="58" grpId="0"/>
      <p:bldP spid="59" grpId="0" animBg="1"/>
      <p:bldP spid="60" grpId="0"/>
      <p:bldP spid="61" grpId="0"/>
      <p:bldP spid="68" grpId="0" animBg="1"/>
      <p:bldP spid="69" grpId="0" animBg="1"/>
      <p:bldP spid="205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2020</TotalTime>
  <Words>718</Words>
  <Application>Microsoft Office PowerPoint</Application>
  <PresentationFormat>On-screen Show (4:3)</PresentationFormat>
  <Paragraphs>135</Paragraphs>
  <Slides>13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Morris</dc:creator>
  <cp:lastModifiedBy>Adam Morris</cp:lastModifiedBy>
  <cp:revision>84</cp:revision>
  <dcterms:created xsi:type="dcterms:W3CDTF">2015-06-01T14:35:29Z</dcterms:created>
  <dcterms:modified xsi:type="dcterms:W3CDTF">2015-06-03T00:16:01Z</dcterms:modified>
</cp:coreProperties>
</file>