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74" r:id="rId5"/>
    <p:sldId id="275" r:id="rId6"/>
    <p:sldId id="276" r:id="rId7"/>
    <p:sldId id="277" r:id="rId8"/>
    <p:sldId id="264" r:id="rId9"/>
    <p:sldId id="265" r:id="rId10"/>
    <p:sldId id="278" r:id="rId11"/>
    <p:sldId id="281" r:id="rId12"/>
    <p:sldId id="282" r:id="rId13"/>
    <p:sldId id="280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5" autoAdjust="0"/>
  </p:normalViewPr>
  <p:slideViewPr>
    <p:cSldViewPr>
      <p:cViewPr varScale="1">
        <p:scale>
          <a:sx n="63" d="100"/>
          <a:sy n="63" d="100"/>
        </p:scale>
        <p:origin x="-10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43091499999999999"/>
          <c:y val="8.6577299999999996E-2"/>
          <c:w val="0.56908499999999995"/>
          <c:h val="0.77678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50800" dist="12700" dir="162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Sheet1!$B$1:$C$1</c:f>
              <c:strCache>
                <c:ptCount val="2"/>
                <c:pt idx="0">
                  <c:v>++</c:v>
                </c:pt>
                <c:pt idx="1">
                  <c:v>--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0.85</c:v>
                </c:pt>
                <c:pt idx="1">
                  <c:v>0.69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4553856"/>
        <c:axId val="184555392"/>
      </c:barChart>
      <c:catAx>
        <c:axId val="1845538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chemeClr val="accent6"/>
                </a:solidFill>
                <a:effectLst/>
                <a:latin typeface="Whitney Medium"/>
              </a:defRPr>
            </a:pPr>
            <a:endParaRPr lang="en-US"/>
          </a:p>
        </c:txPr>
        <c:crossAx val="184555392"/>
        <c:crosses val="autoZero"/>
        <c:auto val="1"/>
        <c:lblAlgn val="ctr"/>
        <c:lblOffset val="100"/>
        <c:noMultiLvlLbl val="1"/>
      </c:catAx>
      <c:valAx>
        <c:axId val="18455539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400" b="0" i="0" u="none" strike="noStrike">
                    <a:solidFill>
                      <a:srgbClr val="FFFFFF"/>
                    </a:solidFill>
                    <a:effectLst/>
                    <a:latin typeface="Whitney Medium"/>
                  </a:defRPr>
                </a:pPr>
                <a:r>
                  <a:rPr lang="en-US" sz="2400" b="0" i="0" u="none" strike="noStrike" dirty="0">
                    <a:solidFill>
                      <a:srgbClr val="FFFFFF"/>
                    </a:solidFill>
                    <a:effectLst/>
                    <a:latin typeface="Whitney Medium"/>
                  </a:rPr>
                  <a:t>% </a:t>
                </a:r>
                <a:r>
                  <a:rPr lang="en-US" sz="2400" b="0" i="0" u="none" strike="noStrike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choosing</a:t>
                </a:r>
                <a:r>
                  <a:rPr lang="en-US" sz="2400" b="0" i="0" u="none" strike="noStrike" baseline="0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 2</a:t>
                </a:r>
                <a:endParaRPr lang="en-US" sz="2400" b="0" i="0" u="none" strike="noStrike" dirty="0">
                  <a:solidFill>
                    <a:srgbClr val="FFFFFF"/>
                  </a:solidFill>
                  <a:effectLst/>
                  <a:latin typeface="Whitney Medium"/>
                </a:endParaRPr>
              </a:p>
            </c:rich>
          </c:tx>
          <c:layout/>
          <c:overlay val="1"/>
        </c:title>
        <c:numFmt formatCode="#,##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rgbClr val="FFFFFF"/>
                </a:solidFill>
                <a:effectLst/>
                <a:latin typeface="Whitney Medium"/>
              </a:defRPr>
            </a:pPr>
            <a:endParaRPr lang="en-US"/>
          </a:p>
        </c:txPr>
        <c:crossAx val="184553856"/>
        <c:crosses val="autoZero"/>
        <c:crossBetween val="between"/>
        <c:majorUnit val="0.5"/>
        <c:minorUnit val="0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43091499999999999"/>
          <c:y val="8.6577299999999996E-2"/>
          <c:w val="0.56908499999999995"/>
          <c:h val="0.77678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50800" dist="12700" dir="162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Sheet1!$B$1:$C$1</c:f>
              <c:strCache>
                <c:ptCount val="2"/>
                <c:pt idx="0">
                  <c:v>++</c:v>
                </c:pt>
                <c:pt idx="1">
                  <c:v>--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0.8</c:v>
                </c:pt>
                <c:pt idx="1">
                  <c:v>0.69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74644096"/>
        <c:axId val="75294208"/>
      </c:barChart>
      <c:catAx>
        <c:axId val="74644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chemeClr val="accent6"/>
                </a:solidFill>
                <a:effectLst/>
                <a:latin typeface="Whitney Medium"/>
              </a:defRPr>
            </a:pPr>
            <a:endParaRPr lang="en-US"/>
          </a:p>
        </c:txPr>
        <c:crossAx val="75294208"/>
        <c:crosses val="autoZero"/>
        <c:auto val="1"/>
        <c:lblAlgn val="ctr"/>
        <c:lblOffset val="100"/>
        <c:noMultiLvlLbl val="1"/>
      </c:catAx>
      <c:valAx>
        <c:axId val="75294208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400" b="0" i="0" u="none" strike="noStrike">
                    <a:solidFill>
                      <a:srgbClr val="FFFFFF"/>
                    </a:solidFill>
                    <a:effectLst/>
                    <a:latin typeface="Whitney Medium"/>
                  </a:defRPr>
                </a:pPr>
                <a:r>
                  <a:rPr lang="en-US" sz="2400" b="0" i="0" u="none" strike="noStrike" dirty="0">
                    <a:solidFill>
                      <a:srgbClr val="FFFFFF"/>
                    </a:solidFill>
                    <a:effectLst/>
                    <a:latin typeface="Whitney Medium"/>
                  </a:rPr>
                  <a:t>% </a:t>
                </a:r>
                <a:r>
                  <a:rPr lang="en-US" sz="2400" b="0" i="0" u="none" strike="noStrike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choosing</a:t>
                </a:r>
                <a:r>
                  <a:rPr lang="en-US" sz="2400" b="0" i="0" u="none" strike="noStrike" baseline="0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8 and 8</a:t>
                </a:r>
                <a:endParaRPr lang="en-US" sz="2400" b="0" i="0" u="none" strike="noStrike" dirty="0">
                  <a:solidFill>
                    <a:srgbClr val="FFFFFF"/>
                  </a:solidFill>
                  <a:effectLst/>
                  <a:latin typeface="Whitney Medium"/>
                </a:endParaRPr>
              </a:p>
            </c:rich>
          </c:tx>
          <c:layout/>
          <c:overlay val="1"/>
        </c:title>
        <c:numFmt formatCode="#,##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rgbClr val="FFFFFF"/>
                </a:solidFill>
                <a:effectLst/>
                <a:latin typeface="Whitney Medium"/>
              </a:defRPr>
            </a:pPr>
            <a:endParaRPr lang="en-US"/>
          </a:p>
        </c:txPr>
        <c:crossAx val="74644096"/>
        <c:crosses val="autoZero"/>
        <c:crossBetween val="between"/>
        <c:majorUnit val="0.5"/>
        <c:minorUnit val="0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E08A9-22FD-44BE-881F-66E060DEF1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5E340-BE17-4C6D-BAB6-9BCC9977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design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Summing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Critical</a:t>
            </a:r>
            <a:r>
              <a:rPr lang="en-US" baseline="0" dirty="0" smtClean="0"/>
              <a:t> trial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Novel option sets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design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Summing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Critical</a:t>
            </a:r>
            <a:r>
              <a:rPr lang="en-US" baseline="0" dirty="0" smtClean="0"/>
              <a:t> trial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Novel option sets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Why this is nice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Addiction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Complex cognitive tasks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Doctrine</a:t>
            </a:r>
            <a:r>
              <a:rPr lang="en-US" baseline="0" dirty="0" smtClean="0"/>
              <a:t> of double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Drive</a:t>
            </a:r>
            <a:r>
              <a:rPr lang="en-US" baseline="0" dirty="0" smtClean="0"/>
              <a:t> from NJ to Providence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Two ways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Goal-directed</a:t>
            </a:r>
            <a:r>
              <a:rPr lang="en-US" baseline="0" dirty="0" smtClean="0"/>
              <a:t> planning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Hierarchy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Using causal knowledge, plan down the chain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Habit</a:t>
            </a:r>
          </a:p>
          <a:p>
            <a:pPr marL="1085850" lvl="2" indent="-171450">
              <a:buFontTx/>
              <a:buChar char="-"/>
            </a:pPr>
            <a:r>
              <a:rPr lang="en-US" dirty="0" smtClean="0"/>
              <a:t>Fork in the road</a:t>
            </a:r>
          </a:p>
          <a:p>
            <a:pPr marL="173736" lvl="2" indent="-171450">
              <a:buFontTx/>
              <a:buChar char="-"/>
            </a:pPr>
            <a:r>
              <a:rPr lang="en-US" dirty="0" smtClean="0"/>
              <a:t>Both</a:t>
            </a:r>
            <a:r>
              <a:rPr lang="en-US" baseline="0" dirty="0" smtClean="0"/>
              <a:t> converge; tradeoffs</a:t>
            </a:r>
          </a:p>
          <a:p>
            <a:pPr marL="173736" lvl="2" indent="-171450">
              <a:buFontTx/>
              <a:buChar char="-"/>
            </a:pPr>
            <a:r>
              <a:rPr lang="en-US" dirty="0" smtClean="0"/>
              <a:t>Devaluation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Often</a:t>
            </a:r>
            <a:r>
              <a:rPr lang="en-US" baseline="0" dirty="0" smtClean="0"/>
              <a:t> treated as separate, competing. Recently, more interaction.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Purpose</a:t>
            </a:r>
            <a:r>
              <a:rPr lang="en-US" baseline="0" dirty="0" smtClean="0"/>
              <a:t>: show a critical interaction, solves major problem for goal-directed planning, cool philosophical implications</a:t>
            </a:r>
          </a:p>
          <a:p>
            <a:pPr marL="173736" lvl="1" indent="-171450">
              <a:buFontTx/>
              <a:buChar char="-"/>
            </a:pPr>
            <a:r>
              <a:rPr lang="en-US" dirty="0" smtClean="0"/>
              <a:t>Problem of goal selection</a:t>
            </a:r>
          </a:p>
          <a:p>
            <a:pPr marL="630936" lvl="2" indent="-171450">
              <a:buFontTx/>
              <a:buChar char="-"/>
            </a:pPr>
            <a:r>
              <a:rPr lang="en-US" dirty="0" smtClean="0"/>
              <a:t>Other </a:t>
            </a:r>
            <a:r>
              <a:rPr lang="en-US" dirty="0" err="1" smtClean="0"/>
              <a:t>subgoals</a:t>
            </a:r>
            <a:endParaRPr lang="en-US" dirty="0" smtClean="0"/>
          </a:p>
          <a:p>
            <a:pPr marL="630936" lvl="2" indent="-171450">
              <a:buFontTx/>
              <a:buChar char="-"/>
            </a:pPr>
            <a:r>
              <a:rPr lang="en-US" dirty="0" smtClean="0"/>
              <a:t>Doesn’t just apply to </a:t>
            </a:r>
            <a:r>
              <a:rPr lang="en-US" dirty="0" err="1" smtClean="0"/>
              <a:t>subgoals</a:t>
            </a:r>
            <a:endParaRPr lang="en-US" dirty="0" smtClean="0"/>
          </a:p>
          <a:p>
            <a:pPr marL="173736" lvl="2" indent="-171450">
              <a:buFontTx/>
              <a:buChar char="-"/>
            </a:pPr>
            <a:r>
              <a:rPr lang="en-US" dirty="0" smtClean="0"/>
              <a:t>Standard</a:t>
            </a:r>
            <a:r>
              <a:rPr lang="en-US" baseline="0" dirty="0" smtClean="0"/>
              <a:t> approach: evaluate each</a:t>
            </a:r>
          </a:p>
          <a:p>
            <a:pPr marL="630936" lvl="3" indent="-171450">
              <a:buFontTx/>
              <a:buChar char="-"/>
            </a:pPr>
            <a:r>
              <a:rPr lang="en-US" baseline="0" dirty="0" smtClean="0"/>
              <a:t>Impossible; need a fast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One potential</a:t>
            </a:r>
            <a:r>
              <a:rPr lang="en-US" baseline="0" dirty="0" smtClean="0"/>
              <a:t> solution: allow the habitual system to select, not just actions, but goals/</a:t>
            </a:r>
            <a:r>
              <a:rPr lang="en-US" baseline="0" dirty="0" err="1" smtClean="0"/>
              <a:t>subgoals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Allows efficient selection of goals, while retaining flexibility in planning towards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1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Original</a:t>
            </a:r>
            <a:r>
              <a:rPr lang="en-US" baseline="0" dirty="0" smtClean="0"/>
              <a:t> design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Actions, colors, transitions, rewards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Two systems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To goal-directed, orange (and z) is irrelevant</a:t>
            </a:r>
          </a:p>
          <a:p>
            <a:pPr marL="630936" lvl="3" indent="-171450">
              <a:buFontTx/>
              <a:buChar char="-"/>
            </a:pPr>
            <a:r>
              <a:rPr lang="en-US" dirty="0" smtClean="0"/>
              <a:t>Critical trial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Our design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Same-goal options, TWO OPTIONS PER TRIAL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informed people of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Critical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Explanation of effect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Replication,</a:t>
            </a:r>
            <a:r>
              <a:rPr lang="en-US" baseline="0" dirty="0" smtClean="0"/>
              <a:t> genuine planning towards goals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design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Summing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Critical</a:t>
            </a:r>
            <a:r>
              <a:rPr lang="en-US" baseline="0" dirty="0" smtClean="0"/>
              <a:t> trial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Novel option sets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6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8294" y="1059359"/>
            <a:ext cx="3430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Habitual goals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869270" y="2286000"/>
            <a:ext cx="337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Adam </a:t>
            </a:r>
            <a:r>
              <a:rPr lang="en-US" sz="2000" dirty="0" smtClean="0"/>
              <a:t>Morris &amp; Fiery Cushman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1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2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8555" y="1869232"/>
            <a:ext cx="0" cy="945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83455" y="3212945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50392" y="321294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77339" y="32165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3275" y="1910063"/>
            <a:ext cx="2470202" cy="90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3744" y="1900038"/>
            <a:ext cx="1409733" cy="919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1527" y="4053843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700" y="40487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9088" y="404878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200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16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8249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21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150392" y="1869232"/>
            <a:ext cx="0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81000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13675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5105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96704" y="2746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0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47" grpId="0"/>
      <p:bldP spid="48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2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8555" y="1869232"/>
            <a:ext cx="0" cy="945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83455" y="3212945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50392" y="321294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77339" y="32165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3275" y="1910063"/>
            <a:ext cx="2470202" cy="90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3744" y="1900038"/>
            <a:ext cx="1409733" cy="919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1527" y="4053843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700" y="40487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9088" y="404878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715174" y="3124200"/>
            <a:ext cx="3352626" cy="1767840"/>
            <a:chOff x="5715174" y="3124200"/>
            <a:chExt cx="3352626" cy="1767840"/>
          </a:xfrm>
        </p:grpSpPr>
        <p:sp>
          <p:nvSpPr>
            <p:cNvPr id="3" name="TextBox 2"/>
            <p:cNvSpPr txBox="1"/>
            <p:nvPr/>
          </p:nvSpPr>
          <p:spPr>
            <a:xfrm>
              <a:off x="6324774" y="3226414"/>
              <a:ext cx="2164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action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912297"/>
              <a:ext cx="3064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Has 1, 2, 3, … , 15 led to more reward?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5174" y="3124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38200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16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8249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21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150392" y="1869232"/>
            <a:ext cx="0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15174" y="838200"/>
            <a:ext cx="3352626" cy="2133600"/>
            <a:chOff x="5715174" y="838200"/>
            <a:chExt cx="3352626" cy="2133600"/>
          </a:xfrm>
        </p:grpSpPr>
        <p:sp>
          <p:nvSpPr>
            <p:cNvPr id="7" name="TextBox 6"/>
            <p:cNvSpPr txBox="1"/>
            <p:nvPr/>
          </p:nvSpPr>
          <p:spPr>
            <a:xfrm>
              <a:off x="5832172" y="1017904"/>
              <a:ext cx="3118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Goal-directed planning</a:t>
              </a:r>
              <a:endParaRPr lang="en-US" sz="2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15174" y="838200"/>
              <a:ext cx="3352626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51221" y="1715372"/>
              <a:ext cx="210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51221" y="2415812"/>
              <a:ext cx="21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229323" y="164339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29322" y="233160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21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15000" y="5029200"/>
            <a:ext cx="3352626" cy="1767840"/>
            <a:chOff x="5715000" y="5029200"/>
            <a:chExt cx="3352626" cy="1767840"/>
          </a:xfrm>
        </p:grpSpPr>
        <p:sp>
          <p:nvSpPr>
            <p:cNvPr id="30" name="TextBox 29"/>
            <p:cNvSpPr txBox="1"/>
            <p:nvPr/>
          </p:nvSpPr>
          <p:spPr>
            <a:xfrm>
              <a:off x="6400974" y="5100935"/>
              <a:ext cx="183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goal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70983" y="5715000"/>
              <a:ext cx="2311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planning towards  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2051" y="6157771"/>
              <a:ext cx="209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led to more reward?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3600" y="6157771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15000" y="5029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29600" y="561820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42377" y="610618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21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381000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13675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5105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96704" y="2746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0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2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8555" y="1869232"/>
            <a:ext cx="0" cy="945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83455" y="3212945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50392" y="321294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77339" y="32165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3275" y="1910063"/>
            <a:ext cx="2470202" cy="90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3744" y="1900038"/>
            <a:ext cx="1409733" cy="919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1527" y="4053843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700" y="40487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9088" y="404878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715174" y="3124200"/>
            <a:ext cx="3352626" cy="1767840"/>
            <a:chOff x="5715174" y="3124200"/>
            <a:chExt cx="3352626" cy="1767840"/>
          </a:xfrm>
        </p:grpSpPr>
        <p:sp>
          <p:nvSpPr>
            <p:cNvPr id="3" name="TextBox 2"/>
            <p:cNvSpPr txBox="1"/>
            <p:nvPr/>
          </p:nvSpPr>
          <p:spPr>
            <a:xfrm>
              <a:off x="6324774" y="3226414"/>
              <a:ext cx="2164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action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912297"/>
              <a:ext cx="3064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Has 1, 2, 3, … , 15 led to more reward?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5174" y="3124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26617" y="5525869"/>
            <a:ext cx="490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Habitual goal system uniquely predicts increase in </a:t>
            </a:r>
            <a:r>
              <a:rPr lang="en-US" sz="2000" dirty="0" smtClean="0"/>
              <a:t>summing to 16 </a:t>
            </a:r>
            <a:r>
              <a:rPr lang="en-US" sz="2000" dirty="0" smtClean="0"/>
              <a:t>after reward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16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8249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21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150392" y="1869232"/>
            <a:ext cx="0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15174" y="838200"/>
            <a:ext cx="3352626" cy="2133600"/>
            <a:chOff x="5715174" y="838200"/>
            <a:chExt cx="3352626" cy="2133600"/>
          </a:xfrm>
        </p:grpSpPr>
        <p:sp>
          <p:nvSpPr>
            <p:cNvPr id="7" name="TextBox 6"/>
            <p:cNvSpPr txBox="1"/>
            <p:nvPr/>
          </p:nvSpPr>
          <p:spPr>
            <a:xfrm>
              <a:off x="5832172" y="1017904"/>
              <a:ext cx="3118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Goal-directed planning</a:t>
              </a:r>
              <a:endParaRPr lang="en-US" sz="2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15174" y="838200"/>
              <a:ext cx="3352626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51221" y="1715372"/>
              <a:ext cx="210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51221" y="2415812"/>
              <a:ext cx="21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229323" y="164339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29322" y="233160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21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15000" y="5029200"/>
            <a:ext cx="3352626" cy="1767840"/>
            <a:chOff x="5715000" y="5029200"/>
            <a:chExt cx="3352626" cy="1767840"/>
          </a:xfrm>
        </p:grpSpPr>
        <p:sp>
          <p:nvSpPr>
            <p:cNvPr id="30" name="TextBox 29"/>
            <p:cNvSpPr txBox="1"/>
            <p:nvPr/>
          </p:nvSpPr>
          <p:spPr>
            <a:xfrm>
              <a:off x="6400974" y="5100935"/>
              <a:ext cx="183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goal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70983" y="5715000"/>
              <a:ext cx="2311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planning towards  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2051" y="6157771"/>
              <a:ext cx="209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led to more reward?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3600" y="6157771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15000" y="5029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29600" y="561820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42377" y="610618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21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381000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5105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96704" y="2746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0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454525" y="14478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5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2</a:t>
            </a:r>
            <a:endParaRPr lang="en-US" sz="2400" dirty="0">
              <a:solidFill>
                <a:srgbClr val="FFFF00"/>
              </a:solidFill>
            </a:endParaRPr>
          </a:p>
        </p:txBody>
      </p:sp>
      <p:graphicFrame>
        <p:nvGraphicFramePr>
          <p:cNvPr id="39" name="Chart 351"/>
          <p:cNvGraphicFramePr/>
          <p:nvPr>
            <p:extLst>
              <p:ext uri="{D42A27DB-BD31-4B8C-83A1-F6EECF244321}">
                <p14:modId xmlns:p14="http://schemas.microsoft.com/office/powerpoint/2010/main" val="3487239148"/>
              </p:ext>
            </p:extLst>
          </p:nvPr>
        </p:nvGraphicFramePr>
        <p:xfrm>
          <a:off x="2769266" y="1371600"/>
          <a:ext cx="3365137" cy="3549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55266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5715000"/>
            <a:ext cx="696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Bona fide goal </a:t>
            </a:r>
            <a:r>
              <a:rPr lang="en-US" sz="2400" dirty="0" smtClean="0"/>
              <a:t>selection can be </a:t>
            </a:r>
            <a:r>
              <a:rPr lang="en-US" sz="2400" dirty="0" smtClean="0"/>
              <a:t>under habitual 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4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Applications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7" name="Picture 2" descr="https://s-media-cache-ak0.pinimg.com/736x/8a/cf/d7/8acfd735041ab30b3b748ccf0f1a8ca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59006"/>
            <a:ext cx="2933700" cy="42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3.undpress.nd.edu/covers/P00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74246"/>
            <a:ext cx="2819400" cy="40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4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28600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Thank you!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109" y="1611868"/>
            <a:ext cx="218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collaboration with:</a:t>
            </a:r>
            <a:endParaRPr lang="en-US" dirty="0"/>
          </a:p>
        </p:txBody>
      </p:sp>
      <p:pic>
        <p:nvPicPr>
          <p:cNvPr id="4" name="Picture 2" descr="https://pbs.twimg.com/profile_images/483099649272598528/7Lxm1thC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05061"/>
            <a:ext cx="2700338" cy="27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3338" y="5181600"/>
            <a:ext cx="157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Fiery Cushman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0708" y="6320135"/>
            <a:ext cx="48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Contact: adammorris@g.harvard.edu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tek.net/Contact/maps/Map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85" y="1143000"/>
            <a:ext cx="671331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http://photos.gograph.com/thumbs/CSP/CSP993/k14809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46" y="447703"/>
            <a:ext cx="15716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096159" y="28382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“When I’ve turned left here, good things have happened.”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95574" y="3180466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96233" y="3180466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68692" y="3180466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233" y="287566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195574" y="287566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68033" y="287566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96233" y="1928419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5633" y="1913179"/>
            <a:ext cx="1001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05633" y="160837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flipH="1">
            <a:off x="1696233" y="1608379"/>
            <a:ext cx="1001073" cy="304800"/>
            <a:chOff x="914400" y="1828800"/>
            <a:chExt cx="1001073" cy="304800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914400" y="2133600"/>
              <a:ext cx="10010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914400" y="18288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450172" y="3576935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Providence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15233" y="235327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I-287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058433" y="23577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22A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57863" y="235773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I-95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96033" y="1057870"/>
            <a:ext cx="121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River Rd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134936" y="1062335"/>
            <a:ext cx="1085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22 east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4791670"/>
            <a:ext cx="309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Goal-directed planning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77000" y="479613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Habitual action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5405735"/>
            <a:ext cx="18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Flexible, slow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5405735"/>
            <a:ext cx="192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Inflexible, fast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7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5" grpId="0"/>
      <p:bldP spid="36" grpId="0"/>
      <p:bldP spid="37" grpId="0"/>
      <p:bldP spid="38" grpId="0"/>
      <p:bldP spid="40" grpId="0"/>
      <p:bldP spid="42" grpId="0"/>
      <p:bldP spid="43" grpId="0"/>
      <p:bldP spid="44" grpId="0"/>
      <p:bldP spid="48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643374" y="5703998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3144033" y="5703998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616492" y="5703998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44033" y="539919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43374" y="539919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15833" y="539919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97972" y="6100467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Providence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63033" y="487680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I-287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06233" y="4881267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22A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05663" y="488126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I-95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4876801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I-78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4876800"/>
            <a:ext cx="1087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Merritt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4881267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22B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153400" y="488126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47</a:t>
            </a:r>
            <a:endParaRPr lang="en-US" sz="2400" dirty="0"/>
          </a:p>
        </p:txBody>
      </p:sp>
      <p:pic>
        <p:nvPicPr>
          <p:cNvPr id="4098" name="Picture 2" descr="http://www.indiacrunch.in/wp-content/uploads/2014/11/Astronaut-in-Ind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11" y="1355417"/>
            <a:ext cx="3803089" cy="253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a.abcnews.com/images/Lifestyle/GTY_camel_jtm_140822_16x9_9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342435" cy="24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Problem of goal selection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29" name="Picture 2" descr="http://www.cartek.net/Contact/maps/Map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97" y="4054383"/>
            <a:ext cx="3901005" cy="256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2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3195574" y="2655996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1696233" y="2655996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168692" y="2655996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696233" y="235119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195574" y="235119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68033" y="235119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96233" y="1403949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05633" y="1388709"/>
            <a:ext cx="1001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5633" y="108390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1696233" y="1083909"/>
            <a:ext cx="1001073" cy="304800"/>
            <a:chOff x="914400" y="1828800"/>
            <a:chExt cx="1001073" cy="3048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914400" y="2133600"/>
              <a:ext cx="10010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14400" y="18288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450172" y="3052465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Providence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15233" y="182880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I-287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58433" y="183326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22A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7863" y="183326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I-95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6033" y="533400"/>
            <a:ext cx="121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River Rd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4936" y="537865"/>
            <a:ext cx="1085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22 east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3953470"/>
            <a:ext cx="309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Goal-directed planning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76682" y="395793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Habitual action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5484167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Habitual goals:</a:t>
            </a:r>
          </a:p>
          <a:p>
            <a:pPr algn="ctr"/>
            <a:r>
              <a:rPr lang="en-US" sz="2400" dirty="0" smtClean="0"/>
              <a:t>“When I’ve chosen I-287, good things have happened. </a:t>
            </a:r>
            <a:r>
              <a:rPr lang="en-US" sz="2400" dirty="0"/>
              <a:t>P</a:t>
            </a:r>
            <a:r>
              <a:rPr lang="en-US" sz="2400" dirty="0" smtClean="0"/>
              <a:t>lan towards I-287!”</a:t>
            </a:r>
            <a:endParaRPr lang="en-US" sz="2400" b="1" dirty="0"/>
          </a:p>
        </p:txBody>
      </p:sp>
      <p:pic>
        <p:nvPicPr>
          <p:cNvPr id="6146" name="Picture 2" descr="http://photos.gograph.com/thumbs/CSP/CSP993/k14809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46" y="447703"/>
            <a:ext cx="15716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096159" y="24572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“When I’ve turned left here, good things have happened.”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3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Experimental design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122" name="Picture 2" descr="http://freejoin.me/wp-content/uploads/2014/11/mechanical_tu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39" y="2257424"/>
            <a:ext cx="4442661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ratchatter.com/wp-content/plugins/rss-poster/cache/88847_cpt112081051_hig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3360"/>
            <a:ext cx="4267200" cy="30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7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Experimental design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6477000"/>
            <a:ext cx="195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Gläscher</a:t>
            </a:r>
            <a:r>
              <a:rPr lang="en-US" sz="1600" dirty="0" smtClean="0"/>
              <a:t> et al. 2010)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135092" y="28194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72285" y="28208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74767" y="14478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70167" y="14478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33691" y="2067816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57304" y="20574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27885" y="34290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4747" y="34290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15285" y="28194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4124980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07747" y="3427594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45153" y="2067816"/>
            <a:ext cx="2237040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57304" y="2067816"/>
            <a:ext cx="924889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411480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2551" y="411480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4774" y="3226414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Habitual action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6983185" y="3855136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924158" y="386100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974" y="39122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32172" y="1017904"/>
            <a:ext cx="311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Goal-directed planning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51221" y="1715372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US" dirty="0" smtClean="0"/>
              <a:t>, plan towards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320789" y="1702997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51221" y="2415812"/>
            <a:ext cx="211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/>
              <a:t>, plan towards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325597" y="2401879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66958" y="39064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58825" y="4355068"/>
            <a:ext cx="20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 to more reward?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15174" y="838200"/>
            <a:ext cx="3352626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5174" y="3124200"/>
            <a:ext cx="3352626" cy="176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4800" y="5525869"/>
            <a:ext cx="490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Habitual action system uniquely predicts </a:t>
            </a:r>
            <a:r>
              <a:rPr lang="en-US" sz="2000" dirty="0" smtClean="0"/>
              <a:t>increase in </a:t>
            </a:r>
            <a:r>
              <a:rPr lang="en-US" sz="2000" dirty="0" smtClean="0"/>
              <a:t>selecting action 1 after </a:t>
            </a:r>
            <a:r>
              <a:rPr lang="en-US" sz="2000" dirty="0" smtClean="0"/>
              <a:t>z=reward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11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0" animBg="1"/>
      <p:bldP spid="10" grpId="0" animBg="1"/>
      <p:bldP spid="15" grpId="1" animBg="1"/>
      <p:bldP spid="16" grpId="0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/>
      <p:bldP spid="30" grpId="0" animBg="1"/>
      <p:bldP spid="31" grpId="0"/>
      <p:bldP spid="32" grpId="0"/>
      <p:bldP spid="33" grpId="0" animBg="1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890662" y="2815746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56449" y="281574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1000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402574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568138" y="1869233"/>
            <a:ext cx="500417" cy="9451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3" idx="2"/>
            <a:endCxn id="33" idx="0"/>
          </p:cNvCxnSpPr>
          <p:nvPr/>
        </p:nvCxnSpPr>
        <p:spPr>
          <a:xfrm>
            <a:off x="2597525" y="1869232"/>
            <a:ext cx="457524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</p:cNvCxnSpPr>
          <p:nvPr/>
        </p:nvCxnSpPr>
        <p:spPr>
          <a:xfrm flipH="1">
            <a:off x="1083455" y="3212945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</p:cNvCxnSpPr>
          <p:nvPr/>
        </p:nvCxnSpPr>
        <p:spPr>
          <a:xfrm flipH="1">
            <a:off x="3048911" y="321294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90488" y="2814337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>
            <a:stCxn id="43" idx="4"/>
          </p:cNvCxnSpPr>
          <p:nvPr/>
        </p:nvCxnSpPr>
        <p:spPr>
          <a:xfrm flipH="1">
            <a:off x="4782950" y="3211536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2"/>
            <a:endCxn id="43" idx="0"/>
          </p:cNvCxnSpPr>
          <p:nvPr/>
        </p:nvCxnSpPr>
        <p:spPr>
          <a:xfrm>
            <a:off x="568138" y="1869233"/>
            <a:ext cx="4220950" cy="945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2"/>
            <a:endCxn id="43" idx="0"/>
          </p:cNvCxnSpPr>
          <p:nvPr/>
        </p:nvCxnSpPr>
        <p:spPr>
          <a:xfrm>
            <a:off x="1589712" y="1869233"/>
            <a:ext cx="3199376" cy="945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410387" y="1442739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5" idx="2"/>
            <a:endCxn id="32" idx="0"/>
          </p:cNvCxnSpPr>
          <p:nvPr/>
        </p:nvCxnSpPr>
        <p:spPr>
          <a:xfrm flipH="1">
            <a:off x="1089262" y="1869233"/>
            <a:ext cx="500450" cy="9465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2"/>
            <a:endCxn id="43" idx="0"/>
          </p:cNvCxnSpPr>
          <p:nvPr/>
        </p:nvCxnSpPr>
        <p:spPr>
          <a:xfrm>
            <a:off x="2597525" y="1869232"/>
            <a:ext cx="2191563" cy="94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372975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48911" y="1853879"/>
            <a:ext cx="436573" cy="9604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2"/>
            <a:endCxn id="43" idx="0"/>
          </p:cNvCxnSpPr>
          <p:nvPr/>
        </p:nvCxnSpPr>
        <p:spPr>
          <a:xfrm>
            <a:off x="3560113" y="1869233"/>
            <a:ext cx="1228975" cy="945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7138" y="4048780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8700" y="40487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07607" y="404878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15000" y="5029200"/>
            <a:ext cx="3352626" cy="1767840"/>
            <a:chOff x="5715000" y="5029200"/>
            <a:chExt cx="3352626" cy="1767840"/>
          </a:xfrm>
        </p:grpSpPr>
        <p:sp>
          <p:nvSpPr>
            <p:cNvPr id="65" name="TextBox 64"/>
            <p:cNvSpPr txBox="1"/>
            <p:nvPr/>
          </p:nvSpPr>
          <p:spPr>
            <a:xfrm>
              <a:off x="6400974" y="5100935"/>
              <a:ext cx="183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goal</a:t>
              </a:r>
              <a:endParaRPr lang="en-US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70983" y="5715000"/>
              <a:ext cx="2311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planning towards  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92051" y="6157771"/>
              <a:ext cx="209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led to more reward?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8305800" y="5715000"/>
              <a:ext cx="397199" cy="39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943600" y="6157771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460801" y="6154343"/>
              <a:ext cx="397199" cy="3971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15000" y="5029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15000" y="3124200"/>
            <a:ext cx="3352800" cy="1767840"/>
            <a:chOff x="5715000" y="3124200"/>
            <a:chExt cx="3352800" cy="1767840"/>
          </a:xfrm>
        </p:grpSpPr>
        <p:sp>
          <p:nvSpPr>
            <p:cNvPr id="40" name="TextBox 39"/>
            <p:cNvSpPr txBox="1"/>
            <p:nvPr/>
          </p:nvSpPr>
          <p:spPr>
            <a:xfrm>
              <a:off x="6324774" y="3226414"/>
              <a:ext cx="2164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action</a:t>
              </a:r>
              <a:endParaRPr lang="en-US" sz="2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324600" y="3855136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40925" y="3861007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en-US" dirty="0"/>
            </a:p>
          </p:txBody>
        </p:sp>
        <p:sp>
          <p:nvSpPr>
            <p:cNvPr id="2051" name="TextBox 2050"/>
            <p:cNvSpPr txBox="1"/>
            <p:nvPr/>
          </p:nvSpPr>
          <p:spPr>
            <a:xfrm>
              <a:off x="5715000" y="3912297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</a:t>
              </a:r>
              <a:endParaRPr lang="en-US" dirty="0"/>
            </a:p>
          </p:txBody>
        </p:sp>
        <p:sp>
          <p:nvSpPr>
            <p:cNvPr id="2052" name="TextBox 2051"/>
            <p:cNvSpPr txBox="1"/>
            <p:nvPr/>
          </p:nvSpPr>
          <p:spPr>
            <a:xfrm>
              <a:off x="6282451" y="4431268"/>
              <a:ext cx="209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led to more reward?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15174" y="3124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543800" y="3855136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71556" y="3886200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541125" y="3840593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26617" y="5525869"/>
            <a:ext cx="490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Habitual goal system uniquely predicts increase in selecting action 2 after </a:t>
            </a:r>
            <a:r>
              <a:rPr lang="en-US" sz="2000" dirty="0" smtClean="0"/>
              <a:t>z=reward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1</a:t>
            </a:r>
            <a:endParaRPr lang="en-US" sz="2400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15174" y="838200"/>
            <a:ext cx="3352626" cy="2133600"/>
            <a:chOff x="5715174" y="838200"/>
            <a:chExt cx="3352626" cy="2133600"/>
          </a:xfrm>
        </p:grpSpPr>
        <p:sp>
          <p:nvSpPr>
            <p:cNvPr id="44" name="TextBox 43"/>
            <p:cNvSpPr txBox="1"/>
            <p:nvPr/>
          </p:nvSpPr>
          <p:spPr>
            <a:xfrm>
              <a:off x="5832172" y="1017904"/>
              <a:ext cx="3118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Goal-directed planning</a:t>
              </a:r>
              <a:endParaRPr lang="en-US" sz="2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15174" y="838200"/>
              <a:ext cx="3352626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51221" y="1715372"/>
              <a:ext cx="210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8320789" y="1702997"/>
              <a:ext cx="397199" cy="39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1221" y="2415812"/>
              <a:ext cx="21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8325597" y="2401879"/>
              <a:ext cx="397199" cy="3971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8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351"/>
          <p:cNvGraphicFramePr/>
          <p:nvPr>
            <p:extLst>
              <p:ext uri="{D42A27DB-BD31-4B8C-83A1-F6EECF244321}">
                <p14:modId xmlns:p14="http://schemas.microsoft.com/office/powerpoint/2010/main" val="3618688116"/>
              </p:ext>
            </p:extLst>
          </p:nvPr>
        </p:nvGraphicFramePr>
        <p:xfrm>
          <a:off x="2769266" y="1371600"/>
          <a:ext cx="3365137" cy="3549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5266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317" y="5643265"/>
            <a:ext cx="570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 selection can be </a:t>
            </a:r>
            <a:r>
              <a:rPr lang="en-US" sz="2400" dirty="0" smtClean="0"/>
              <a:t>under habitual control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1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619</Words>
  <Application>Microsoft Office PowerPoint</Application>
  <PresentationFormat>On-screen Show (4:3)</PresentationFormat>
  <Paragraphs>204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126</cp:revision>
  <dcterms:created xsi:type="dcterms:W3CDTF">2015-06-01T14:35:29Z</dcterms:created>
  <dcterms:modified xsi:type="dcterms:W3CDTF">2015-06-05T19:30:55Z</dcterms:modified>
</cp:coreProperties>
</file>