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176" y="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0106581128334142"/>
          <c:y val="0.14858794067021286"/>
          <c:w val="0.45674637712167171"/>
          <c:h val="0.701987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68.599999999999994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89.5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42334848"/>
        <c:axId val="42066304"/>
      </c:barChart>
      <c:catAx>
        <c:axId val="42334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42066304"/>
        <c:crosses val="autoZero"/>
        <c:auto val="1"/>
        <c:lblAlgn val="ctr"/>
        <c:lblOffset val="100"/>
        <c:noMultiLvlLbl val="1"/>
      </c:catAx>
      <c:valAx>
        <c:axId val="42066304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1.4335589667903829E-2"/>
              <c:y val="0.16958875111737512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42334848"/>
        <c:crosses val="autoZero"/>
        <c:crossBetween val="between"/>
        <c:majorUnit val="2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061757874093626"/>
          <c:y val="1.9718735015728491E-3"/>
          <c:w val="0.62890800000000002"/>
          <c:h val="0.12151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7742800000000001"/>
          <c:y val="0.17913100000000001"/>
          <c:w val="0.72257199999999999"/>
          <c:h val="0.67881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Sheet1!$B$1:$B$1</c:f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68.8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Sheet1!$B$1:$B$1</c:f>
            </c:multiLvl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50994560"/>
        <c:axId val="51033216"/>
      </c:barChart>
      <c:catAx>
        <c:axId val="50994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51033216"/>
        <c:crosses val="autoZero"/>
        <c:auto val="1"/>
        <c:lblAlgn val="ctr"/>
        <c:lblOffset val="100"/>
        <c:noMultiLvlLbl val="1"/>
      </c:catAx>
      <c:valAx>
        <c:axId val="51033216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0"/>
              <c:y val="0.19045803076485804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50994560"/>
        <c:crosses val="autoZero"/>
        <c:crossBetween val="between"/>
        <c:majorUnit val="2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277010030558943"/>
          <c:y val="5.0000507549100761E-3"/>
          <c:w val="0.81296657624881874"/>
          <c:h val="0.1179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1021899999999999"/>
          <c:y val="0.119435"/>
          <c:w val="0.78978099999999996"/>
          <c:h val="0.729088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76.2</c:v>
                </c:pt>
                <c:pt idx="1">
                  <c:v>47.2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82.8</c:v>
                </c:pt>
                <c:pt idx="1">
                  <c:v>49.7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139774976"/>
        <c:axId val="139784960"/>
      </c:barChart>
      <c:catAx>
        <c:axId val="1397749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139784960"/>
        <c:crosses val="autoZero"/>
        <c:auto val="1"/>
        <c:lblAlgn val="ctr"/>
        <c:lblOffset val="100"/>
        <c:noMultiLvlLbl val="1"/>
      </c:catAx>
      <c:valAx>
        <c:axId val="139784960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6.9315221107274037E-3"/>
              <c:y val="0.14146937230013079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139774976"/>
        <c:crosses val="autoZero"/>
        <c:crossBetween val="between"/>
        <c:majorUnit val="2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772800000000001"/>
          <c:y val="5.0000000000000001E-3"/>
          <c:w val="0.77979799999999999"/>
          <c:h val="0.125649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204087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229181" y="3940719"/>
            <a:ext cx="778613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2</a:t>
            </a:r>
          </a:p>
        </p:txBody>
      </p:sp>
      <p:sp>
        <p:nvSpPr>
          <p:cNvPr id="33" name="Shape 33"/>
          <p:cNvSpPr/>
          <p:nvPr/>
        </p:nvSpPr>
        <p:spPr>
          <a:xfrm>
            <a:off x="4920844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6609944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4554542" y="3915319"/>
            <a:ext cx="724663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1</a:t>
            </a:r>
          </a:p>
        </p:txBody>
      </p:sp>
      <p:sp>
        <p:nvSpPr>
          <p:cNvPr id="36" name="Shape 36"/>
          <p:cNvSpPr/>
          <p:nvPr/>
        </p:nvSpPr>
        <p:spPr>
          <a:xfrm>
            <a:off x="6271765" y="2341493"/>
            <a:ext cx="687835" cy="687835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r>
              <a:rPr lang="en-US" dirty="0" smtClean="0"/>
              <a:t>r</a:t>
            </a: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4595365" y="2341493"/>
            <a:ext cx="687835" cy="687835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r>
              <a:rPr lang="en-US" dirty="0" smtClean="0"/>
              <a:t>b</a:t>
            </a: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7938610" y="2341493"/>
            <a:ext cx="687835" cy="687835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r>
              <a:rPr lang="en-US" dirty="0" smtClean="0"/>
              <a:t>g</a:t>
            </a:r>
            <a:endParaRPr dirty="0"/>
          </a:p>
        </p:txBody>
      </p:sp>
      <p:sp>
        <p:nvSpPr>
          <p:cNvPr id="39" name="Shape 39"/>
          <p:cNvSpPr/>
          <p:nvPr/>
        </p:nvSpPr>
        <p:spPr>
          <a:xfrm>
            <a:off x="4243915" y="984233"/>
            <a:ext cx="3815658" cy="1117603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256834" y="1002088"/>
            <a:ext cx="2884044" cy="106135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6305550" y="976549"/>
            <a:ext cx="1898752" cy="1047692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327787" y="969195"/>
            <a:ext cx="920081" cy="1019292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143449" y="236352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2</a:t>
            </a:r>
            <a:endParaRPr sz="3800" dirty="0"/>
          </a:p>
        </p:txBody>
      </p:sp>
      <p:sp>
        <p:nvSpPr>
          <p:cNvPr id="44" name="Shape 44"/>
          <p:cNvSpPr/>
          <p:nvPr/>
        </p:nvSpPr>
        <p:spPr>
          <a:xfrm>
            <a:off x="7232918" y="236352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4</a:t>
            </a:r>
            <a:endParaRPr sz="3800" dirty="0"/>
          </a:p>
        </p:txBody>
      </p:sp>
      <p:sp>
        <p:nvSpPr>
          <p:cNvPr id="45" name="Shape 45"/>
          <p:cNvSpPr/>
          <p:nvPr/>
        </p:nvSpPr>
        <p:spPr>
          <a:xfrm>
            <a:off x="5283201" y="1002088"/>
            <a:ext cx="1291236" cy="1059170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044899" y="248509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1</a:t>
            </a:r>
            <a:endParaRPr sz="3800" dirty="0"/>
          </a:p>
        </p:txBody>
      </p:sp>
      <p:sp>
        <p:nvSpPr>
          <p:cNvPr id="47" name="Shape 47"/>
          <p:cNvSpPr/>
          <p:nvPr/>
        </p:nvSpPr>
        <p:spPr>
          <a:xfrm>
            <a:off x="6183154" y="235809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3</a:t>
            </a:r>
            <a:endParaRPr sz="3800" dirty="0"/>
          </a:p>
        </p:txBody>
      </p:sp>
      <p:sp>
        <p:nvSpPr>
          <p:cNvPr id="48" name="Shape 48"/>
          <p:cNvSpPr/>
          <p:nvPr/>
        </p:nvSpPr>
        <p:spPr>
          <a:xfrm flipH="1">
            <a:off x="6713519" y="970263"/>
            <a:ext cx="626608" cy="1091306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216281" y="972174"/>
            <a:ext cx="652391" cy="1066802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4951636" y="984232"/>
            <a:ext cx="1366971" cy="1044439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900841" y="3940719"/>
            <a:ext cx="772517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3</a:t>
            </a:r>
          </a:p>
        </p:txBody>
      </p:sp>
      <p:sp>
        <p:nvSpPr>
          <p:cNvPr id="56" name="Shape 56"/>
          <p:cNvSpPr/>
          <p:nvPr/>
        </p:nvSpPr>
        <p:spPr>
          <a:xfrm>
            <a:off x="8278556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459342" y="217046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Stage 1</a:t>
            </a:r>
          </a:p>
        </p:txBody>
      </p:sp>
      <p:sp>
        <p:nvSpPr>
          <p:cNvPr id="58" name="Shape 58"/>
          <p:cNvSpPr/>
          <p:nvPr/>
        </p:nvSpPr>
        <p:spPr>
          <a:xfrm>
            <a:off x="1459342" y="2361560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Stage 2</a:t>
            </a:r>
          </a:p>
        </p:txBody>
      </p:sp>
      <p:sp>
        <p:nvSpPr>
          <p:cNvPr id="59" name="Shape 59"/>
          <p:cNvSpPr/>
          <p:nvPr/>
        </p:nvSpPr>
        <p:spPr>
          <a:xfrm>
            <a:off x="1463686" y="3894999"/>
            <a:ext cx="16811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Reward</a:t>
            </a:r>
          </a:p>
        </p:txBody>
      </p:sp>
      <p:sp>
        <p:nvSpPr>
          <p:cNvPr id="60" name="Shape 60"/>
          <p:cNvSpPr/>
          <p:nvPr/>
        </p:nvSpPr>
        <p:spPr>
          <a:xfrm>
            <a:off x="9269527" y="292100"/>
            <a:ext cx="2256881" cy="4138921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9505360" y="435233"/>
            <a:ext cx="17852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Transition</a:t>
            </a:r>
          </a:p>
          <a:p>
            <a:pPr lvl="0">
              <a:defRPr sz="1800"/>
            </a:pPr>
            <a:r>
              <a:rPr sz="2400"/>
              <a:t>Probabilities</a:t>
            </a:r>
          </a:p>
        </p:txBody>
      </p:sp>
      <p:sp>
        <p:nvSpPr>
          <p:cNvPr id="62" name="Shape 62"/>
          <p:cNvSpPr/>
          <p:nvPr/>
        </p:nvSpPr>
        <p:spPr>
          <a:xfrm>
            <a:off x="9833683" y="1672984"/>
            <a:ext cx="1" cy="64770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833683" y="2600609"/>
            <a:ext cx="1" cy="65220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0162381" y="2672245"/>
            <a:ext cx="9253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 = .8</a:t>
            </a:r>
          </a:p>
        </p:txBody>
      </p:sp>
      <p:sp>
        <p:nvSpPr>
          <p:cNvPr id="65" name="Shape 65"/>
          <p:cNvSpPr/>
          <p:nvPr/>
        </p:nvSpPr>
        <p:spPr>
          <a:xfrm>
            <a:off x="10185043" y="1714653"/>
            <a:ext cx="8800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/>
              <a:t>p = </a:t>
            </a:r>
            <a:r>
              <a:rPr sz="2400" dirty="0" smtClean="0"/>
              <a:t>.</a:t>
            </a:r>
            <a:r>
              <a:rPr lang="en-US" sz="2400" dirty="0" smtClean="0"/>
              <a:t>2</a:t>
            </a:r>
            <a:endParaRPr sz="2400" dirty="0"/>
          </a:p>
        </p:txBody>
      </p:sp>
      <p:sp>
        <p:nvSpPr>
          <p:cNvPr id="66" name="Shape 66"/>
          <p:cNvSpPr/>
          <p:nvPr/>
        </p:nvSpPr>
        <p:spPr>
          <a:xfrm>
            <a:off x="9833683" y="3547570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204748" y="3590750"/>
            <a:ext cx="8406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 = 1</a:t>
            </a:r>
          </a:p>
        </p:txBody>
      </p:sp>
      <p:graphicFrame>
        <p:nvGraphicFramePr>
          <p:cNvPr id="68" name="Chart 68"/>
          <p:cNvGraphicFramePr/>
          <p:nvPr>
            <p:extLst>
              <p:ext uri="{D42A27DB-BD31-4B8C-83A1-F6EECF244321}">
                <p14:modId xmlns:p14="http://schemas.microsoft.com/office/powerpoint/2010/main" val="143641619"/>
              </p:ext>
            </p:extLst>
          </p:nvPr>
        </p:nvGraphicFramePr>
        <p:xfrm>
          <a:off x="1381879" y="5330715"/>
          <a:ext cx="9908696" cy="4193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1944" y="1951784"/>
            <a:ext cx="11625496" cy="4363291"/>
            <a:chOff x="311944" y="1951784"/>
            <a:chExt cx="11625496" cy="4363291"/>
          </a:xfrm>
        </p:grpSpPr>
        <p:pic>
          <p:nvPicPr>
            <p:cNvPr id="2050" name="Picture 2" descr="C:\Personal\School\Brown\Psychology\DDE Project\git\NEEPS Submission\Figures\Figure 2b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27" b="5744"/>
            <a:stretch/>
          </p:blipFill>
          <p:spPr bwMode="auto">
            <a:xfrm>
              <a:off x="7340600" y="1951784"/>
              <a:ext cx="4596840" cy="436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Personal\School\Brown\Psychology\DDE Project\git\NEEPS Submission\Figures\Figure 2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44" y="1981200"/>
              <a:ext cx="6523037" cy="433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57089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ersonal\School\Brown\Psychology\DDE Project\git\NEEPS Submission\Figures\Figur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57200"/>
            <a:ext cx="55245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91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2494" y="590550"/>
            <a:ext cx="6797640" cy="6992402"/>
            <a:chOff x="1212494" y="590550"/>
            <a:chExt cx="6140440" cy="6992402"/>
          </a:xfrm>
        </p:grpSpPr>
        <p:grpSp>
          <p:nvGrpSpPr>
            <p:cNvPr id="84" name="Group 84"/>
            <p:cNvGrpSpPr/>
            <p:nvPr/>
          </p:nvGrpSpPr>
          <p:grpSpPr>
            <a:xfrm>
              <a:off x="1212494" y="590550"/>
              <a:ext cx="6140439" cy="2273300"/>
              <a:chOff x="0" y="0"/>
              <a:chExt cx="6140437" cy="2273299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601465" y="1575343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B</a:t>
                </a: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5677619" y="1575343"/>
                <a:ext cx="462819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D</a:t>
                </a: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502915" y="1587499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A</a:t>
                </a: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627855" y="1574799"/>
                <a:ext cx="46282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C</a:t>
                </a: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16065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1</a:t>
                </a: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653610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2</a:t>
                </a: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743079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4</a:t>
                </a: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2555060" y="12700"/>
                <a:ext cx="38270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1</a:t>
                </a: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4693315" y="0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3</a:t>
                </a: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25400" y="317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0</a:t>
                </a: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2746410" y="864870"/>
                <a:ext cx="1" cy="55626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3844960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889694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5934429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aphicFrame>
          <p:nvGraphicFramePr>
            <p:cNvPr id="85" name="Chart 85"/>
            <p:cNvGraphicFramePr/>
            <p:nvPr>
              <p:extLst>
                <p:ext uri="{D42A27DB-BD31-4B8C-83A1-F6EECF244321}">
                  <p14:modId xmlns:p14="http://schemas.microsoft.com/office/powerpoint/2010/main" val="1688489520"/>
                </p:ext>
              </p:extLst>
            </p:nvPr>
          </p:nvGraphicFramePr>
          <p:xfrm>
            <a:off x="1302022" y="3248396"/>
            <a:ext cx="6050912" cy="43345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252" y="360658"/>
            <a:ext cx="11743770" cy="7137663"/>
            <a:chOff x="65252" y="360658"/>
            <a:chExt cx="11743770" cy="7137663"/>
          </a:xfrm>
        </p:grpSpPr>
        <p:sp>
          <p:nvSpPr>
            <p:cNvPr id="69" name="Shape 87"/>
            <p:cNvSpPr/>
            <p:nvPr/>
          </p:nvSpPr>
          <p:spPr>
            <a:xfrm>
              <a:off x="6266152" y="5682483"/>
              <a:ext cx="778612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2</a:t>
              </a:r>
            </a:p>
          </p:txBody>
        </p:sp>
        <p:sp>
          <p:nvSpPr>
            <p:cNvPr id="70" name="Shape 88"/>
            <p:cNvSpPr/>
            <p:nvPr/>
          </p:nvSpPr>
          <p:spPr>
            <a:xfrm>
              <a:off x="3899375" y="4961357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 89"/>
            <p:cNvSpPr/>
            <p:nvPr/>
          </p:nvSpPr>
          <p:spPr>
            <a:xfrm>
              <a:off x="4079136" y="5682483"/>
              <a:ext cx="72466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1</a:t>
              </a:r>
            </a:p>
          </p:txBody>
        </p:sp>
        <p:sp>
          <p:nvSpPr>
            <p:cNvPr id="72" name="Shape 90"/>
            <p:cNvSpPr/>
            <p:nvPr/>
          </p:nvSpPr>
          <p:spPr>
            <a:xfrm>
              <a:off x="4671565" y="3971006"/>
              <a:ext cx="687835" cy="6878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3" name="Shape 91"/>
            <p:cNvSpPr/>
            <p:nvPr/>
          </p:nvSpPr>
          <p:spPr>
            <a:xfrm>
              <a:off x="3606800" y="3971006"/>
              <a:ext cx="687835" cy="6878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4" name="Shape 92"/>
            <p:cNvSpPr/>
            <p:nvPr/>
          </p:nvSpPr>
          <p:spPr>
            <a:xfrm>
              <a:off x="3958966" y="2613746"/>
              <a:ext cx="3815658" cy="111760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 93"/>
            <p:cNvSpPr/>
            <p:nvPr/>
          </p:nvSpPr>
          <p:spPr>
            <a:xfrm>
              <a:off x="4971886" y="2631600"/>
              <a:ext cx="2884043" cy="106135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 94"/>
            <p:cNvSpPr/>
            <p:nvPr/>
          </p:nvSpPr>
          <p:spPr>
            <a:xfrm>
              <a:off x="6020601" y="2606061"/>
              <a:ext cx="1898752" cy="104769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 95"/>
            <p:cNvSpPr/>
            <p:nvPr/>
          </p:nvSpPr>
          <p:spPr>
            <a:xfrm>
              <a:off x="7042838" y="2598707"/>
              <a:ext cx="920081" cy="10192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 96"/>
            <p:cNvSpPr/>
            <p:nvPr/>
          </p:nvSpPr>
          <p:spPr>
            <a:xfrm>
              <a:off x="4858501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79" name="Shape 97"/>
            <p:cNvSpPr/>
            <p:nvPr/>
          </p:nvSpPr>
          <p:spPr>
            <a:xfrm>
              <a:off x="6947970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80" name="Shape 98"/>
            <p:cNvSpPr/>
            <p:nvPr/>
          </p:nvSpPr>
          <p:spPr>
            <a:xfrm>
              <a:off x="6015372" y="2596330"/>
              <a:ext cx="1" cy="1056238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 99"/>
            <p:cNvSpPr/>
            <p:nvPr/>
          </p:nvSpPr>
          <p:spPr>
            <a:xfrm>
              <a:off x="3759951" y="18780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82" name="Shape 100"/>
            <p:cNvSpPr/>
            <p:nvPr/>
          </p:nvSpPr>
          <p:spPr>
            <a:xfrm>
              <a:off x="5898206" y="18653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83" name="Shape 101"/>
            <p:cNvSpPr/>
            <p:nvPr/>
          </p:nvSpPr>
          <p:spPr>
            <a:xfrm>
              <a:off x="7055178" y="2599775"/>
              <a:ext cx="1" cy="1064904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 102"/>
            <p:cNvSpPr/>
            <p:nvPr/>
          </p:nvSpPr>
          <p:spPr>
            <a:xfrm>
              <a:off x="3931333" y="26016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 103"/>
            <p:cNvSpPr/>
            <p:nvPr/>
          </p:nvSpPr>
          <p:spPr>
            <a:xfrm>
              <a:off x="4969402" y="26067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 108"/>
            <p:cNvSpPr/>
            <p:nvPr/>
          </p:nvSpPr>
          <p:spPr>
            <a:xfrm>
              <a:off x="7653643" y="5682483"/>
              <a:ext cx="776479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5</a:t>
              </a:r>
            </a:p>
          </p:txBody>
        </p:sp>
        <p:sp>
          <p:nvSpPr>
            <p:cNvPr id="153" name="Shape 109"/>
            <p:cNvSpPr/>
            <p:nvPr/>
          </p:nvSpPr>
          <p:spPr>
            <a:xfrm>
              <a:off x="8041882" y="4938228"/>
              <a:ext cx="1" cy="64770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 110"/>
            <p:cNvSpPr/>
            <p:nvPr/>
          </p:nvSpPr>
          <p:spPr>
            <a:xfrm>
              <a:off x="1174394" y="1846558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Stage 1</a:t>
              </a:r>
            </a:p>
          </p:txBody>
        </p:sp>
        <p:sp>
          <p:nvSpPr>
            <p:cNvPr id="155" name="Shape 111"/>
            <p:cNvSpPr/>
            <p:nvPr/>
          </p:nvSpPr>
          <p:spPr>
            <a:xfrm>
              <a:off x="1174394" y="3991073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2</a:t>
              </a:r>
            </a:p>
          </p:txBody>
        </p:sp>
        <p:sp>
          <p:nvSpPr>
            <p:cNvPr id="156" name="Shape 112"/>
            <p:cNvSpPr/>
            <p:nvPr/>
          </p:nvSpPr>
          <p:spPr>
            <a:xfrm>
              <a:off x="393028" y="5636763"/>
              <a:ext cx="2900477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Color Reward</a:t>
              </a:r>
            </a:p>
          </p:txBody>
        </p:sp>
        <p:sp>
          <p:nvSpPr>
            <p:cNvPr id="157" name="Shape 113"/>
            <p:cNvSpPr/>
            <p:nvPr/>
          </p:nvSpPr>
          <p:spPr>
            <a:xfrm>
              <a:off x="9552141" y="381000"/>
              <a:ext cx="2256881" cy="4138921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8" name="Shape 114"/>
            <p:cNvSpPr/>
            <p:nvPr/>
          </p:nvSpPr>
          <p:spPr>
            <a:xfrm>
              <a:off x="9787974" y="524133"/>
              <a:ext cx="1785215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400"/>
                <a:t>Transition</a:t>
              </a:r>
            </a:p>
            <a:p>
              <a:pPr lvl="0">
                <a:defRPr sz="1800"/>
              </a:pPr>
              <a:r>
                <a:rPr sz="2400"/>
                <a:t>Probabilities</a:t>
              </a:r>
            </a:p>
          </p:txBody>
        </p:sp>
        <p:sp>
          <p:nvSpPr>
            <p:cNvPr id="159" name="Shape 115"/>
            <p:cNvSpPr/>
            <p:nvPr/>
          </p:nvSpPr>
          <p:spPr>
            <a:xfrm>
              <a:off x="10116297" y="1761884"/>
              <a:ext cx="1" cy="64770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 116"/>
            <p:cNvSpPr/>
            <p:nvPr/>
          </p:nvSpPr>
          <p:spPr>
            <a:xfrm>
              <a:off x="10116297" y="2689509"/>
              <a:ext cx="1" cy="65220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 117"/>
            <p:cNvSpPr/>
            <p:nvPr/>
          </p:nvSpPr>
          <p:spPr>
            <a:xfrm>
              <a:off x="10444995" y="2761145"/>
              <a:ext cx="925373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.8</a:t>
              </a:r>
            </a:p>
          </p:txBody>
        </p:sp>
        <p:sp>
          <p:nvSpPr>
            <p:cNvPr id="162" name="Shape 119"/>
            <p:cNvSpPr/>
            <p:nvPr/>
          </p:nvSpPr>
          <p:spPr>
            <a:xfrm>
              <a:off x="10116297" y="3636470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 120"/>
            <p:cNvSpPr/>
            <p:nvPr/>
          </p:nvSpPr>
          <p:spPr>
            <a:xfrm>
              <a:off x="10487362" y="3679650"/>
              <a:ext cx="84063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sp>
          <p:nvSpPr>
            <p:cNvPr id="164" name="Shape 121"/>
            <p:cNvSpPr/>
            <p:nvPr/>
          </p:nvSpPr>
          <p:spPr>
            <a:xfrm>
              <a:off x="65252" y="6781812"/>
              <a:ext cx="312953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Shape Reward</a:t>
              </a:r>
            </a:p>
          </p:txBody>
        </p:sp>
        <p:sp>
          <p:nvSpPr>
            <p:cNvPr id="165" name="Shape 122"/>
            <p:cNvSpPr/>
            <p:nvPr/>
          </p:nvSpPr>
          <p:spPr>
            <a:xfrm>
              <a:off x="6654800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23"/>
            <p:cNvSpPr/>
            <p:nvPr/>
          </p:nvSpPr>
          <p:spPr>
            <a:xfrm>
              <a:off x="5647587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24"/>
            <p:cNvSpPr/>
            <p:nvPr/>
          </p:nvSpPr>
          <p:spPr>
            <a:xfrm flipH="1">
              <a:off x="4577578" y="4960379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 125"/>
            <p:cNvSpPr/>
            <p:nvPr/>
          </p:nvSpPr>
          <p:spPr>
            <a:xfrm>
              <a:off x="6008287" y="4961847"/>
              <a:ext cx="430499" cy="62405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 126"/>
            <p:cNvSpPr/>
            <p:nvPr/>
          </p:nvSpPr>
          <p:spPr>
            <a:xfrm flipH="1">
              <a:off x="6686490" y="4960868"/>
              <a:ext cx="430498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 127"/>
            <p:cNvSpPr/>
            <p:nvPr/>
          </p:nvSpPr>
          <p:spPr>
            <a:xfrm>
              <a:off x="3695836" y="4998913"/>
              <a:ext cx="433677" cy="173025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 128"/>
            <p:cNvSpPr/>
            <p:nvPr/>
          </p:nvSpPr>
          <p:spPr>
            <a:xfrm flipH="1">
              <a:off x="4541640" y="4903930"/>
              <a:ext cx="1274827" cy="1837090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 129"/>
            <p:cNvSpPr/>
            <p:nvPr/>
          </p:nvSpPr>
          <p:spPr>
            <a:xfrm>
              <a:off x="5209642" y="4924174"/>
              <a:ext cx="1341033" cy="179969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 130"/>
            <p:cNvSpPr/>
            <p:nvPr/>
          </p:nvSpPr>
          <p:spPr>
            <a:xfrm flipH="1">
              <a:off x="6959857" y="4946767"/>
              <a:ext cx="413108" cy="175674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 131"/>
            <p:cNvSpPr/>
            <p:nvPr/>
          </p:nvSpPr>
          <p:spPr>
            <a:xfrm>
              <a:off x="6360229" y="6713004"/>
              <a:ext cx="785318" cy="78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53585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 132"/>
            <p:cNvSpPr/>
            <p:nvPr/>
          </p:nvSpPr>
          <p:spPr>
            <a:xfrm>
              <a:off x="3983446" y="6807212"/>
              <a:ext cx="687835" cy="687835"/>
            </a:xfrm>
            <a:prstGeom prst="rect">
              <a:avLst/>
            </a:pr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DCDEE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176" name="Shape 133"/>
            <p:cNvSpPr/>
            <p:nvPr/>
          </p:nvSpPr>
          <p:spPr>
            <a:xfrm>
              <a:off x="3946970" y="6872359"/>
              <a:ext cx="77251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3</a:t>
              </a:r>
            </a:p>
          </p:txBody>
        </p:sp>
        <p:sp>
          <p:nvSpPr>
            <p:cNvPr id="177" name="Shape 134"/>
            <p:cNvSpPr/>
            <p:nvPr/>
          </p:nvSpPr>
          <p:spPr>
            <a:xfrm>
              <a:off x="6353092" y="6833075"/>
              <a:ext cx="79537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4</a:t>
              </a:r>
            </a:p>
          </p:txBody>
        </p:sp>
        <p:sp>
          <p:nvSpPr>
            <p:cNvPr id="178" name="Shape 135"/>
            <p:cNvSpPr/>
            <p:nvPr/>
          </p:nvSpPr>
          <p:spPr>
            <a:xfrm>
              <a:off x="7845579" y="3964620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 136"/>
            <p:cNvSpPr/>
            <p:nvPr/>
          </p:nvSpPr>
          <p:spPr>
            <a:xfrm>
              <a:off x="8478759" y="4937603"/>
              <a:ext cx="1" cy="174802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 137"/>
            <p:cNvSpPr/>
            <p:nvPr/>
          </p:nvSpPr>
          <p:spPr>
            <a:xfrm>
              <a:off x="8086325" y="6761745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 138"/>
            <p:cNvSpPr/>
            <p:nvPr/>
          </p:nvSpPr>
          <p:spPr>
            <a:xfrm>
              <a:off x="8085105" y="6908405"/>
              <a:ext cx="787757" cy="556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 dirty="0">
                  <a:latin typeface="Whitney Medium"/>
                  <a:ea typeface="Whitney Medium"/>
                  <a:cs typeface="Whitney Medium"/>
                  <a:sym typeface="Whitney Medium"/>
                </a:rPr>
                <a:t>6</a:t>
              </a:r>
            </a:p>
          </p:txBody>
        </p:sp>
        <p:sp>
          <p:nvSpPr>
            <p:cNvPr id="182" name="Shape 147"/>
            <p:cNvSpPr/>
            <p:nvPr/>
          </p:nvSpPr>
          <p:spPr>
            <a:xfrm>
              <a:off x="998829" y="360658"/>
              <a:ext cx="204094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Trial Type</a:t>
              </a:r>
            </a:p>
          </p:txBody>
        </p:sp>
        <p:sp>
          <p:nvSpPr>
            <p:cNvPr id="183" name="Shape 148"/>
            <p:cNvSpPr/>
            <p:nvPr/>
          </p:nvSpPr>
          <p:spPr>
            <a:xfrm>
              <a:off x="3507404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4" name="Shape 149"/>
            <p:cNvSpPr/>
            <p:nvPr/>
          </p:nvSpPr>
          <p:spPr>
            <a:xfrm>
              <a:off x="5924498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5" name="Shape 150"/>
            <p:cNvSpPr/>
            <p:nvPr/>
          </p:nvSpPr>
          <p:spPr>
            <a:xfrm>
              <a:off x="5094051" y="360658"/>
              <a:ext cx="69860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vs.</a:t>
              </a:r>
            </a:p>
          </p:txBody>
        </p:sp>
        <p:sp>
          <p:nvSpPr>
            <p:cNvPr id="186" name="Shape 151"/>
            <p:cNvSpPr/>
            <p:nvPr/>
          </p:nvSpPr>
          <p:spPr>
            <a:xfrm>
              <a:off x="3637190" y="449558"/>
              <a:ext cx="1198216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COLOR</a:t>
              </a:r>
            </a:p>
          </p:txBody>
        </p:sp>
        <p:sp>
          <p:nvSpPr>
            <p:cNvPr id="187" name="Shape 152"/>
            <p:cNvSpPr/>
            <p:nvPr/>
          </p:nvSpPr>
          <p:spPr>
            <a:xfrm>
              <a:off x="6080793" y="449558"/>
              <a:ext cx="1147614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SHAPE</a:t>
              </a:r>
            </a:p>
          </p:txBody>
        </p:sp>
        <p:sp>
          <p:nvSpPr>
            <p:cNvPr id="188" name="Shape 117"/>
            <p:cNvSpPr/>
            <p:nvPr/>
          </p:nvSpPr>
          <p:spPr>
            <a:xfrm>
              <a:off x="10442448" y="1827789"/>
              <a:ext cx="88004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Chart 154"/>
          <p:cNvGraphicFramePr/>
          <p:nvPr>
            <p:extLst>
              <p:ext uri="{D42A27DB-BD31-4B8C-83A1-F6EECF244321}">
                <p14:modId xmlns:p14="http://schemas.microsoft.com/office/powerpoint/2010/main" val="3158229430"/>
              </p:ext>
            </p:extLst>
          </p:nvPr>
        </p:nvGraphicFramePr>
        <p:xfrm>
          <a:off x="330200" y="1371600"/>
          <a:ext cx="8476926" cy="404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01600" y="152400"/>
            <a:ext cx="12725400" cy="4103132"/>
            <a:chOff x="101600" y="152400"/>
            <a:chExt cx="12725400" cy="4103132"/>
          </a:xfrm>
        </p:grpSpPr>
        <p:sp>
          <p:nvSpPr>
            <p:cNvPr id="2" name="Shape 32"/>
            <p:cNvSpPr/>
            <p:nvPr/>
          </p:nvSpPr>
          <p:spPr>
            <a:xfrm>
              <a:off x="2639298" y="3527357"/>
              <a:ext cx="790281" cy="5539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err="1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dirty="0" err="1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b</a:t>
              </a:r>
              <a:endParaRPr sz="36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3" name="Shape 33"/>
            <p:cNvSpPr/>
            <p:nvPr/>
          </p:nvSpPr>
          <p:spPr>
            <a:xfrm>
              <a:off x="2953126" y="3100130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Shape 34"/>
            <p:cNvSpPr/>
            <p:nvPr/>
          </p:nvSpPr>
          <p:spPr>
            <a:xfrm>
              <a:off x="4114011" y="3100130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Shape 35"/>
            <p:cNvSpPr/>
            <p:nvPr/>
          </p:nvSpPr>
          <p:spPr>
            <a:xfrm>
              <a:off x="3773530" y="3509901"/>
              <a:ext cx="692497" cy="5539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lang="en-US" sz="36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endParaRPr sz="32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6" name="Shape 36"/>
            <p:cNvSpPr/>
            <p:nvPr/>
          </p:nvSpPr>
          <p:spPr>
            <a:xfrm>
              <a:off x="3881587" y="2514086"/>
              <a:ext cx="472735" cy="4727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 sz="2400" dirty="0"/>
            </a:p>
          </p:txBody>
        </p:sp>
        <p:sp>
          <p:nvSpPr>
            <p:cNvPr id="7" name="Shape 37"/>
            <p:cNvSpPr/>
            <p:nvPr/>
          </p:nvSpPr>
          <p:spPr>
            <a:xfrm>
              <a:off x="2729430" y="2514086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 sz="2400" dirty="0"/>
            </a:p>
          </p:txBody>
        </p:sp>
        <p:sp>
          <p:nvSpPr>
            <p:cNvPr id="8" name="Shape 38"/>
            <p:cNvSpPr/>
            <p:nvPr/>
          </p:nvSpPr>
          <p:spPr>
            <a:xfrm>
              <a:off x="5027177" y="2514086"/>
              <a:ext cx="472735" cy="472735"/>
            </a:xfrm>
            <a:prstGeom prst="rect">
              <a:avLst/>
            </a:pr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 sz="2400" dirty="0"/>
            </a:p>
          </p:txBody>
        </p:sp>
        <p:sp>
          <p:nvSpPr>
            <p:cNvPr id="9" name="Shape 39"/>
            <p:cNvSpPr/>
            <p:nvPr/>
          </p:nvSpPr>
          <p:spPr>
            <a:xfrm>
              <a:off x="2487886" y="1581268"/>
              <a:ext cx="2622426" cy="768106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Shape 40"/>
            <p:cNvSpPr/>
            <p:nvPr/>
          </p:nvSpPr>
          <p:spPr>
            <a:xfrm>
              <a:off x="3184045" y="1593540"/>
              <a:ext cx="1982146" cy="729445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" name="Shape 41"/>
            <p:cNvSpPr/>
            <p:nvPr/>
          </p:nvSpPr>
          <p:spPr>
            <a:xfrm>
              <a:off x="3904807" y="1575987"/>
              <a:ext cx="1304975" cy="720058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" name="Shape 42"/>
            <p:cNvSpPr/>
            <p:nvPr/>
          </p:nvSpPr>
          <p:spPr>
            <a:xfrm>
              <a:off x="4607370" y="1570933"/>
              <a:ext cx="632353" cy="700539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" name="Shape 43"/>
            <p:cNvSpPr/>
            <p:nvPr/>
          </p:nvSpPr>
          <p:spPr>
            <a:xfrm>
              <a:off x="3106118" y="1067265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14" name="Shape 44"/>
            <p:cNvSpPr/>
            <p:nvPr/>
          </p:nvSpPr>
          <p:spPr>
            <a:xfrm>
              <a:off x="4542168" y="1067265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15" name="Shape 45"/>
            <p:cNvSpPr/>
            <p:nvPr/>
          </p:nvSpPr>
          <p:spPr>
            <a:xfrm>
              <a:off x="3202167" y="1593540"/>
              <a:ext cx="887441" cy="727946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" name="Shape 46"/>
            <p:cNvSpPr/>
            <p:nvPr/>
          </p:nvSpPr>
          <p:spPr>
            <a:xfrm>
              <a:off x="2351106" y="1075620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17" name="Shape 47"/>
            <p:cNvSpPr/>
            <p:nvPr/>
          </p:nvSpPr>
          <p:spPr>
            <a:xfrm>
              <a:off x="3820686" y="1066891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18" name="Shape 48"/>
            <p:cNvSpPr/>
            <p:nvPr/>
          </p:nvSpPr>
          <p:spPr>
            <a:xfrm flipH="1">
              <a:off x="4185196" y="1571667"/>
              <a:ext cx="430655" cy="75003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" name="Shape 49"/>
            <p:cNvSpPr/>
            <p:nvPr/>
          </p:nvSpPr>
          <p:spPr>
            <a:xfrm>
              <a:off x="2468894" y="1572980"/>
              <a:ext cx="448375" cy="733192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" name="Shape 50"/>
            <p:cNvSpPr/>
            <p:nvPr/>
          </p:nvSpPr>
          <p:spPr>
            <a:xfrm flipH="1">
              <a:off x="2974288" y="1581268"/>
              <a:ext cx="939492" cy="717822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1" name="Shape 55"/>
            <p:cNvSpPr/>
            <p:nvPr/>
          </p:nvSpPr>
          <p:spPr>
            <a:xfrm>
              <a:off x="4885974" y="3527357"/>
              <a:ext cx="761427" cy="5539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lang="en-US" sz="3600" dirty="0" err="1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dirty="0" err="1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g</a:t>
              </a:r>
              <a:endParaRPr sz="3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22" name="Shape 56"/>
            <p:cNvSpPr/>
            <p:nvPr/>
          </p:nvSpPr>
          <p:spPr>
            <a:xfrm>
              <a:off x="5260815" y="3100130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" name="Shape 57"/>
            <p:cNvSpPr/>
            <p:nvPr/>
          </p:nvSpPr>
          <p:spPr>
            <a:xfrm>
              <a:off x="397373" y="979055"/>
              <a:ext cx="1514838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200" i="1" dirty="0"/>
                <a:t>Stage 1</a:t>
              </a:r>
            </a:p>
          </p:txBody>
        </p:sp>
        <p:sp>
          <p:nvSpPr>
            <p:cNvPr id="24" name="Shape 58"/>
            <p:cNvSpPr/>
            <p:nvPr/>
          </p:nvSpPr>
          <p:spPr>
            <a:xfrm>
              <a:off x="397373" y="2452937"/>
              <a:ext cx="1514838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200" i="1" dirty="0"/>
                <a:t>Stage 2</a:t>
              </a:r>
            </a:p>
          </p:txBody>
        </p:sp>
        <p:sp>
          <p:nvSpPr>
            <p:cNvPr id="25" name="Shape 59"/>
            <p:cNvSpPr/>
            <p:nvPr/>
          </p:nvSpPr>
          <p:spPr>
            <a:xfrm>
              <a:off x="397373" y="3506839"/>
              <a:ext cx="1514838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200" i="1" dirty="0"/>
                <a:t>Reward</a:t>
              </a:r>
            </a:p>
          </p:txBody>
        </p:sp>
        <p:sp>
          <p:nvSpPr>
            <p:cNvPr id="26" name="Shape 60"/>
            <p:cNvSpPr/>
            <p:nvPr/>
          </p:nvSpPr>
          <p:spPr>
            <a:xfrm>
              <a:off x="5941889" y="1105579"/>
              <a:ext cx="1551110" cy="2844598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7" name="Shape 61"/>
            <p:cNvSpPr/>
            <p:nvPr/>
          </p:nvSpPr>
          <p:spPr>
            <a:xfrm>
              <a:off x="5966438" y="1132919"/>
              <a:ext cx="1502014" cy="718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000" dirty="0"/>
                <a:t>Transition</a:t>
              </a:r>
            </a:p>
            <a:p>
              <a:pPr lvl="0">
                <a:defRPr sz="1800"/>
              </a:pPr>
              <a:r>
                <a:rPr sz="2000" dirty="0"/>
                <a:t>Probabilities</a:t>
              </a:r>
            </a:p>
          </p:txBody>
        </p:sp>
        <p:sp>
          <p:nvSpPr>
            <p:cNvPr id="28" name="Shape 62"/>
            <p:cNvSpPr/>
            <p:nvPr/>
          </p:nvSpPr>
          <p:spPr>
            <a:xfrm>
              <a:off x="6329623" y="2054633"/>
              <a:ext cx="1" cy="44515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" name="Shape 63"/>
            <p:cNvSpPr/>
            <p:nvPr/>
          </p:nvSpPr>
          <p:spPr>
            <a:xfrm>
              <a:off x="6329623" y="2692171"/>
              <a:ext cx="1" cy="448246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" name="Shape 64"/>
            <p:cNvSpPr/>
            <p:nvPr/>
          </p:nvSpPr>
          <p:spPr>
            <a:xfrm>
              <a:off x="6555530" y="2741405"/>
              <a:ext cx="635991" cy="3229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.8</a:t>
              </a:r>
            </a:p>
          </p:txBody>
        </p:sp>
        <p:sp>
          <p:nvSpPr>
            <p:cNvPr id="31" name="Shape 65"/>
            <p:cNvSpPr/>
            <p:nvPr/>
          </p:nvSpPr>
          <p:spPr>
            <a:xfrm>
              <a:off x="6571105" y="2083272"/>
              <a:ext cx="604840" cy="3243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  <p:sp>
          <p:nvSpPr>
            <p:cNvPr id="32" name="Shape 66"/>
            <p:cNvSpPr/>
            <p:nvPr/>
          </p:nvSpPr>
          <p:spPr>
            <a:xfrm>
              <a:off x="6329623" y="3342999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" name="Shape 67"/>
            <p:cNvSpPr/>
            <p:nvPr/>
          </p:nvSpPr>
          <p:spPr>
            <a:xfrm>
              <a:off x="6584648" y="3372676"/>
              <a:ext cx="577755" cy="3229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1600" y="15240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947052" y="152400"/>
              <a:ext cx="4879948" cy="4103132"/>
              <a:chOff x="250852" y="773668"/>
              <a:chExt cx="4879948" cy="410313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703409" y="2349890"/>
                <a:ext cx="3485393" cy="25269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15009" y="2444090"/>
                <a:ext cx="481940" cy="456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2806" y="1600200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551207" y="1889111"/>
                <a:ext cx="659398" cy="37566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70139" y="3197688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304805" y="1889111"/>
                <a:ext cx="659398" cy="375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04804" y="2353798"/>
                <a:ext cx="1789798" cy="1032288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100536" y="3965710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Shape 37"/>
              <p:cNvSpPr/>
              <p:nvPr/>
            </p:nvSpPr>
            <p:spPr>
              <a:xfrm>
                <a:off x="2981665" y="2667000"/>
                <a:ext cx="472735" cy="472735"/>
              </a:xfrm>
              <a:prstGeom prst="rect">
                <a:avLst/>
              </a:prstGeom>
              <a:solidFill>
                <a:srgbClr val="51A7F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0852" y="773668"/>
                <a:ext cx="6639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41002" y="3103488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earn</a:t>
                </a:r>
              </a:p>
              <a:p>
                <a:pPr algn="ctr"/>
                <a:r>
                  <a:rPr lang="en-US" sz="1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</a:t>
                </a:r>
              </a:p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oints.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142706" y="4724400"/>
            <a:ext cx="9331123" cy="4103132"/>
            <a:chOff x="142706" y="4724400"/>
            <a:chExt cx="9331123" cy="4103132"/>
          </a:xfrm>
        </p:grpSpPr>
        <p:grpSp>
          <p:nvGrpSpPr>
            <p:cNvPr id="82" name="Group 81"/>
            <p:cNvGrpSpPr/>
            <p:nvPr/>
          </p:nvGrpSpPr>
          <p:grpSpPr>
            <a:xfrm>
              <a:off x="142706" y="4724400"/>
              <a:ext cx="9331123" cy="4103132"/>
              <a:chOff x="142706" y="4724400"/>
              <a:chExt cx="9331123" cy="4103132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619342" y="6300622"/>
                <a:ext cx="3485393" cy="25269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30942" y="6394822"/>
                <a:ext cx="481940" cy="456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78739" y="5550932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67140" y="5839843"/>
                <a:ext cx="659398" cy="37566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86072" y="7148420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20738" y="5839843"/>
                <a:ext cx="659398" cy="375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20737" y="6304530"/>
                <a:ext cx="1789798" cy="1032288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016469" y="7916442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6400" y="4724400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2706" y="4886980"/>
                <a:ext cx="1630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N-1: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775494" y="4724400"/>
                <a:ext cx="3698335" cy="4103132"/>
                <a:chOff x="490467" y="773668"/>
                <a:chExt cx="3698335" cy="4103132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703409" y="2349890"/>
                  <a:ext cx="3485393" cy="25269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15009" y="2444090"/>
                  <a:ext cx="481940" cy="456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62806" y="1600200"/>
                  <a:ext cx="1789798" cy="10322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551207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304805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90467" y="773668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61680" y="4886980"/>
                <a:ext cx="1330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Shape 38"/>
              <p:cNvSpPr/>
              <p:nvPr/>
            </p:nvSpPr>
            <p:spPr>
              <a:xfrm>
                <a:off x="2905465" y="6629400"/>
                <a:ext cx="472735" cy="472735"/>
              </a:xfrm>
              <a:prstGeom prst="rect">
                <a:avLst/>
              </a:prstGeom>
              <a:solidFill>
                <a:srgbClr val="70BF4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56935" y="7054220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earn</a:t>
                </a:r>
              </a:p>
              <a:p>
                <a:pPr algn="ctr"/>
                <a:r>
                  <a:rPr lang="en-US" sz="1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</a:t>
                </a:r>
              </a:p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oints.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363204" y="7023151"/>
              <a:ext cx="577596" cy="444449"/>
              <a:chOff x="10101477" y="3136951"/>
              <a:chExt cx="577596" cy="44444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0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6817" y="228600"/>
            <a:ext cx="12790183" cy="4724400"/>
            <a:chOff x="36817" y="228600"/>
            <a:chExt cx="12790183" cy="4724400"/>
          </a:xfrm>
        </p:grpSpPr>
        <p:sp>
          <p:nvSpPr>
            <p:cNvPr id="30" name="Rectangle 29"/>
            <p:cNvSpPr/>
            <p:nvPr/>
          </p:nvSpPr>
          <p:spPr>
            <a:xfrm>
              <a:off x="8026400" y="990600"/>
              <a:ext cx="1789798" cy="10322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14801" y="1279511"/>
              <a:ext cx="659398" cy="375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68399" y="1279511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2" name="Group 84"/>
            <p:cNvGrpSpPr/>
            <p:nvPr/>
          </p:nvGrpSpPr>
          <p:grpSpPr>
            <a:xfrm>
              <a:off x="254000" y="1130298"/>
              <a:ext cx="6110762" cy="2222502"/>
              <a:chOff x="0" y="31750"/>
              <a:chExt cx="6110760" cy="2222501"/>
            </a:xfrm>
          </p:grpSpPr>
          <p:sp>
            <p:nvSpPr>
              <p:cNvPr id="3" name="Shape 70"/>
              <p:cNvSpPr/>
              <p:nvPr/>
            </p:nvSpPr>
            <p:spPr>
              <a:xfrm>
                <a:off x="3684106" y="1625856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2</a:t>
                </a:r>
                <a:endParaRPr sz="3800" dirty="0"/>
              </a:p>
            </p:txBody>
          </p:sp>
          <p:sp>
            <p:nvSpPr>
              <p:cNvPr id="4" name="Shape 71"/>
              <p:cNvSpPr/>
              <p:nvPr/>
            </p:nvSpPr>
            <p:spPr>
              <a:xfrm>
                <a:off x="5773575" y="1625856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4</a:t>
                </a:r>
                <a:endParaRPr sz="3800" dirty="0"/>
              </a:p>
            </p:txBody>
          </p:sp>
          <p:sp>
            <p:nvSpPr>
              <p:cNvPr id="5" name="Shape 72"/>
              <p:cNvSpPr/>
              <p:nvPr/>
            </p:nvSpPr>
            <p:spPr>
              <a:xfrm>
                <a:off x="2585556" y="163801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1</a:t>
                </a:r>
                <a:endParaRPr sz="3800" dirty="0"/>
              </a:p>
            </p:txBody>
          </p:sp>
          <p:sp>
            <p:nvSpPr>
              <p:cNvPr id="6" name="Shape 73"/>
              <p:cNvSpPr/>
              <p:nvPr/>
            </p:nvSpPr>
            <p:spPr>
              <a:xfrm>
                <a:off x="4723811" y="162531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3</a:t>
                </a:r>
                <a:endParaRPr sz="3800" dirty="0"/>
              </a:p>
            </p:txBody>
          </p:sp>
          <p:sp>
            <p:nvSpPr>
              <p:cNvPr id="7" name="Shape 74"/>
              <p:cNvSpPr/>
              <p:nvPr/>
            </p:nvSpPr>
            <p:spPr>
              <a:xfrm>
                <a:off x="0" y="16065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/>
                  <a:t>Stage 1</a:t>
                </a:r>
              </a:p>
            </p:txBody>
          </p:sp>
          <p:sp>
            <p:nvSpPr>
              <p:cNvPr id="8" name="Shape 75"/>
              <p:cNvSpPr/>
              <p:nvPr/>
            </p:nvSpPr>
            <p:spPr>
              <a:xfrm>
                <a:off x="3682255" y="51056"/>
                <a:ext cx="325410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B</a:t>
                </a:r>
                <a:endParaRPr sz="3800" dirty="0"/>
              </a:p>
            </p:txBody>
          </p:sp>
          <p:sp>
            <p:nvSpPr>
              <p:cNvPr id="9" name="Shape 76"/>
              <p:cNvSpPr/>
              <p:nvPr/>
            </p:nvSpPr>
            <p:spPr>
              <a:xfrm>
                <a:off x="5758099" y="51056"/>
                <a:ext cx="352661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D</a:t>
                </a:r>
                <a:endParaRPr sz="3800" dirty="0"/>
              </a:p>
            </p:txBody>
          </p:sp>
          <p:sp>
            <p:nvSpPr>
              <p:cNvPr id="10" name="Shape 77"/>
              <p:cNvSpPr/>
              <p:nvPr/>
            </p:nvSpPr>
            <p:spPr>
              <a:xfrm>
                <a:off x="2583705" y="63213"/>
                <a:ext cx="325410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A</a:t>
                </a:r>
                <a:endParaRPr sz="3800" dirty="0"/>
              </a:p>
            </p:txBody>
          </p:sp>
          <p:sp>
            <p:nvSpPr>
              <p:cNvPr id="11" name="Shape 78"/>
              <p:cNvSpPr/>
              <p:nvPr/>
            </p:nvSpPr>
            <p:spPr>
              <a:xfrm>
                <a:off x="4708335" y="50513"/>
                <a:ext cx="352661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C</a:t>
                </a:r>
                <a:endParaRPr sz="3800" dirty="0"/>
              </a:p>
            </p:txBody>
          </p:sp>
          <p:sp>
            <p:nvSpPr>
              <p:cNvPr id="12" name="Shape 79"/>
              <p:cNvSpPr/>
              <p:nvPr/>
            </p:nvSpPr>
            <p:spPr>
              <a:xfrm>
                <a:off x="25400" y="317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0</a:t>
                </a:r>
              </a:p>
            </p:txBody>
          </p:sp>
          <p:sp>
            <p:nvSpPr>
              <p:cNvPr id="13" name="Shape 80"/>
              <p:cNvSpPr/>
              <p:nvPr/>
            </p:nvSpPr>
            <p:spPr>
              <a:xfrm>
                <a:off x="2746410" y="864870"/>
                <a:ext cx="1" cy="55626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" name="Shape 81"/>
              <p:cNvSpPr/>
              <p:nvPr/>
            </p:nvSpPr>
            <p:spPr>
              <a:xfrm>
                <a:off x="3844960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5" name="Shape 82"/>
              <p:cNvSpPr/>
              <p:nvPr/>
            </p:nvSpPr>
            <p:spPr>
              <a:xfrm>
                <a:off x="4889694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" name="Shape 83"/>
              <p:cNvSpPr/>
              <p:nvPr/>
            </p:nvSpPr>
            <p:spPr>
              <a:xfrm>
                <a:off x="5934429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7488357" y="1804822"/>
              <a:ext cx="4342314" cy="3148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99957" y="1899022"/>
              <a:ext cx="481940" cy="456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59006" y="1731624"/>
              <a:ext cx="1789798" cy="103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26600" y="2062733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55087" y="265262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1004" y="2485222"/>
              <a:ext cx="1789798" cy="1032288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4600" y="3420642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Shape 37"/>
            <p:cNvSpPr/>
            <p:nvPr/>
          </p:nvSpPr>
          <p:spPr>
            <a:xfrm>
              <a:off x="10677865" y="2798424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35800" y="228600"/>
              <a:ext cx="663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37202" y="3234912"/>
              <a:ext cx="1789798" cy="103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+3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07377" y="419100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17" y="22860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60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1600" y="152400"/>
            <a:ext cx="12573000" cy="5819829"/>
            <a:chOff x="101600" y="152400"/>
            <a:chExt cx="12573000" cy="5819829"/>
          </a:xfrm>
        </p:grpSpPr>
        <p:sp>
          <p:nvSpPr>
            <p:cNvPr id="2" name="Shape 87"/>
            <p:cNvSpPr/>
            <p:nvPr/>
          </p:nvSpPr>
          <p:spPr>
            <a:xfrm>
              <a:off x="3154009" y="5527275"/>
              <a:ext cx="508152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b</a:t>
              </a:r>
              <a:endParaRPr sz="24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3" name="Shape 88"/>
            <p:cNvSpPr/>
            <p:nvPr/>
          </p:nvSpPr>
          <p:spPr>
            <a:xfrm>
              <a:off x="3072176" y="4143717"/>
              <a:ext cx="313547" cy="45452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Shape 89"/>
            <p:cNvSpPr/>
            <p:nvPr/>
          </p:nvSpPr>
          <p:spPr>
            <a:xfrm>
              <a:off x="4885336" y="5520823"/>
              <a:ext cx="46326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endParaRPr sz="24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5" name="Shape 90"/>
            <p:cNvSpPr/>
            <p:nvPr/>
          </p:nvSpPr>
          <p:spPr>
            <a:xfrm>
              <a:off x="3639226" y="3422410"/>
              <a:ext cx="500974" cy="500974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6" name="Shape 91"/>
            <p:cNvSpPr/>
            <p:nvPr/>
          </p:nvSpPr>
          <p:spPr>
            <a:xfrm>
              <a:off x="2859084" y="3422410"/>
              <a:ext cx="500974" cy="500974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" name="Shape 92"/>
            <p:cNvSpPr/>
            <p:nvPr/>
          </p:nvSpPr>
          <p:spPr>
            <a:xfrm>
              <a:off x="3115578" y="2433870"/>
              <a:ext cx="2779076" cy="813989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" name="Shape 93"/>
            <p:cNvSpPr/>
            <p:nvPr/>
          </p:nvSpPr>
          <p:spPr>
            <a:xfrm>
              <a:off x="3853323" y="2446874"/>
              <a:ext cx="2100549" cy="773020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" name="Shape 94"/>
            <p:cNvSpPr/>
            <p:nvPr/>
          </p:nvSpPr>
          <p:spPr>
            <a:xfrm>
              <a:off x="4617139" y="2428273"/>
              <a:ext cx="1382927" cy="76307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Shape 95"/>
            <p:cNvSpPr/>
            <p:nvPr/>
          </p:nvSpPr>
          <p:spPr>
            <a:xfrm>
              <a:off x="5361669" y="2422917"/>
              <a:ext cx="670127" cy="742386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" name="Shape 96"/>
            <p:cNvSpPr/>
            <p:nvPr/>
          </p:nvSpPr>
          <p:spPr>
            <a:xfrm>
              <a:off x="3770741" y="1889163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12" name="Shape 97"/>
            <p:cNvSpPr/>
            <p:nvPr/>
          </p:nvSpPr>
          <p:spPr>
            <a:xfrm>
              <a:off x="5292574" y="1889163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13" name="Shape 98"/>
            <p:cNvSpPr/>
            <p:nvPr/>
          </p:nvSpPr>
          <p:spPr>
            <a:xfrm>
              <a:off x="4613330" y="2421186"/>
              <a:ext cx="1" cy="769295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" name="Shape 99"/>
            <p:cNvSpPr/>
            <p:nvPr/>
          </p:nvSpPr>
          <p:spPr>
            <a:xfrm>
              <a:off x="2970629" y="1898016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15" name="Shape 100"/>
            <p:cNvSpPr/>
            <p:nvPr/>
          </p:nvSpPr>
          <p:spPr>
            <a:xfrm>
              <a:off x="4527994" y="1888767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16" name="Shape 101"/>
            <p:cNvSpPr/>
            <p:nvPr/>
          </p:nvSpPr>
          <p:spPr>
            <a:xfrm>
              <a:off x="5370657" y="2423695"/>
              <a:ext cx="1" cy="775607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" name="Shape 102"/>
            <p:cNvSpPr/>
            <p:nvPr/>
          </p:nvSpPr>
          <p:spPr>
            <a:xfrm>
              <a:off x="3095452" y="2425087"/>
              <a:ext cx="1" cy="76539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" name="Shape 103"/>
            <p:cNvSpPr/>
            <p:nvPr/>
          </p:nvSpPr>
          <p:spPr>
            <a:xfrm>
              <a:off x="3851514" y="2428802"/>
              <a:ext cx="1" cy="76539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" name="Shape 108"/>
            <p:cNvSpPr/>
            <p:nvPr/>
          </p:nvSpPr>
          <p:spPr>
            <a:xfrm>
              <a:off x="6153912" y="5527275"/>
              <a:ext cx="508152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g</a:t>
              </a:r>
              <a:endParaRPr sz="24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24" name="Shape 109"/>
            <p:cNvSpPr/>
            <p:nvPr/>
          </p:nvSpPr>
          <p:spPr>
            <a:xfrm>
              <a:off x="6089308" y="4126871"/>
              <a:ext cx="1" cy="47174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" name="Shape 110"/>
            <p:cNvSpPr/>
            <p:nvPr/>
          </p:nvSpPr>
          <p:spPr>
            <a:xfrm>
              <a:off x="1031996" y="1844233"/>
              <a:ext cx="1341714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2800" i="1"/>
                <a:t>Stage 1</a:t>
              </a:r>
            </a:p>
          </p:txBody>
        </p:sp>
        <p:sp>
          <p:nvSpPr>
            <p:cNvPr id="26" name="Shape 111"/>
            <p:cNvSpPr/>
            <p:nvPr/>
          </p:nvSpPr>
          <p:spPr>
            <a:xfrm>
              <a:off x="1031996" y="3406158"/>
              <a:ext cx="1341714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2800" i="1" dirty="0"/>
                <a:t>Stage 2</a:t>
              </a:r>
            </a:p>
          </p:txBody>
        </p:sp>
        <p:sp>
          <p:nvSpPr>
            <p:cNvPr id="27" name="Shape 112"/>
            <p:cNvSpPr/>
            <p:nvPr/>
          </p:nvSpPr>
          <p:spPr>
            <a:xfrm>
              <a:off x="333116" y="4604771"/>
              <a:ext cx="2483052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lang="en-US" sz="2800" i="1" dirty="0" smtClean="0"/>
                <a:t>Shape </a:t>
              </a:r>
              <a:r>
                <a:rPr sz="2800" i="1" dirty="0" smtClean="0"/>
                <a:t>Reward</a:t>
              </a:r>
              <a:endParaRPr sz="2800" i="1" dirty="0"/>
            </a:p>
          </p:txBody>
        </p:sp>
        <p:sp>
          <p:nvSpPr>
            <p:cNvPr id="36" name="Shape 121"/>
            <p:cNvSpPr/>
            <p:nvPr/>
          </p:nvSpPr>
          <p:spPr>
            <a:xfrm>
              <a:off x="465084" y="5438750"/>
              <a:ext cx="2303516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lang="en-US" sz="2800" i="1" dirty="0" smtClean="0"/>
                <a:t>Color </a:t>
              </a:r>
              <a:r>
                <a:rPr sz="2800" i="1" dirty="0" smtClean="0"/>
                <a:t>Reward</a:t>
              </a:r>
              <a:endParaRPr sz="2800" i="1" dirty="0"/>
            </a:p>
          </p:txBody>
        </p:sp>
        <p:sp>
          <p:nvSpPr>
            <p:cNvPr id="37" name="Shape 122"/>
            <p:cNvSpPr/>
            <p:nvPr/>
          </p:nvSpPr>
          <p:spPr>
            <a:xfrm>
              <a:off x="5079048" y="3417759"/>
              <a:ext cx="567091" cy="56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123"/>
            <p:cNvSpPr/>
            <p:nvPr/>
          </p:nvSpPr>
          <p:spPr>
            <a:xfrm>
              <a:off x="4335109" y="3417759"/>
              <a:ext cx="567091" cy="56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124"/>
            <p:cNvSpPr/>
            <p:nvPr/>
          </p:nvSpPr>
          <p:spPr>
            <a:xfrm flipH="1">
              <a:off x="3566135" y="4143005"/>
              <a:ext cx="313547" cy="45452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" name="Shape 125"/>
            <p:cNvSpPr/>
            <p:nvPr/>
          </p:nvSpPr>
          <p:spPr>
            <a:xfrm>
              <a:off x="4608170" y="4144074"/>
              <a:ext cx="313547" cy="454520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" name="Shape 126"/>
            <p:cNvSpPr/>
            <p:nvPr/>
          </p:nvSpPr>
          <p:spPr>
            <a:xfrm flipH="1">
              <a:off x="5102129" y="4143361"/>
              <a:ext cx="313547" cy="45452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" name="Shape 127"/>
            <p:cNvSpPr/>
            <p:nvPr/>
          </p:nvSpPr>
          <p:spPr>
            <a:xfrm>
              <a:off x="2923932" y="4171070"/>
              <a:ext cx="315862" cy="126020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" name="Shape 128"/>
            <p:cNvSpPr/>
            <p:nvPr/>
          </p:nvSpPr>
          <p:spPr>
            <a:xfrm flipH="1">
              <a:off x="3539960" y="4101891"/>
              <a:ext cx="928501" cy="1338016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4" name="Shape 129"/>
            <p:cNvSpPr/>
            <p:nvPr/>
          </p:nvSpPr>
          <p:spPr>
            <a:xfrm>
              <a:off x="4026489" y="4116635"/>
              <a:ext cx="976721" cy="1310779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5" name="Shape 130"/>
            <p:cNvSpPr/>
            <p:nvPr/>
          </p:nvSpPr>
          <p:spPr>
            <a:xfrm flipH="1">
              <a:off x="5301232" y="4133091"/>
              <a:ext cx="300881" cy="1279498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6" name="Shape 131"/>
            <p:cNvSpPr/>
            <p:nvPr/>
          </p:nvSpPr>
          <p:spPr>
            <a:xfrm>
              <a:off x="4749800" y="4572000"/>
              <a:ext cx="571974" cy="571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53585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229526" y="4604426"/>
              <a:ext cx="503224" cy="500974"/>
              <a:chOff x="3229526" y="4648200"/>
              <a:chExt cx="503224" cy="500974"/>
            </a:xfrm>
          </p:grpSpPr>
          <p:sp>
            <p:nvSpPr>
              <p:cNvPr id="47" name="Shape 132"/>
              <p:cNvSpPr/>
              <p:nvPr/>
            </p:nvSpPr>
            <p:spPr>
              <a:xfrm>
                <a:off x="3229526" y="4648200"/>
                <a:ext cx="500974" cy="500974"/>
              </a:xfrm>
              <a:prstGeom prst="rect">
                <a:avLst/>
              </a:prstGeom>
              <a:solidFill>
                <a:srgbClr val="A6AAA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DCDEE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 sz="2800"/>
              </a:p>
            </p:txBody>
          </p:sp>
          <p:sp>
            <p:nvSpPr>
              <p:cNvPr id="48" name="Shape 133"/>
              <p:cNvSpPr/>
              <p:nvPr/>
            </p:nvSpPr>
            <p:spPr>
              <a:xfrm>
                <a:off x="3235819" y="4713555"/>
                <a:ext cx="496931" cy="3693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2400" dirty="0">
                    <a:latin typeface="Whitney Medium"/>
                    <a:ea typeface="Whitney Medium"/>
                    <a:cs typeface="Whitney Medium"/>
                    <a:sym typeface="Whitney Medium"/>
                  </a:rPr>
                  <a:t>$</a:t>
                </a:r>
                <a:r>
                  <a:rPr sz="2400" dirty="0" err="1" smtClean="0">
                    <a:latin typeface="Whitney Medium"/>
                    <a:ea typeface="Whitney Medium"/>
                    <a:cs typeface="Whitney Medium"/>
                    <a:sym typeface="Whitney Medium"/>
                  </a:rPr>
                  <a:t>R</a:t>
                </a:r>
                <a:r>
                  <a:rPr lang="en-US" sz="2400" baseline="-5999" dirty="0" err="1">
                    <a:latin typeface="Whitney Medium"/>
                    <a:ea typeface="Whitney Medium"/>
                    <a:cs typeface="Whitney Medium"/>
                    <a:sym typeface="Whitney Medium"/>
                  </a:rPr>
                  <a:t>s</a:t>
                </a:r>
                <a:endParaRPr sz="2400" baseline="-5999" dirty="0">
                  <a:latin typeface="Whitney Medium"/>
                  <a:ea typeface="Whitney Medium"/>
                  <a:cs typeface="Whitney Medium"/>
                  <a:sym typeface="Whitney Medium"/>
                </a:endParaRPr>
              </a:p>
            </p:txBody>
          </p:sp>
        </p:grpSp>
        <p:sp>
          <p:nvSpPr>
            <p:cNvPr id="49" name="Shape 134"/>
            <p:cNvSpPr/>
            <p:nvPr/>
          </p:nvSpPr>
          <p:spPr>
            <a:xfrm>
              <a:off x="4785785" y="4677358"/>
              <a:ext cx="496932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latin typeface="Whitney Medium"/>
                  <a:ea typeface="Whitney Medium"/>
                  <a:cs typeface="Whitney Medium"/>
                  <a:sym typeface="Whitney Medium"/>
                </a:rPr>
                <a:t>c</a:t>
              </a:r>
              <a:endParaRPr sz="2400" baseline="-5999" dirty="0"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50" name="Shape 135"/>
            <p:cNvSpPr/>
            <p:nvPr/>
          </p:nvSpPr>
          <p:spPr>
            <a:xfrm>
              <a:off x="5946334" y="3417759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 136"/>
            <p:cNvSpPr/>
            <p:nvPr/>
          </p:nvSpPr>
          <p:spPr>
            <a:xfrm>
              <a:off x="6407501" y="4126416"/>
              <a:ext cx="1" cy="1273146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 137"/>
            <p:cNvSpPr/>
            <p:nvPr/>
          </p:nvSpPr>
          <p:spPr>
            <a:xfrm>
              <a:off x="5816600" y="45720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 138"/>
            <p:cNvSpPr/>
            <p:nvPr/>
          </p:nvSpPr>
          <p:spPr>
            <a:xfrm>
              <a:off x="5876564" y="4696723"/>
              <a:ext cx="45204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latin typeface="Whitney Medium"/>
                  <a:ea typeface="Whitney Medium"/>
                  <a:cs typeface="Whitney Medium"/>
                  <a:sym typeface="Whitney Medium"/>
                </a:rPr>
                <a:t>t</a:t>
              </a:r>
              <a:endParaRPr sz="2400" baseline="-5999" dirty="0"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62" name="Shape 147"/>
            <p:cNvSpPr/>
            <p:nvPr/>
          </p:nvSpPr>
          <p:spPr>
            <a:xfrm>
              <a:off x="851658" y="762000"/>
              <a:ext cx="170238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2800" i="1" dirty="0"/>
                <a:t>Trial Type</a:t>
              </a:r>
            </a:p>
          </p:txBody>
        </p:sp>
        <p:sp>
          <p:nvSpPr>
            <p:cNvPr id="63" name="Shape 148"/>
            <p:cNvSpPr/>
            <p:nvPr/>
          </p:nvSpPr>
          <p:spPr>
            <a:xfrm>
              <a:off x="2786690" y="840043"/>
              <a:ext cx="1063517" cy="377394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4" name="Shape 149"/>
            <p:cNvSpPr/>
            <p:nvPr/>
          </p:nvSpPr>
          <p:spPr>
            <a:xfrm>
              <a:off x="4547144" y="840043"/>
              <a:ext cx="1063517" cy="377394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5" name="Shape 150"/>
            <p:cNvSpPr/>
            <p:nvPr/>
          </p:nvSpPr>
          <p:spPr>
            <a:xfrm>
              <a:off x="3942300" y="792868"/>
              <a:ext cx="508816" cy="4717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vs.</a:t>
              </a:r>
            </a:p>
          </p:txBody>
        </p:sp>
        <p:sp>
          <p:nvSpPr>
            <p:cNvPr id="66" name="Shape 151"/>
            <p:cNvSpPr/>
            <p:nvPr/>
          </p:nvSpPr>
          <p:spPr>
            <a:xfrm>
              <a:off x="2861515" y="874851"/>
              <a:ext cx="912109" cy="307777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COLOR</a:t>
              </a:r>
            </a:p>
          </p:txBody>
        </p:sp>
        <p:sp>
          <p:nvSpPr>
            <p:cNvPr id="67" name="Shape 152"/>
            <p:cNvSpPr/>
            <p:nvPr/>
          </p:nvSpPr>
          <p:spPr>
            <a:xfrm>
              <a:off x="4642885" y="874851"/>
              <a:ext cx="872035" cy="307777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600" y="15240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874000" y="990600"/>
              <a:ext cx="1789798" cy="103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7335957" y="1804822"/>
              <a:ext cx="4342314" cy="3148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147557" y="1899022"/>
              <a:ext cx="481940" cy="456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906606" y="1731624"/>
              <a:ext cx="1789798" cy="103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2531" y="2652620"/>
              <a:ext cx="970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848604" y="2485222"/>
              <a:ext cx="1789798" cy="1032288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12200" y="3420642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Shape 37"/>
            <p:cNvSpPr/>
            <p:nvPr/>
          </p:nvSpPr>
          <p:spPr>
            <a:xfrm>
              <a:off x="10525465" y="2798424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83400" y="152400"/>
              <a:ext cx="663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884802" y="3234912"/>
              <a:ext cx="1789798" cy="103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654977" y="419100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093200" y="2062733"/>
              <a:ext cx="659398" cy="375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846798" y="2062733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Shape 152"/>
            <p:cNvSpPr/>
            <p:nvPr/>
          </p:nvSpPr>
          <p:spPr>
            <a:xfrm>
              <a:off x="8237140" y="1295400"/>
              <a:ext cx="1089971" cy="3077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206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9556" y="76200"/>
            <a:ext cx="9896439" cy="9220200"/>
            <a:chOff x="909556" y="76200"/>
            <a:chExt cx="9896439" cy="9220200"/>
          </a:xfrm>
        </p:grpSpPr>
        <p:sp>
          <p:nvSpPr>
            <p:cNvPr id="58" name="Rectangle 57"/>
            <p:cNvSpPr/>
            <p:nvPr/>
          </p:nvSpPr>
          <p:spPr>
            <a:xfrm>
              <a:off x="7453518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979373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13347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63492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28850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27926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92027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" name="Shape 152"/>
            <p:cNvSpPr/>
            <p:nvPr/>
          </p:nvSpPr>
          <p:spPr>
            <a:xfrm>
              <a:off x="7773531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51531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77385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911360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61505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26862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91631" y="24734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90186" y="32978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0999" y="39766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25939" y="21011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90040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4" name="Shape 152"/>
            <p:cNvSpPr/>
            <p:nvPr/>
          </p:nvSpPr>
          <p:spPr>
            <a:xfrm>
              <a:off x="2871544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43054" y="5520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84671" y="5520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797" y="76200"/>
              <a:ext cx="603476" cy="461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0101477" y="3136951"/>
              <a:ext cx="577596" cy="444449"/>
              <a:chOff x="10101477" y="3136951"/>
              <a:chExt cx="577596" cy="444449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7452521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978376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812350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362495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27853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526929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191030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Shape 152"/>
            <p:cNvSpPr/>
            <p:nvPr/>
          </p:nvSpPr>
          <p:spPr>
            <a:xfrm>
              <a:off x="7772534" y="6054900"/>
              <a:ext cx="960526" cy="3077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2000" dirty="0" smtClean="0"/>
                <a:t>COLOR</a:t>
              </a:r>
              <a:endParaRPr sz="20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0534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076388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910363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60508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25865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290634" y="71216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289189" y="79460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120002" y="86248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624942" y="67493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289043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9" name="Shape 152"/>
            <p:cNvSpPr/>
            <p:nvPr/>
          </p:nvSpPr>
          <p:spPr>
            <a:xfrm>
              <a:off x="2870547" y="60731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42057" y="52002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83674" y="52002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09556" y="4724400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0100480" y="7785151"/>
              <a:ext cx="577596" cy="444449"/>
              <a:chOff x="10101477" y="3136951"/>
              <a:chExt cx="577596" cy="44444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63" name="Shape 135"/>
            <p:cNvSpPr/>
            <p:nvPr/>
          </p:nvSpPr>
          <p:spPr>
            <a:xfrm>
              <a:off x="4787426" y="26670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04771" y="31341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Shape 135"/>
            <p:cNvSpPr/>
            <p:nvPr/>
          </p:nvSpPr>
          <p:spPr>
            <a:xfrm>
              <a:off x="4787426" y="73152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203774" y="77823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270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91469"/>
            <a:ext cx="8383524" cy="379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94" y="1152013"/>
            <a:ext cx="30296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000000"/>
                </a:solidFill>
              </a:rPr>
              <a:t>a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94" y="4876800"/>
            <a:ext cx="32220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000000"/>
                </a:solidFill>
              </a:rPr>
              <a:t>b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5277669"/>
            <a:ext cx="8383520" cy="379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482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11545</TotalTime>
  <Words>337</Words>
  <Application>Microsoft Office PowerPoint</Application>
  <PresentationFormat>Custom</PresentationFormat>
  <Paragraphs>182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54</cp:revision>
  <dcterms:modified xsi:type="dcterms:W3CDTF">2015-02-09T21:22:46Z</dcterms:modified>
</cp:coreProperties>
</file>