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EAB4D-367F-4E8B-B805-67FE29CDFF5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2CDDB-4EF2-47D3-AD3F-27EBAF3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CDDB-4EF2-47D3-AD3F-27EBAF324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8557D-E5B0-4635-AD8B-ADC6E284B3C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CE66-48EC-402E-AEC1-6BDBF3DD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0190" y="1295400"/>
            <a:ext cx="50440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Habitual goals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2793070" y="2678668"/>
            <a:ext cx="337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Adam Morris &amp; Fiery Cushman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29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47935"/>
            <a:ext cx="21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Our experiment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2051" name="Rounded Rectangle 2050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059" name="Straight Arrow Connector 2058"/>
          <p:cNvCxnSpPr>
            <a:endCxn id="9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2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Callout 51"/>
          <p:cNvSpPr/>
          <p:nvPr/>
        </p:nvSpPr>
        <p:spPr>
          <a:xfrm rot="18078007" flipH="1">
            <a:off x="-12503" y="624074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Callout 52"/>
          <p:cNvSpPr/>
          <p:nvPr/>
        </p:nvSpPr>
        <p:spPr>
          <a:xfrm rot="3521993">
            <a:off x="5706091" y="646788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91400" y="11546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609600"/>
            <a:ext cx="1674557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6858000" y="1087128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299001" y="189831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24800" y="189831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4067" y="19166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of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737" y="3439416"/>
            <a:ext cx="1294548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21645" y="3429000"/>
            <a:ext cx="46064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419600" y="2621507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24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47935"/>
            <a:ext cx="21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Our experiment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219200"/>
            <a:ext cx="5715000" cy="353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00518" y="1916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5329535"/>
            <a:ext cx="166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Orange’s value 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260782" y="5514201"/>
            <a:ext cx="6160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5345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Choice on next trial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58790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 </a:t>
            </a:r>
            <a:r>
              <a:rPr lang="en-US" dirty="0" smtClean="0"/>
              <a:t>= .191, p &lt; .0001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7799" y="6412468"/>
            <a:ext cx="458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Controlled for MB and MF value of options 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#2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#2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67" y="12954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170675" y="197538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72063" y="1979794"/>
            <a:ext cx="18076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87736" y="19916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66904" y="1975386"/>
            <a:ext cx="18076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12336" y="14785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903001" y="148266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6" name="Rounded Rectangle 45"/>
          <p:cNvSpPr/>
          <p:nvPr/>
        </p:nvSpPr>
        <p:spPr>
          <a:xfrm>
            <a:off x="4800600" y="1478505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7" name="Rounded Rectangle 46"/>
          <p:cNvSpPr/>
          <p:nvPr/>
        </p:nvSpPr>
        <p:spPr>
          <a:xfrm>
            <a:off x="5588804" y="14785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4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#2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67" y="12954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667000" y="2621507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324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#2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67" y="12954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47090" y="1271605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70675" y="197538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72063" y="1979794"/>
            <a:ext cx="18076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87736" y="19916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66904" y="1975386"/>
            <a:ext cx="18076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012336" y="14785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903001" y="148266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4800600" y="1478505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5588804" y="14785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" name="Cloud Callout 1"/>
          <p:cNvSpPr/>
          <p:nvPr/>
        </p:nvSpPr>
        <p:spPr>
          <a:xfrm flipV="1">
            <a:off x="381000" y="3124199"/>
            <a:ext cx="2286000" cy="2232197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378334" y="41148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28800" y="41148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400" y="413315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of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24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 animBg="1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#2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1" y="1143000"/>
            <a:ext cx="5714998" cy="353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500518" y="1916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0800" y="5329535"/>
            <a:ext cx="166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Orange’s value </a:t>
            </a:r>
            <a:endParaRPr lang="en-US" b="1" dirty="0"/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4260782" y="5514201"/>
            <a:ext cx="6160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53000" y="5345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Choice on next trial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58790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 </a:t>
            </a:r>
            <a:r>
              <a:rPr lang="en-US" dirty="0" smtClean="0"/>
              <a:t>= .143, p &lt; .0001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#3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07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#3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67" y="11430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6434685" y="4191000"/>
            <a:ext cx="397199" cy="39719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75148" y="4191000"/>
            <a:ext cx="397199" cy="3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2601" y="4192406"/>
            <a:ext cx="397199" cy="397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1295400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Color trial</a:t>
            </a:r>
            <a:endParaRPr lang="en-US" sz="20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37990" y="190500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Shape trial</a:t>
            </a:r>
            <a:endParaRPr lang="en-US" sz="20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1295400"/>
            <a:ext cx="265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Congruent critical trials</a:t>
            </a:r>
            <a:endParaRPr lang="en-US" sz="20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905000"/>
            <a:ext cx="283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Incongruent critical trials</a:t>
            </a:r>
            <a:endParaRPr lang="en-US" sz="2000" b="1" i="1" dirty="0"/>
          </a:p>
        </p:txBody>
      </p:sp>
      <p:sp>
        <p:nvSpPr>
          <p:cNvPr id="47" name="Oval 46"/>
          <p:cNvSpPr/>
          <p:nvPr/>
        </p:nvSpPr>
        <p:spPr>
          <a:xfrm>
            <a:off x="2651083" y="2608338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24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/>
      <p:bldP spid="2" grpId="1"/>
      <p:bldP spid="2" grpId="2"/>
      <p:bldP spid="35" grpId="0"/>
      <p:bldP spid="35" grpId="1"/>
      <p:bldP spid="35" grpId="2"/>
      <p:bldP spid="35" grpId="3"/>
      <p:bldP spid="40" grpId="0"/>
      <p:bldP spid="46" grpId="0"/>
      <p:bldP spid="46" grpId="1"/>
      <p:bldP spid="47" grpId="0" animBg="1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#3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67" y="11430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6434685" y="4191000"/>
            <a:ext cx="397199" cy="39719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75148" y="4191000"/>
            <a:ext cx="397199" cy="3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2601" y="4192406"/>
            <a:ext cx="397199" cy="397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1295400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Color trial</a:t>
            </a:r>
            <a:endParaRPr lang="en-US" sz="20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37990" y="190500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Shape trial</a:t>
            </a:r>
            <a:endParaRPr lang="en-US" sz="20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1295400"/>
            <a:ext cx="265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Congruent critical trials</a:t>
            </a:r>
            <a:endParaRPr lang="en-US" sz="20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905000"/>
            <a:ext cx="283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Incongruent critical trials</a:t>
            </a:r>
            <a:endParaRPr lang="en-US" sz="2000" b="1" i="1" dirty="0"/>
          </a:p>
        </p:txBody>
      </p:sp>
      <p:sp>
        <p:nvSpPr>
          <p:cNvPr id="47" name="Oval 46"/>
          <p:cNvSpPr/>
          <p:nvPr/>
        </p:nvSpPr>
        <p:spPr>
          <a:xfrm>
            <a:off x="3583376" y="2590800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/>
          <p:cNvSpPr/>
          <p:nvPr/>
        </p:nvSpPr>
        <p:spPr>
          <a:xfrm flipV="1">
            <a:off x="381000" y="3124199"/>
            <a:ext cx="2286000" cy="2232197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78334" y="41148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28800" y="41148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413315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6" grpId="0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unaxin.com/wp-content/uploads/2011/05/bolton-scarface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57199"/>
            <a:ext cx="65055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3810000"/>
            <a:ext cx="113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System 1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4673" y="4387334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Fast, automatic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136" y="4876800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6494" y="3810000"/>
            <a:ext cx="113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System 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38733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Slow, effortful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0576" y="4876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Rule-based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7651" y="534566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Habitual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9643" y="5356325"/>
            <a:ext cx="1463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Goal-directed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6477000"/>
            <a:ext cx="2008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(Dolan &amp; Dayan 2013)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657600" y="5486400"/>
            <a:ext cx="1752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6" grpId="0"/>
      <p:bldP spid="6" grpId="1"/>
      <p:bldP spid="7" grpId="0"/>
      <p:bldP spid="8" grpId="0"/>
      <p:bldP spid="8" grpId="1"/>
      <p:bldP spid="9" grpId="0"/>
      <p:bldP spid="9" grpId="1"/>
      <p:bldP spid="10" grpId="0"/>
      <p:bldP spid="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#3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67" y="11430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6434685" y="4191000"/>
            <a:ext cx="397199" cy="39719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75148" y="4191000"/>
            <a:ext cx="397199" cy="3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2601" y="4192406"/>
            <a:ext cx="397199" cy="397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1295400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Color trial</a:t>
            </a:r>
            <a:endParaRPr lang="en-US" sz="20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37990" y="190500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Shape trial</a:t>
            </a:r>
            <a:endParaRPr lang="en-US" sz="20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1295400"/>
            <a:ext cx="265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Congruent critical trials</a:t>
            </a:r>
            <a:endParaRPr lang="en-US" sz="20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905000"/>
            <a:ext cx="283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Incongruent critical trials</a:t>
            </a:r>
            <a:endParaRPr lang="en-US" sz="2000" b="1" i="1" dirty="0"/>
          </a:p>
        </p:txBody>
      </p:sp>
      <p:sp>
        <p:nvSpPr>
          <p:cNvPr id="47" name="Oval 46"/>
          <p:cNvSpPr/>
          <p:nvPr/>
        </p:nvSpPr>
        <p:spPr>
          <a:xfrm>
            <a:off x="2651083" y="2608338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4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/>
      <p:bldP spid="2" grpId="1"/>
      <p:bldP spid="35" grpId="0"/>
      <p:bldP spid="40" grpId="0"/>
      <p:bldP spid="47" grpId="0" animBg="1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#3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67" y="1143000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6434685" y="4191000"/>
            <a:ext cx="397199" cy="39719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75148" y="4191000"/>
            <a:ext cx="397199" cy="3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2601" y="4192406"/>
            <a:ext cx="397199" cy="397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1295400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Color trial</a:t>
            </a:r>
            <a:endParaRPr lang="en-US" sz="20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37990" y="190500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Shape trial</a:t>
            </a:r>
            <a:endParaRPr lang="en-US" sz="20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1295400"/>
            <a:ext cx="265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Congruent critical trials</a:t>
            </a:r>
            <a:endParaRPr lang="en-US" sz="20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905000"/>
            <a:ext cx="283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Incongruent critical trials</a:t>
            </a:r>
            <a:endParaRPr lang="en-US" sz="2000" b="1" i="1" dirty="0"/>
          </a:p>
        </p:txBody>
      </p:sp>
      <p:sp>
        <p:nvSpPr>
          <p:cNvPr id="47" name="Oval 46"/>
          <p:cNvSpPr/>
          <p:nvPr/>
        </p:nvSpPr>
        <p:spPr>
          <a:xfrm>
            <a:off x="3583376" y="2580384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/>
          <p:cNvSpPr/>
          <p:nvPr/>
        </p:nvSpPr>
        <p:spPr>
          <a:xfrm flipV="1">
            <a:off x="381000" y="3124199"/>
            <a:ext cx="2286000" cy="2232197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78334" y="41148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28800" y="41148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413315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of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413" y="6336268"/>
            <a:ext cx="603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Prediction</a:t>
            </a:r>
            <a:r>
              <a:rPr lang="en-US" dirty="0" smtClean="0"/>
              <a:t>: We’ll only see the effect on congruent critical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7" grpId="0" animBg="1"/>
      <p:bldP spid="48" grpId="0" animBg="1"/>
      <p:bldP spid="49" grpId="0" animBg="1"/>
      <p:bldP spid="50" grpId="0"/>
      <p:bldP spid="51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147935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Experiment #3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1" y="1143000"/>
            <a:ext cx="5714998" cy="35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581400" y="1916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3000" y="52694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Orange’s value * Type of critical </a:t>
            </a:r>
            <a:r>
              <a:rPr lang="en-US" b="1" dirty="0"/>
              <a:t>t</a:t>
            </a:r>
            <a:r>
              <a:rPr lang="en-US" b="1" dirty="0" smtClean="0"/>
              <a:t>rial </a:t>
            </a:r>
            <a:endParaRPr lang="en-US" b="1" dirty="0"/>
          </a:p>
        </p:txBody>
      </p:sp>
      <p:cxnSp>
        <p:nvCxnSpPr>
          <p:cNvPr id="55" name="Straight Arrow Connector 54"/>
          <p:cNvCxnSpPr>
            <a:endCxn id="56" idx="1"/>
          </p:cNvCxnSpPr>
          <p:nvPr/>
        </p:nvCxnSpPr>
        <p:spPr>
          <a:xfrm>
            <a:off x="5022782" y="5454134"/>
            <a:ext cx="6922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15000" y="5269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Choice on next trial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57912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 </a:t>
            </a:r>
            <a:r>
              <a:rPr lang="en-US" dirty="0" smtClean="0"/>
              <a:t>= .049, p &lt; .01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19166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ns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4172635"/>
            <a:ext cx="1669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Congruent trials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0" y="4172635"/>
            <a:ext cx="18069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Incongruent trials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147935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Roadmap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1143000"/>
            <a:ext cx="18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 Formalization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1752600"/>
            <a:ext cx="292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 3 behavioral experiments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362200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  Discussion &amp;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147935"/>
            <a:ext cx="244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What’s new here?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143000"/>
            <a:ext cx="25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Dyna-2   </a:t>
            </a:r>
            <a:r>
              <a:rPr lang="en-US" sz="1600" dirty="0" smtClean="0"/>
              <a:t>(Silver et al. 2008)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1764268"/>
            <a:ext cx="512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Pavlovlian</a:t>
            </a:r>
            <a:r>
              <a:rPr lang="en-US" dirty="0" smtClean="0"/>
              <a:t> pruning of decision trees   </a:t>
            </a:r>
            <a:r>
              <a:rPr lang="en-US" sz="1600" dirty="0" smtClean="0"/>
              <a:t>(</a:t>
            </a:r>
            <a:r>
              <a:rPr lang="en-US" sz="1600" dirty="0" err="1" smtClean="0"/>
              <a:t>Huys</a:t>
            </a:r>
            <a:r>
              <a:rPr lang="en-US" sz="1600" dirty="0" smtClean="0"/>
              <a:t> et al. 2012)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438400"/>
            <a:ext cx="573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Model-free gating of working memory </a:t>
            </a:r>
            <a:r>
              <a:rPr lang="en-US" sz="1600" dirty="0" smtClean="0"/>
              <a:t>(O’Reilly &amp; Frank 2004)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147935"/>
            <a:ext cx="378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What does this help explain?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8227" y="1143000"/>
            <a:ext cx="417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goal activation &amp; reinforcement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184046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Goals can be intrusive   </a:t>
            </a:r>
            <a:r>
              <a:rPr lang="en-US" sz="1600" dirty="0" smtClean="0"/>
              <a:t>(</a:t>
            </a:r>
            <a:r>
              <a:rPr lang="en-US" sz="1600" dirty="0" err="1" smtClean="0"/>
              <a:t>Lhermitte</a:t>
            </a:r>
            <a:r>
              <a:rPr lang="en-US" sz="1600" dirty="0" smtClean="0"/>
              <a:t> 1983)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2526268"/>
            <a:ext cx="381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“Functional fixedness”   </a:t>
            </a:r>
            <a:r>
              <a:rPr lang="en-US" sz="1600" dirty="0" smtClean="0"/>
              <a:t>(Adamson 1952)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2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147935"/>
            <a:ext cx="378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What does this help explain?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6146" name="Picture 2" descr="https://s-media-cache-ak0.pinimg.com/736x/8a/cf/d7/8acfd735041ab30b3b748ccf0f1a8ca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3" y="1749441"/>
            <a:ext cx="2386147" cy="343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unaxin.com/wp-content/uploads/2011/05/bolton-scarface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425" y="2286000"/>
            <a:ext cx="4524375" cy="20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147935"/>
            <a:ext cx="378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What does this help explain?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2" name="Picture 4" descr="http://www3.undpress.nd.edu/covers/P00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57335"/>
            <a:ext cx="2209800" cy="32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photonews.com.pk/wp-content/uploads/2014/07/Missile-Strike-in-Miransha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3006875" cy="15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jpeg;base64,/9j/4AAQSkZJRgABAQAAAQABAAD/2wCEAAkGBxQTEhUSEhQUFRUVFBQUFBUUFBQUFBUUFBIWFxQUFBQYHCggGBolHBQUITEhJSkrLi4uFx8zODMsNygtLisBCgoKBQUFDgUFDisZExkrKysrKysrKysrKysrKysrKysrKysrKysrKysrKysrKysrKysrKysrKysrKysrKysrK//AABEIAMIBAwMBIgACEQEDEQH/xAAcAAABBQEBAQAAAAAAAAAAAAAEAAIDBQYBBwj/xABLEAABAwIEAgUGCgcFCAMAAAABAAIDBBEFEiExBkETIlFhcTKBkZOx0QcUFUJSU1ShssEjNHKCkrPhYoOU0vAkM0Njc3SiwggWJf/EABQBAQAAAAAAAAAAAAAAAAAAAAD/xAAUEQEAAAAAAAAAAAAAAAAAAAAA/9oADAMBAAIRAxEAPwBpUd05xTCUHHLhScuIEuFdslZA1IKRsRKkZSkoIFLDDcoqKksp+jsgTW20XJmZmkdo/JINKe1B5NxFS9HO4dqrQFteO6docHXI839Vk3NbbRwJ7LaoOMHapCbJ8ERI0BPgEySB1r2dbtsgYQbX77enYprnaJzJRbLlGbMLOJI8WuGxCKxqaF0meEFjXAF0dtGP2c1h5tvqPFBUSuXpvwbQ2jv2ry6eYHQL1v4OmfoG+CDf050RjKgoGJPJQEmW6FqHLhKFqXlBBJNYqUS87oJupUsrrBA8VhB3K0NBjFgA5Y6PVyJqZbaIN+1sU7C0gOB3B1WQ4j4Ky3kptRuY9z+6fyUWD4kWuFjzW1gxNpsHEC6Dxh1wbEEEbg6Edy61y9Vx/hWKoBeBlkt5Q0v2XA3Xlk0JY5zHCxaSCD3IPReED/skf95/NekucIfqkfjJ/NekgwBTXLrk1yBpSCcBfZWFFQ83IA4qcuRsGHdqOLQ3ZcfLogFeA3RJpUMjrlPZsgIeukaIeKS5sUWbIB7pzWqSSMNF1E1yCj4yw7pISRuF5rTgbEr2iqgzxub2heIYvTmKZ7DyPtQWTZgBoSO+6M4bxENrKcixvKxpzhr7hzgDodPPyWULyjMDfapgPZNH+MICuIZwKqcNsf00mo28oqoe8lGY5+sz/wDVk/EUCEHY23IHaR7V7jwfS5IWeAXjuA0hlnY3vB+9e9YRBla1vcgtoVLZMhCe8oIJTZDTG4RTkJLIBugHgjXKhFAIWpQRUjNUPibtVYUrbAlVOIOu4oH4e/VaASFwAWew5uq0NENUGzwl5Mbb76i6w/wjYUGvbO0aP6r/ANobFbfCvI86r+NKXpKSQAatAeP3UFZwh+qR+Mn816S5wf8Aqkf95/NeuoPPiuLrk6JvWCCzpacAXRZ2QsktrDwRGbRBG8qCQqZ6GncgBfJqi4Toqwu6ysYtkE9LFd11PVwm3V3VfK57RdqDbjcgPWaUE8jpSQHbKzij2QUOLZvm6q1jNwCgTexeX/CVhuWQSgaHRepWVBxrhnS07tNQLoPFkRhx/TRn/mM/GEM4WJHZopaN1pGHse067aOCCfGP1ibn+kfr+8UGUXjEmaeU2AvI42AsN+QQiDbfBjh+eV0h5bL1yJqx3wbYfkpw4jV2q2zQgIZIoamtawXJTsiocdpi7ZBHX8RW0YELQOkldmcdOxAwUhLrFaagpsoQGt0CFnRT9lBa5QSMFmqgqHXcVfVZsxZ0nVBY4a1aTD26XVBhrVoacWCDT4Uep50VNGHAtOoIIPgUBgj7tPcVZoM5g2HOhiEf0Xy28DK8j7iElowxJB4aSpI281CjD5KBxeCj2HRUEc2tld07rhB15QlVsi3BC1Q0QVbR1kc06IHmjW7IJ438iuyNba9lC0rgBcbckBFHEL3srJRxMsLKZoQNATpYQ5pb2hdIUkYQeCcU4f0NS9vK9x5yosAwiaqnbDTsL5D1rDYNadXE8gFt/hYwuxbMB3FM+Akf/pn/ALWb2tQZbi/AZqOodHOBdw6Rrhq17XbEFVNHCXvawDcgL0//AOQEVqmmd2wOb/C/+qyHAGH9LVAkaN19qD2HAqXo4mNtsB7FaAKKJtlMg6ChamC+qJTggqI6QXvbVGxsU0sfNRCRB1wUTG3IA3SlmAT+H5w6V55NAb590AuLvs2yoot1a8TFxOZo0uqig6xQaHDo9ArVrkDBoAiI33KDScOyeU3zq7Kz3Do67u5q0BQPBSXAkg8JYdVNUTWCHUszQ5qCve/rArRUTtFmJhYrQYc7QILAoSpGiMCFqQgqHbouPZDSboiM6IHHsR1LDlCAY+xurOJwOqCaNEMQzXImMoOlqexJdCCn41w7pqSQcw0keICofgFwK8s1bnsYrwGOw63SNBLieVrLduZmYWnmCnfB7ww7D2zue5p+MSCVrW/MbbmTudUFP8OPDzJaL45mcHUos1oALXCWVjTmO4ssZ8FNBZrpSNz9wuvYuKcNbX0ctIX5BJlGcDNlLXtcDbnqFjsAwb4ozoMwcWOLcwBAd32KC3YE8JjU9oQOKa4pzmqGonyNuUHJ59LIeydRQOeb9vaQEccNeeQ9IQUdUdClwnJZsh5lxVnPhjgNWm3bv7FVy0XQgyMPiEFhVgZSDsqjDoAHGykbjLJWGx1UlCbAlAW+WynpHc1UPlu5WVLsg13DDNHO7SB6FdOdZA4JFliHfqn1UvJAe3ZJD0zuqPP7UkHisEN1A4FrrHZH4a/kiammzBBn6+PmFZ4W/qhD1UNhYqTDTogumKGpKljKimCComGqmiXKgarsQQdUQlcw3GylSIvogsKaYOFwjWFZuGQxu7itDA4OAIQEtK7dMBXMyAymdqti4DomfsD2LEU7tVtY9YGfsj2IK8ucA2w5jfmL7gDZUlYy0j/H2q2nY7ILEDrN3OUWza68/BVmID9I7xHsQQNXbpoKkLdLoHumAGpWf4pqmwsEmfMSbNaBYDvJ5qWoOaTXsNlUcRUXTwll7OGrSe0ckCwvHS62q0sGKh3lOynk4cx2FeU0pfHdrgWkHn+Ss6PEDYi+yD1WhxrI4NkILctg8dvLMO1H1U8MjbSNBB5jTfmCF5dFVutvcI+LETbLfRBcS/B+C4y083UNuqRcjuJHtsnVWDzQR3c27fpM1Hn7ERwniRbnudLCw7z2LT0eNR5bOIF+21ttQUHm1HJmctLh8Vy0d6dieGRMeZoLZHuOYDZr+fmO6kw12V4JQbFj8rPMg3G5TampBGhVa6sQaSlHVHn9qSEwya8bT4/iKSDxeSqLdkOcfe3cFWZja4aoObDWnkgAlx8O0IVng84cNFW1GGMRmDQBmgQaaLZNmC7AdEphogq6lKJOqUyMoHFJq4nNQNe26kw+YsNjsugJBl7oL1rbjRJ7LKuwutscjvMrZwugihW3ojenZ+ysUBZaqkqg2lBPK4QDVUkfRkvdYAi9iDbrC2h7+aCxFozkkgDTfwQ2J4plicWR5teYBaesPPfmqfGMUYHdcm+mnmQWZcz6wegrr6hlrdJ/4/1WNq8abazQVVy4kTzQbgxR3v0o/hKFqaRp2lA/dPvWOOIHtUT8Td2oNBJgjCTnnB8Iz+ZQdTgsY1bKweZzf6KmGIuvujYaovFiggdJ0XkPz9wBKUeJl3zbeZSGnCkjpx2ID6OsIOlx3A7oxs7nbkoCGMBWELEGo4fs5ph+mHHwcB1VMGW307VU4RVdG9jvom/mWurKLpDnZYgi9vFBVCTvXLqQ0+tjoexPbSHkUF7hH+5b+9+IrikwuIiJo/a/EUkHlTKlvYnmVhVXMLKNsqAirYOagw5oDjqnTOzBVuFlzZSDsg2NMdFJKFBTFTvOiCuqmoRrkbUhAFAQCu3TGHROCCVie1NYFM0IIJmcxuFcYfV5mgcwq9zVHG8sdcIL3Jc3RtVUEUxbcWBN/A2VfBUAgJ+IEdE65tppra6CtqHyGAlj2sOtidLajc3sEDi+EySkPZlOg522A1ClMjBA4vcQAHXAN9La2bzVmKkCJpbsQC3wtogw8uEzC4LPQ4FDPwuUfMd9y2R3T2jkgwMsLxuwhCSuty+9erNiFrEA+ICTKKMnVjD+6EHkPTKwpKyy9Oqn0zLM6KNzuzK3S6i6GmNs1NEb88o3QYRlW07oqKob2rT1/DtHJ5LDEf7G3oKDi4Mp/r3j90IAIHAnRW8UOisMM4Ujj8mXP6PYrSHDATlDm35AlBmXsI5rU8I1xsYzrbVpPZzCqsQw5zDZwsp8GGVwPYg2U0EcvVdoSOq4bqmrKCWE38pvaPzCPc8da5tls5p71a0dS2aMO3BCAXCZiYmm/wBL8RSRdNQhrco2u4jzuJ/NJB5HLRXQctDZaJ5HJBSSA6FBQSsshKZ/6QK6qqVp2Kq/iWV97oL+mcikBTuRzTogEqAgHBWc6rXjVA5ilaFExStQTNU7UO0omMoOlqa6NT5U0hBHTPynuWghhzwPNr8tPBUDgFo8AnApZXO2D7E9xb3oKH4uRE8dHn8rQjQ2Hknx7FHNfLHcZSWAlv0e5dPFNL0roBLlJv1i3KL5dMrlFDEQBeQSk3OYG43QSMYiYI01saIZogeE9m6ZdIFB5tX4u9lS9j7gh59F9D6Fd0/ELdiVc45wzDVEOddjxpnba5HK/aqKXgSRvkTMd+00j2ILSHG4joXfeFMK6I/8QekLNS8LVLOUbvB3vCEnw+eIXfDp2ggoNh8ZHzZB/EufKTgQc1yDvdYgV2XymEKWPE+ewQeyurmyQtL8ty0HXfZDUdOL5m6tIN+0EfkvPafGnus2xAAsPBabB657RcajYoLnEqrKXN/sC/nXOCMWs58Dj864v3nkgcRjMpL493AXadDoLaLOGsdBOHG7Tpmvpb+iD26PZJV2E1wfCx99x+dl1B5aKzvQ9Ybi43UDcGkOuayk+Tnt+cgqH4nZ2VybJUagqXF8OLhqNRzCzbJ3MOR3boUG4pXbKwYdFVYe67WlWkSCOVBShHyBBzBBExSXTGouB7WWe4eAIuNO1BA2RG0pv4IocR8jlt+w23sRLcUilGUsYfAW9iBQ4oxgt0cZ8W3Kf8sw84Yj5rKsrMNYR1CWHlzBWWrZnRPySCx5dh7wg2dRXxOBtEwd4LtPvVLjtPLLTGGB1s0jXHM6zCANAfequkr7myuaKqDTrzQYmXgDE3OzOYzX53SNttot5w/hLaOnYyos6RxcXFr3W303/JW8OLty5Qbkbb6d11QcRZ3kZeV+7sQWs1fG0bD0plPWtebNOvZded11U9rsrrgjktXwrQuaDK8WLhZrTvbe5QaJzk3OmSPQ0kqA1tQpnvVUx3NHOk6qCKqmVbiUl4zddqptVVYzWhsR70GfxM6KohqMpsdjyUr60AZXnwP5ISZt9Wm47tUFxT4pksDsdne/vWr4exgOOS+688jBIsRod/eiaRz2OBjcbjUFB6l8ccDcEqSpminGSoaHaWB+cPArCux+Vo6xIv4FDSY888/Og9z4XpgyljYyQuaM4aTvbpHWB8NvMkq3gOqz0MLr3v0n3TPH5JIKGTMmkk7pfHr8lIyW6AOamPLVZDiPDyOtYr0RiZUUTZGkOF9EGV4dfeMdyvYkHFhvQmw2KOiQItTm4c06vkA7gCT6Vn8Xx0Mc5u1tAPzSocWD26HVBZ1VG5neORCD4jkyWbzDR96t8PxIOFnW86z3H7dWvBuHaedBSHEiN/SnUmNWOpVNTQlx5qCIF5IGhudPZqg9Ho8YbI3fUKSqljnYY5Bm7O1veCsLBh827PRcAq5w6iqGm8rcg7S4bdwQNxDhqaFvSMlZI3ew6rh6dyquPFJL5SCbG22qtsTxEu6gOgSwWjMkrNBo5pc7sAcNygtsIilLc5aWgWsHbm/ctEI+rck39FlpDRtAdoqCvOVzhy09iCuZhULXZxGC/wCk67j43KNB0UHSXT3HRBFM9BPkUs7kG5yCbOeSIdKbIIzWSfUAN1QQVcqrA4SXjdz28VPNOFQ1U+R4cORugzeP0ro3kO/0FXU8hB0NvOvRMcoG1EQeN7XBXnNREWOLTuEFtHiLgNbHxUhxd/KwVTG9OJQEy1TnG7nE+dIVRHehbppdy8yD6I+C0n5Lp9N+mPmNTLb7lxW3AFKGYfTtts133yOP5riDOxUdt1PdoVTLiV0xs5KC5EymjlVOx5RcclkFhPCHixQIhLNCp45CihYixQeW8aU+WoNr9YX9O6rKJjxq12vYtrxxhoLoyeYIHJZ+lpmt8obdpQcpsTeDYg38NFbV4ErGh5IAN9DZD08o7LLtS+6AZsbWghg8Sd1XMoQHXt/Q9qs2lOagmp3ZQk+vcRYlQP2TGxkoHMozI4W3K2tLhrYGNYPLNnyO79Or4BA8MUgDsx1sC7wAtcqwncTc/wCuaDYyP38AsvjDeufAexaBr9Ae1jfYFRYmy7/3UFZT7KeQ6IeDdSzu0QBTaoKZ6KlKr5ygic83XJpgRY6WTM1l1tuaCur6kW0Kz1TUXV1jEYDVmpGoNbwrViSJ0ZOrfYqLiPCybuA1F03huo6Oob2HQ+dafEYesQg8wvZO6ZXGNYblOZo0uqXLyQP6VHYNhsk0rQ1pIzNJJ0AAIvqrzAeE8wEk9xfUM7R/aW1o4GxizQBbYBB6fwrb4rEOwOHoe4Lqi4Sd/skfjJ/NeuICfkin+oh9Uz3KVuFQfUxerZ7kkkDhhkP1MXq2e5PGHQ/VR/wN9ySSB7aCL6uP+BvuTxRR/Vs/gb7kkkAWK4VA8APhifbbNGx1vC4QowKl+zQepj9ySSDowOm+zwepj9y6MDpvs8Hqo/ckkg58h032eD1MfuXRgdN9ng9TH7kkkHPkKm+zQepj9yQwOm+zwepj9y6kgOpMOhbfLFGLtsbMaLjs0Cd8nxfVR/wN9ySSAptMz6DdvohQS0MR3jjPixvuSSQQMw2G5/RRerb7knYbD9VF6tvuSSQMfhUH1MXq2e5RHB6f6iH1TPckkgYcFpvs8Hqo/cl8i032eD1UfuSSQRT4DSnempz4wxn8kJ/9VofsdL/h4f8AKupIEzheiBuKOl/w8P8AlVhJg1Od6eE+MTPckkgFm4dpDvS058YIj/6qGDhiiDgRSUoIOhFPED+FJJBafJEH1EPq2e5cGEU/1EPqme5JJBa0NMxrA1rGtAvYBoAF3E7BJJJB/9k="/>
          <p:cNvSpPr>
            <a:spLocks noChangeAspect="1" noChangeArrowheads="1"/>
          </p:cNvSpPr>
          <p:nvPr/>
        </p:nvSpPr>
        <p:spPr bwMode="auto">
          <a:xfrm>
            <a:off x="155575" y="-1303338"/>
            <a:ext cx="36290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4" name="Picture 4" descr="http://cdn.frontpagemag.com/wp-content/uploads/2014/09/e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1222"/>
            <a:ext cx="36290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147935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What’s next?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" name="AutoShape 2" descr="data:image/jpeg;base64,/9j/4AAQSkZJRgABAQAAAQABAAD/2wCEAAkGBxQTEhUSEhQUFRUVFBQUFBUUFBQUFBUUFBIWFxQUFBQYHCggGBolHBQUITEhJSkrLi4uFx8zODMsNygtLisBCgoKBQUFDgUFDisZExkrKysrKysrKysrKysrKysrKysrKysrKysrKysrKysrKysrKysrKysrKysrKysrKysrK//AABEIAMIBAwMBIgACEQEDEQH/xAAcAAABBQEBAQAAAAAAAAAAAAAEAAIDBQYBBwj/xABLEAABAwIEAgUGCgcFCAMAAAABAAIDBBEFEiExBkETIlFhcTKBkZOx0QcUFUJSU1ShssEjNHKCkrPhYoOU0vAkM0Njc3SiwggWJf/EABQBAQAAAAAAAAAAAAAAAAAAAAD/xAAUEQEAAAAAAAAAAAAAAAAAAAAA/9oADAMBAAIRAxEAPwBpUd05xTCUHHLhScuIEuFdslZA1IKRsRKkZSkoIFLDDcoqKksp+jsgTW20XJmZmkdo/JINKe1B5NxFS9HO4dqrQFteO6docHXI839Vk3NbbRwJ7LaoOMHapCbJ8ERI0BPgEySB1r2dbtsgYQbX77enYprnaJzJRbLlGbMLOJI8WuGxCKxqaF0meEFjXAF0dtGP2c1h5tvqPFBUSuXpvwbQ2jv2ry6eYHQL1v4OmfoG+CDf050RjKgoGJPJQEmW6FqHLhKFqXlBBJNYqUS87oJupUsrrBA8VhB3K0NBjFgA5Y6PVyJqZbaIN+1sU7C0gOB3B1WQ4j4Ky3kptRuY9z+6fyUWD4kWuFjzW1gxNpsHEC6Dxh1wbEEEbg6Edy61y9Vx/hWKoBeBlkt5Q0v2XA3Xlk0JY5zHCxaSCD3IPReED/skf95/NekucIfqkfjJ/NekgwBTXLrk1yBpSCcBfZWFFQ83IA4qcuRsGHdqOLQ3ZcfLogFeA3RJpUMjrlPZsgIeukaIeKS5sUWbIB7pzWqSSMNF1E1yCj4yw7pISRuF5rTgbEr2iqgzxub2heIYvTmKZ7DyPtQWTZgBoSO+6M4bxENrKcixvKxpzhr7hzgDodPPyWULyjMDfapgPZNH+MICuIZwKqcNsf00mo28oqoe8lGY5+sz/wDVk/EUCEHY23IHaR7V7jwfS5IWeAXjuA0hlnY3vB+9e9YRBla1vcgtoVLZMhCe8oIJTZDTG4RTkJLIBugHgjXKhFAIWpQRUjNUPibtVYUrbAlVOIOu4oH4e/VaASFwAWew5uq0NENUGzwl5Mbb76i6w/wjYUGvbO0aP6r/ANobFbfCvI86r+NKXpKSQAatAeP3UFZwh+qR+Mn816S5wf8Aqkf95/NeuoPPiuLrk6JvWCCzpacAXRZ2QsktrDwRGbRBG8qCQqZ6GncgBfJqi4Toqwu6ysYtkE9LFd11PVwm3V3VfK57RdqDbjcgPWaUE8jpSQHbKzij2QUOLZvm6q1jNwCgTexeX/CVhuWQSgaHRepWVBxrhnS07tNQLoPFkRhx/TRn/mM/GEM4WJHZopaN1pGHse067aOCCfGP1ibn+kfr+8UGUXjEmaeU2AvI42AsN+QQiDbfBjh+eV0h5bL1yJqx3wbYfkpw4jV2q2zQgIZIoamtawXJTsiocdpi7ZBHX8RW0YELQOkldmcdOxAwUhLrFaagpsoQGt0CFnRT9lBa5QSMFmqgqHXcVfVZsxZ0nVBY4a1aTD26XVBhrVoacWCDT4Uep50VNGHAtOoIIPgUBgj7tPcVZoM5g2HOhiEf0Xy28DK8j7iElowxJB4aSpI281CjD5KBxeCj2HRUEc2tld07rhB15QlVsi3BC1Q0QVbR1kc06IHmjW7IJ438iuyNba9lC0rgBcbckBFHEL3srJRxMsLKZoQNATpYQ5pb2hdIUkYQeCcU4f0NS9vK9x5yosAwiaqnbDTsL5D1rDYNadXE8gFt/hYwuxbMB3FM+Akf/pn/ALWb2tQZbi/AZqOodHOBdw6Rrhq17XbEFVNHCXvawDcgL0//AOQEVqmmd2wOb/C/+qyHAGH9LVAkaN19qD2HAqXo4mNtsB7FaAKKJtlMg6ChamC+qJTggqI6QXvbVGxsU0sfNRCRB1wUTG3IA3SlmAT+H5w6V55NAb590AuLvs2yoot1a8TFxOZo0uqig6xQaHDo9ArVrkDBoAiI33KDScOyeU3zq7Kz3Do67u5q0BQPBSXAkg8JYdVNUTWCHUszQ5qCve/rArRUTtFmJhYrQYc7QILAoSpGiMCFqQgqHbouPZDSboiM6IHHsR1LDlCAY+xurOJwOqCaNEMQzXImMoOlqexJdCCn41w7pqSQcw0keICofgFwK8s1bnsYrwGOw63SNBLieVrLduZmYWnmCnfB7ww7D2zue5p+MSCVrW/MbbmTudUFP8OPDzJaL45mcHUos1oALXCWVjTmO4ssZ8FNBZrpSNz9wuvYuKcNbX0ctIX5BJlGcDNlLXtcDbnqFjsAwb4ozoMwcWOLcwBAd32KC3YE8JjU9oQOKa4pzmqGonyNuUHJ59LIeydRQOeb9vaQEccNeeQ9IQUdUdClwnJZsh5lxVnPhjgNWm3bv7FVy0XQgyMPiEFhVgZSDsqjDoAHGykbjLJWGx1UlCbAlAW+WynpHc1UPlu5WVLsg13DDNHO7SB6FdOdZA4JFliHfqn1UvJAe3ZJD0zuqPP7UkHisEN1A4FrrHZH4a/kiammzBBn6+PmFZ4W/qhD1UNhYqTDTogumKGpKljKimCComGqmiXKgarsQQdUQlcw3GylSIvogsKaYOFwjWFZuGQxu7itDA4OAIQEtK7dMBXMyAymdqti4DomfsD2LEU7tVtY9YGfsj2IK8ucA2w5jfmL7gDZUlYy0j/H2q2nY7ILEDrN3OUWza68/BVmID9I7xHsQQNXbpoKkLdLoHumAGpWf4pqmwsEmfMSbNaBYDvJ5qWoOaTXsNlUcRUXTwll7OGrSe0ckCwvHS62q0sGKh3lOynk4cx2FeU0pfHdrgWkHn+Ss6PEDYi+yD1WhxrI4NkILctg8dvLMO1H1U8MjbSNBB5jTfmCF5dFVutvcI+LETbLfRBcS/B+C4y083UNuqRcjuJHtsnVWDzQR3c27fpM1Hn7ERwniRbnudLCw7z2LT0eNR5bOIF+21ttQUHm1HJmctLh8Vy0d6dieGRMeZoLZHuOYDZr+fmO6kw12V4JQbFj8rPMg3G5TampBGhVa6sQaSlHVHn9qSEwya8bT4/iKSDxeSqLdkOcfe3cFWZja4aoObDWnkgAlx8O0IVng84cNFW1GGMRmDQBmgQaaLZNmC7AdEphogq6lKJOqUyMoHFJq4nNQNe26kw+YsNjsugJBl7oL1rbjRJ7LKuwutscjvMrZwugihW3ojenZ+ysUBZaqkqg2lBPK4QDVUkfRkvdYAi9iDbrC2h7+aCxFozkkgDTfwQ2J4plicWR5teYBaesPPfmqfGMUYHdcm+mnmQWZcz6wegrr6hlrdJ/4/1WNq8abazQVVy4kTzQbgxR3v0o/hKFqaRp2lA/dPvWOOIHtUT8Td2oNBJgjCTnnB8Iz+ZQdTgsY1bKweZzf6KmGIuvujYaovFiggdJ0XkPz9wBKUeJl3zbeZSGnCkjpx2ID6OsIOlx3A7oxs7nbkoCGMBWELEGo4fs5ph+mHHwcB1VMGW307VU4RVdG9jvom/mWurKLpDnZYgi9vFBVCTvXLqQ0+tjoexPbSHkUF7hH+5b+9+IrikwuIiJo/a/EUkHlTKlvYnmVhVXMLKNsqAirYOagw5oDjqnTOzBVuFlzZSDsg2NMdFJKFBTFTvOiCuqmoRrkbUhAFAQCu3TGHROCCVie1NYFM0IIJmcxuFcYfV5mgcwq9zVHG8sdcIL3Jc3RtVUEUxbcWBN/A2VfBUAgJ+IEdE65tppra6CtqHyGAlj2sOtidLajc3sEDi+EySkPZlOg522A1ClMjBA4vcQAHXAN9La2bzVmKkCJpbsQC3wtogw8uEzC4LPQ4FDPwuUfMd9y2R3T2jkgwMsLxuwhCSuty+9erNiFrEA+ICTKKMnVjD+6EHkPTKwpKyy9Oqn0zLM6KNzuzK3S6i6GmNs1NEb88o3QYRlW07oqKob2rT1/DtHJ5LDEf7G3oKDi4Mp/r3j90IAIHAnRW8UOisMM4Ujj8mXP6PYrSHDATlDm35AlBmXsI5rU8I1xsYzrbVpPZzCqsQw5zDZwsp8GGVwPYg2U0EcvVdoSOq4bqmrKCWE38pvaPzCPc8da5tls5p71a0dS2aMO3BCAXCZiYmm/wBL8RSRdNQhrco2u4jzuJ/NJB5HLRXQctDZaJ5HJBSSA6FBQSsshKZ/6QK6qqVp2Kq/iWV97oL+mcikBTuRzTogEqAgHBWc6rXjVA5ilaFExStQTNU7UO0omMoOlqa6NT5U0hBHTPynuWghhzwPNr8tPBUDgFo8AnApZXO2D7E9xb3oKH4uRE8dHn8rQjQ2Hknx7FHNfLHcZSWAlv0e5dPFNL0roBLlJv1i3KL5dMrlFDEQBeQSk3OYG43QSMYiYI01saIZogeE9m6ZdIFB5tX4u9lS9j7gh59F9D6Fd0/ELdiVc45wzDVEOddjxpnba5HK/aqKXgSRvkTMd+00j2ILSHG4joXfeFMK6I/8QekLNS8LVLOUbvB3vCEnw+eIXfDp2ggoNh8ZHzZB/EufKTgQc1yDvdYgV2XymEKWPE+ewQeyurmyQtL8ty0HXfZDUdOL5m6tIN+0EfkvPafGnus2xAAsPBabB657RcajYoLnEqrKXN/sC/nXOCMWs58Dj864v3nkgcRjMpL493AXadDoLaLOGsdBOHG7Tpmvpb+iD26PZJV2E1wfCx99x+dl1B5aKzvQ9Ybi43UDcGkOuayk+Tnt+cgqH4nZ2VybJUagqXF8OLhqNRzCzbJ3MOR3boUG4pXbKwYdFVYe67WlWkSCOVBShHyBBzBBExSXTGouB7WWe4eAIuNO1BA2RG0pv4IocR8jlt+w23sRLcUilGUsYfAW9iBQ4oxgt0cZ8W3Kf8sw84Yj5rKsrMNYR1CWHlzBWWrZnRPySCx5dh7wg2dRXxOBtEwd4LtPvVLjtPLLTGGB1s0jXHM6zCANAfequkr7myuaKqDTrzQYmXgDE3OzOYzX53SNttot5w/hLaOnYyos6RxcXFr3W303/JW8OLty5Qbkbb6d11QcRZ3kZeV+7sQWs1fG0bD0plPWtebNOvZded11U9rsrrgjktXwrQuaDK8WLhZrTvbe5QaJzk3OmSPQ0kqA1tQpnvVUx3NHOk6qCKqmVbiUl4zddqptVVYzWhsR70GfxM6KohqMpsdjyUr60AZXnwP5ISZt9Wm47tUFxT4pksDsdne/vWr4exgOOS+688jBIsRod/eiaRz2OBjcbjUFB6l8ccDcEqSpminGSoaHaWB+cPArCux+Vo6xIv4FDSY888/Og9z4XpgyljYyQuaM4aTvbpHWB8NvMkq3gOqz0MLr3v0n3TPH5JIKGTMmkk7pfHr8lIyW6AOamPLVZDiPDyOtYr0RiZUUTZGkOF9EGV4dfeMdyvYkHFhvQmw2KOiQItTm4c06vkA7gCT6Vn8Xx0Mc5u1tAPzSocWD26HVBZ1VG5neORCD4jkyWbzDR96t8PxIOFnW86z3H7dWvBuHaedBSHEiN/SnUmNWOpVNTQlx5qCIF5IGhudPZqg9Ho8YbI3fUKSqljnYY5Bm7O1veCsLBh827PRcAq5w6iqGm8rcg7S4bdwQNxDhqaFvSMlZI3ew6rh6dyquPFJL5SCbG22qtsTxEu6gOgSwWjMkrNBo5pc7sAcNygtsIilLc5aWgWsHbm/ctEI+rck39FlpDRtAdoqCvOVzhy09iCuZhULXZxGC/wCk67j43KNB0UHSXT3HRBFM9BPkUs7kG5yCbOeSIdKbIIzWSfUAN1QQVcqrA4SXjdz28VPNOFQ1U+R4cORugzeP0ro3kO/0FXU8hB0NvOvRMcoG1EQeN7XBXnNREWOLTuEFtHiLgNbHxUhxd/KwVTG9OJQEy1TnG7nE+dIVRHehbppdy8yD6I+C0n5Lp9N+mPmNTLb7lxW3AFKGYfTtts133yOP5riDOxUdt1PdoVTLiV0xs5KC5EymjlVOx5RcclkFhPCHixQIhLNCp45CihYixQeW8aU+WoNr9YX9O6rKJjxq12vYtrxxhoLoyeYIHJZ+lpmt8obdpQcpsTeDYg38NFbV4ErGh5IAN9DZD08o7LLtS+6AZsbWghg8Sd1XMoQHXt/Q9qs2lOagmp3ZQk+vcRYlQP2TGxkoHMozI4W3K2tLhrYGNYPLNnyO79Or4BA8MUgDsx1sC7wAtcqwncTc/wCuaDYyP38AsvjDeufAexaBr9Ae1jfYFRYmy7/3UFZT7KeQ6IeDdSzu0QBTaoKZ6KlKr5ygic83XJpgRY6WTM1l1tuaCur6kW0Kz1TUXV1jEYDVmpGoNbwrViSJ0ZOrfYqLiPCybuA1F03huo6Oob2HQ+dafEYesQg8wvZO6ZXGNYblOZo0uqXLyQP6VHYNhsk0rQ1pIzNJJ0AAIvqrzAeE8wEk9xfUM7R/aW1o4GxizQBbYBB6fwrb4rEOwOHoe4Lqi4Sd/skfjJ/NeuICfkin+oh9Uz3KVuFQfUxerZ7kkkDhhkP1MXq2e5PGHQ/VR/wN9ySSB7aCL6uP+BvuTxRR/Vs/gb7kkkAWK4VA8APhifbbNGx1vC4QowKl+zQepj9ySSDowOm+zwepj9y6MDpvs8Hqo/ckkg58h032eD1MfuXRgdN9ng9TH7kkkHPkKm+zQepj9yQwOm+zwepj9y6kgOpMOhbfLFGLtsbMaLjs0Cd8nxfVR/wN9ySSAptMz6DdvohQS0MR3jjPixvuSSQQMw2G5/RRerb7knYbD9VF6tvuSSQMfhUH1MXq2e5RHB6f6iH1TPckkgYcFpvs8Hqo/cl8i032eD1UfuSSQRT4DSnempz4wxn8kJ/9VofsdL/h4f8AKupIEzheiBuKOl/w8P8AlVhJg1Od6eE+MTPckkgFm4dpDvS058YIj/6qGDhiiDgRSUoIOhFPED+FJJBafJEH1EPq2e5cGEU/1EPqme5JJBa0NMxrA1rGtAvYBoAF3E7BJJJB/9k="/>
          <p:cNvSpPr>
            <a:spLocks noChangeAspect="1" noChangeArrowheads="1"/>
          </p:cNvSpPr>
          <p:nvPr/>
        </p:nvSpPr>
        <p:spPr bwMode="auto">
          <a:xfrm>
            <a:off x="155575" y="-1303338"/>
            <a:ext cx="36290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hQVFhUXFxwYGBcXFxwYHRgXGBoeHx8ZGhwbHCogHBolHRweITEiJSkrLi4uHCAzODMsNygtLiwBCgoKDg0OGxAQGzUlICQsNDQ3NzUwMi80NTcsLDc4MjQsNzQtLDU3LTQuLS80NzI3Nyw3LS8rLCw0LDItNDE0LP/AABEIALEBHAMBIgACEQEDEQH/xAAcAAACAgMBAQAAAAAAAAAAAAAEBQAGAgMHCAH/xABMEAABAgQDAwYHDQcDAwUAAAABAhEAAwQhEjFBBVFhBhMiMnGRB1SBobHS8BQWFzVCUnJzk7KzwdEjMzRiwuHxFZKiQ1OCJCVjdJT/xAAbAQEAAgMBAQAAAAAAAAAAAAAAAwQBAgUGB//EACsRAQACAgEDAQgBBQAAAAAAAAABAgMRBBIhMQUTIkFRYXGR0bEyM6Hw8f/aAAwDAQACEQMRAD8Ar/hH5e7Rp9pVUqTVTES0TGSkYWAwgtcRW/hM2r47N7k+rE8LPxvWfWf0piowFu+Ezavjs3uT6sT4TNq+Oze5PqxUokBbfhM2r47N7k+rE+Ezavjs3uT6sVKJAW34TNq+Oze5PqxnO8J+1CokVcxIJJCUsyQTkMQJYZXJPGKfEgLb8Jm1fHZvcn1YnwmbV8dm9yfVipRIC2/CZtXx2b3J9WPvwl7V8dm9yfViqIlk5AnsDxsFHM/7a/8Aaf0gLN8Jm1fHZvcn1YnwmbV8dm9yfVisGkWM0L/2mNSktY2gLZ8Jm1fHZvcn1YnwmbV8dm9yfVipRIC2/CZtXx2b3J9WJ8Jm1fHZvcn1YqUSAtvwmbV8dm9yfVjJHhL2qSB7tm57k+rFQjKT1h2iAu21fCPtNE+alNZNCUzFpA6NgFEAdWBT4TNq+Ozf+PqxX9ufxM/61f3zARgLZ8Jm1fHZvcn1YnwmbV8dm9yfVioxIC3fCZtXx2b3J9WJ8Jm1fHZvcn1YqMSAulF4VNqS1hRqlLZ+isJKS4a4AGWecafhM2r47N7k+rFRiRjXfYt3wmbV8dm9yfVifCZtXx2b3J9WKjEjIt3wmbV8dm9yfVifCZtXx2b3J9WKjEgLd8Jm1fHZvcn1YnwmbV8dm9yfVioxIC3/AAl7V8dm9yfVj0H4JNqTqnZcidULMyYozHUpnLTFAZcABHk97R6k8BvxNT/Sm/jLgOD+Fn43rPrP6UxUotvhZ+N6z6z+lMVKAkSJEgJEg2g2aubcdFAzWcvJvPARZ9k8m7BSU8ecmDNvmp18jmAqlPQrXdKbfONh3mGFNsNzdRVwQl/Of0h/WTZEs4cSp6wOqBkdXAuBkLkb23qKjbc9ZKUhMtKbMALDcdLbwNIAmXyeYsZdwHZSyS29k8bRtVRypVlzJUsj5oBPbvz4Qjn41kJVNWpwMnIwjKzxF0qUjpImFtf1gGy9pU4+WtXeAP8Ai/dGpG06bULOep7rm7+bjCoVCAOgkP8AzB3P5d5hnL2dMUlyUXD4cLt+ndAbZe0qckWWganEokPqBhuP8wTJMqb0Uzh9GYLFtzPwN4VSdlFWIEYCNAo34gEQLO2cpBIOegPROl9xHlgH9TsEtiElK075avPZor9fs/CMaHKHYvmk7j+sbaHac2QbEgG3A92cP6EJrHwgJWbTEKUWmYlEgg/JINr8IClxI6aeS8xx0JQKgSEliSwc6cYrHKDYWAKUlBQpB6aRkzdZPszQFZjOV1h2j0xhGcrrDtHpgCtufxM/61f3zAYgzbn8TP8ArV/fMBiAxiRIkBIO2ZsmbPfm02HWUThSntUbeTOG2xOTuLCqclRxB5clNlTOKj8lHnMXTaPN0CUKqjLKx1KZAJShNibBQ6ZyxaYicw0BUKbkjiZ5pUXYiTKVMD7sVhDJXIEgOUVY/mMkANq7nRj3GMKrlbVrU0pCZIwlKcKOklBZ75kltY1SNpbQHSRVzBqzqD3e4PbGJtEeUmPFfJOqVmZ+kbCVPI5QtLmgr+ZNSZJP0SolJ0+UIR7R2XOkFp0tSHycWPYcj5IulLywrUv7pTLrJZ66VgFRG7EA4N31ItFl2LLkVqFJo14uiCunnqTf5yQnBnkAoKvewIvlHMa7ONRItvKPkrhK1U4UCi8yQoutA3pPy0eca6tUoCRIkSA+x6l8BvxNT/Sm/jLjy1HqXwG/E1P9Kb+MuA4P4Wfjes+s/pTFSi4+F6Vh2vV3SXWDYu3RFjuNsop0InYkPtg7AMzCpaVFKuqgWK95f5KBqYy5KbCM9YUU4k4sKUZc4tnZ9EpF1Hd2xZNqbWEozJFMQZhDTqjID+SWNEAW00eAznzZFNhQUion2wy5d5csWLAAjFuJNs88oSbQ2lNnLKp8xSEm2BG75oLuR2W4QDKmKSlSadJU3XWQO4OPT3aw5o9mYEYw5UR0lEuePYIxadRMpMOP2mStN63MR+SqbMUkESpTJIZmGTd5PdBOy9hKnNjJJLOMgPIItp2dLmygUAC3s8adnzEyVXzjjZPULXpPR2l7Pjeh8fFabT730kqqdmJpbKAAbP8AzGmYApBIDCN+2trJmTekLAOE6m9mbsjGnqcXRUnCPJ+RjocOck4onJ5ec9XjBHI6cMRGo768bLKTZSDKsA+/V+3thnSoUlIxZt7cY+01OUKsXQb9h4RtmJUpJAYDJz6YtOWzsOmwhWjDMEyYpNsg4u3CC6ieESiCoEtbja0aJyGkS/pAmAXVlJgAdyjj8m4YE6jj374WqSuSsTJfaDnYjLsaLhPQhZGZYZC4hVW0QZgGG5tOyI5zU3ra7X07lTSb+znUfTX8n3J3aOLm5wmYk/u1SzYy1kE4Ta8sgWL6MYM21IGJKrFJeTMAILYnUCWAZwSODjOOfSquZSzFYWY5pIBChe17ixNxeOo0a0V+z0ISVKWnIgMUKHVUUvdls+eY3xIpOP1tOZcxaDmlRHcc41yusO0emLRyu2fiSKjDhWkiVOQ7soBgoHUHLu3xW6OVimJTiSl1DpLLJHEnQQmdDdt3+Jn/AFsz75gODNufxM/61f3jAUB8iy8l9kPhmqTjKiRJl/OUM1q0wJ8586bZNCZ01KHYZqPzUi5Pd+UXyorUU9MZ7DnFNKppZcGWlJBx2uMn4vAG7Urk0CQlB56umXxC4Q7jyMctQRmLxS5q09IzSZlQSCpSjZAGvHd3NHwyVgFSjinTXudAesb6advn0yKVF5aypJdwCWxWzJHoeAHnVB6oUyTckm6uKu3PDFs2MpCwAbg68GjRQ7KloTiIA8/nMSRLxTGTbzNFPmU666ie7v8AoWecN72tHu67z8tMa6mUlaihRtZhm3A7+BcHhnAtOt1pmSjzM5JxIXLtiA1D5kNdOnGG1LNSrGgPj/mHtxhDt9PNqYJxAg85a3AvorO8T4a2rSIt5cz1DLjy8m98X9Mz/wB/yv8AsjlF7uApqocztBDc1O6omM9lHjkc3sws0UvllyeUgrnIQUMWnSmbmln5QH/bVpuJ4iFvOKnYQLrf9nNdlOkOEqO8ABuy0dA2bt/3XIRziXq5KVSpoUEgTpYSegsWLlIIBY9JhrEqm5HEhpyk2YKeepCby1ALlK+dLVdJ4tl2gwrgPsepfAb8TU/0pv4y48tR6l8BvxNT/Sm/jLgOEeFj43rPrP6UxWtnUSp01EpHWUWvkBqTwAc+SLL4WPjes+s/pTBng6oAEzqpYdKAUlyAAgDFMJ4EYUWv0zvgGu0CKamRTSCUzZyGxYWMmlButWoVOJJbNikaCKVPQoqMiWkls2zIzuctXzZzwEM9oVc9UwTpl59R+0YAWxOmWkDRKRiLfyh8oO5NUHNWUAVm5IL5ZB9wgPtLzctOJKGHykt7P2wy55JCSkgJYuO2BtpzVBeFCEuoZm190AijEtiS+qxiLJ4s9vygDJO0lySZYYu5HZ7GNFSJqnJUkE6H9ARGuZUpWpKkgungfTG2VQ2K5xZ9CYr04uKtptEd3Syer8rJj9nNu308z95aaZIQD/1FqPdw8kbKiViGJSsKhYkejtg6QAP3Us9qremM1IXuR2X/AEiw5pJ+0C0iWCQ18R/sYICJiiyuin2t/iGZWsZpB7D+salrSpsQKSC7GAWJppSVqQB0mzJe7+iN65lhKR0mzV+nkj77hBWorAVdwbFv0jCQGVMSLHIDebQZiZidwOkzVSh8nvgRUznFKLi27fu7Y209GkB1nErC+F4GUUr6KZaceRD5aOfy3xVrw8VbdUQ7GX13l5Mc0nUb+MR3/kkrpAWMLuuW+uaQbN3tG7klttUiaEf9OYcKgd6raEM9nvx0EMv9BRKQFh8ebv3jsOUV3aFM7LTko3GfSvu7D3GLTjOjcr6FU0KBf9tKJSwIGOSokC4DkpA840jlMrrDtHpjpXJPa66qm5hzztKOdlpcHGEC5ALMrBiS76vrFJ5Q0glVcxKeqVBabN0ZgCwPIFNAC7d/iZ/1q/vmAoZcpKha6qcVqUopmKSMRJZKVEBIfJIFgNIE2fSmbNRLGalAdj5nyC8YjfxFr5IbJBQMZw89dasgimQemSWtiNvIIXbf2v7oq1Kw9EHDLSCbAWxPm7D0bodbXmc3SzFIZp0wSJQN8MqRmSO3XR994Q0dPzSlEgqbNQux9gd+kZHyVUrMxZCcRbpElmGiRwA/WN1LNKjiWkBBYdjHWHMmShTrR8oN5vbvgTZdKtJ5u1zbXMmNb3ilZtPiE3HwX5GWMVPMrFsWTJVLOLPQbhC/aFIEHonW0MZmyuZSVYrtCWcsrLEtx3RwMMzky9Vbb3L6FeMWHjzvXTEePh4Z7Qol4kzJXWGYOog0ywuUTMSEnV9YylJZIALsGeFW2f2hwglgQ7btQ8d+1orG5fPMODJmt0Y43JNS7NVimFDFAsAXu2oIyINgTrG+Xtk09TKnpCucS3OPlMALHsJFiNDDqnnDm8CRhLi+jbm0hZN2ahSkpWVAFZLu5xagE7wx4YY1rlradRKbLwc+KntL11G9GvLHZyZkjFLdkAzpNs6ZamWgb+bWCOAjn0dN5PzMMmdKWccyimYkl7Lppr84gh7ghlcLCKJyi2d7nqJksXSC6TvQoOnzERIqFwj1L4Dvian+lN/GXHl2RNUhQUhRSpJBSpJIIIyIIuCI9S+BOapeyJClkqUpc4qUouSTOWSSTcknWMd9jgvhY+N6z6z+lMNKEhGykyVWM+ZLQXsQhUwzVXbLBLlny+SNPL6h57btSg5Ga6vohCSfNHzlJTKSpSCADKlGctIuQqakYEsDbCk3uwZ9YyAJVfjq+cX8pAIJsA4AGZt0AB3wwrFzziCElKdV6kcLekwNsmUnm5iQnGylBQe7AsO4NBVMlAKSmapKQeoQ4IybWAxpKZMzpBamSXu+dx+salDn5rgMkO/HtGuXfGykUwm7t/af7mPuzR0C2bgPrfXzwBtOm5EtIJGajkD+Z4RKyplU/SmqxL0DOT2DQcYLq5gkSlECyQS2+2vljnU+eqYoqWXUbk+2ggHtTyqmK/dJCQDmekf0HngIbQqlmy1nsYW8gaAEIJLM50G94ulDQCWkD5QDE+3lgK2ampTcrWAN6gfS8ONj7cE39nNAC9C1leTQwbUAHOFE3DJUFCUlRey3Iw9oye+YaAfTKVg6CQRpmDAW0GUEEC5OmecNlEAEnIQDKUwA3B/7QGBkolAqLuNSYw2YyUKmqGEqvfstAs5RmrCUswIxdmg9t0HTsBIxGwsAN8Bg8uYiWJjKfRw13LtrAG0KEgzAAALFIFuwtlnnwMGy5iCsy8ICWYFusrcDvH5xsmrHNoWp3QShR4ZX9MAh5I7TVIrpE1DfvEoIVfrKa48nmhl4StmmTUSXDWKAACOihWJFjf8AdrQL7oQTyOmU3wlKwRxL73NyfNFw8KMznBSzS+JQSSSMzzUtJbf1O8GAom3f4mf9av75gvk4cBmTdUoKU/SXbdueBNu/xM/61f3zDjk7TBXMIVkuaZi/oS/yceeAJ5SdGbTyBfmZIdr9Nd1G2r3vugrZ8iWEWL4he+dhcflCesqBNqZ01RwpUsp3dEuLcAAddYH2VSKmKUULUlIPRDwD6aRTIJHScv2DhA9FUftcSAQS2emf6wJtETQnCsdHLENA+bQ1oVApF34xrekXrNZ8JsGe+DJGSnmGW16+abqUnCN/6QhpZK55xFWAjJrdbi8PK2QtRszDeHhd7kmFZOMje1iQNPSX4xpjw48capGkvI52fkf3Lbj5eI/EHtDICEBOLE3FzH2opXBI63pjVs+jwDieLx8qa4y1XScO8bz7CN7Vi0alDhzXw3i+OdTAVSSBex3QbVYRTYl5gEtqb2A7cvLAs6XNmZJDn5Q0A4anzRtRSz1rSooT0AWJdn3t5vKYhw4JpaZ26vqXqteVirSK6+M/fXw/IXkvOA2pKMzCpM0qlKBOeNBSCrgSQrjA3LalKU05VdaUrkLO9UhTOfIe20BbQmLlzZczJcspJIyCkLP6J8jRb+WdNzsmcoMQtKK2WQzMq0xmy3njFhxXMo9TeA34mp/pTfxlx5Zj1N4Dfian+lN/GXAUX3AlW3doTljooWx7BLCiPKwTwxRzDlJtQz6ybNc9JRu7Ppff+kdS28sio2vhcr5xZAAv0ZKFduaRbs3Rx6upVS1tmWBxO4IIcKByILwFq5O1SAhWFhM/mcAk5v5u6NlVgPSmyQT85F38jGBuS81JQUEJUQ5SlWfdw/MQ3RtDmwy5aUp4Bk+fXtaAWyBgS8pTpGaCMgd4jOXYlSOkDmNRBakS5hxypmBXHL+8aZlIsZy//KWfa8AXL2qhfRWlQsxcWbjCdeyEIxYLhTsTdoJUdMUwcFB/zjROnFAxXKRm9rNlrAZbH2WJZCz0i+e7s8kN1DNoUUVaTLK1JCUC4Vk5+aAbk623wfs+tRNcJPSF2yLbwNYDNcsnf+kLdrIWlNkuCC53cd8PAts40rF4CpSNsLS3OLUpIyTrYWvrGz/WiSXcDQs+fl9mjObspBnqTjdPWIG9RPR9tIJRspCVsUhSSl+ldjuB0tAZ0U+Ws2cki5yy0IGWcEmjQFCzqVlfLjfL+8IlbPWCJkogYnIT/L57Zd4hrsSuEwnETiSGwntuX1gCqZDiW+SFqL8EuB2k/rBcpZKVFGFKMRJKxcq3DdGtEgglRWUvkBl25PGUyp5tsYcKLOkPfiPJnAVraASqbOwJcEAW+eVMCLb9OEW3wrsE0o1Al6v8gZcGIy/WK3s39tVEJBPOzk4exCiosN5wt5Yf+GKeDUoQPkrI1DBCZaNeKVZWtaAoe3f4mf8AWr++Yb01RzRUoN+ykhAcfLUHPZ7DWFe10vVzhvnLHesxtr1Wm2PXZ3Gmm+AOoNkibLAWplHpM+8O574koTadJBT0Uv0gWLE5kQXs2WJcxRU4IADMxa8E16zPkkSSC9i97eSA1Us9cxJxpABuHLluPFoIppAQGGv5wDN2iqWgAoIyD5pft3QfLJ7Yxrvtt1e706/YjH2dkAypgQt1kB8h2emD0pdw5hNMpkiaykqXiHAhLHTt9MZanqZyTkb/AJRrqqfnBhcB+/ycYxoaJEsOkHy/5gkcIDbRpCOi99HgJHPrmrliYAlgXbpMXtusxvGiYoqqUoSrD0CpRF3BLAX73hrRUolY1ElSl5E5sBYdg/MwFW5TbMwJGBSlhy7ly9yb7rO3GLVQ1XO0VCtbFKecplcEKGR3ElzmzaCK5QrUtc9T2SFqYsQAELSc+A74b7EqgNjLlOHxGpAJCX5pYGAF3J1YDJ4DntTJKFqQc0qKT2gtHqHwG/E1P9Kb+MuPN/KhDVCj84JW3FSQT549IeA34mp/pTfxlwHMtq7b9z8oKpKv3cycEq6OLCSlIxNqGJBG4lrtGrlxsCXjmrQRjl4caQSoCWEuChTXzuCPRGnlfyan1W2K1UpPRRNutVkJOBLYj5Rviwbc2tJ5uaCEY2DmzrOFQOWnZwgOU1KwAFJUQUlhfpNooWFtOLP2nU23KhIKVFKw4BJCSdMte+B8CjLSVJ6tkuACWIISpzxB1yguroEolLmOOdBHV6uFVmAuL5vu3vADqrULWGAlLxM6deJ0eC5fKYAthUCLODmXNyCezKEs1KWxK6xY2O/f7axjNlhwoFwq+7CXy7mgHVRyqWSAEsl7nUjVtB54LXtHnEMhDE6q6XpDPFVnpZRD5Wj7JqFJyJDagtAMa2SSshSyoixfJ2+TwA8sY0FikJKucKgEkMybi9r2/WCtkft1kLYFYwuzYlJuDxVGnCZczFfEhXTHlHSH8pByzD8RAXGaXb0xrWYysQCLgizaxiq6fb2EACulTew6RcvvjfKknBqSAWe5Y/nEmz0oDqLCPtHtCVMdKFAq3ZG3AiAGnS2ZKRdgkncNwtc90DLkPhwuyeqRwsSTut5YczJQL2Ds2e/shdVI+ebD5KQ7W7P17IAebtUth1BzAzz7h/MxhfXVSua6SiCo4EjNgesd5tbywVXhkFeABg1zdg4biD+t4QzytZSOspXVA04AaQF88F8hM2uSp/2cgBnD5HGTpc4An/zhB4Qawza0KUXOFL9qlFXoIiy+DqRNpZdSqYAkiTMWAWLghKXBDuS5DPpFD29NxVa+Cwn/AGMn8oD5Xj/1sz/7CvxDHyt6swMf3gOVsvMY3zEPtBb/APfWe5ZMF0ckLE8XU5skalIfPIZ58Mw8ADtSbiTJUoKyAOjpYZdoHmix7NqpZlnAlkAO4sXfdFakqC5QQq5BId8gPyD/API7ofUjpHRtZm4RFlyxj1t0OD6ffmdXROph9nzETwUELS+pEbaOk5uzlTak6QFW7WmpNpbpGogvZlfzwyIILEe2kSRO43CjelqWmtvMNczaqUrUhRAIyfUdu+AUVyjMWZbFgLKcPxHfDWslSwBMUjFfSAJlGJyyxUzN0S2blj5G4RlqJ2HXzJqyVBkgaEkGG66fGWuOwsYWbASUPLULp13jR9x/tBdZtJMtWFZw4gTiyHY8ARzEuT0gkFRzUS5txzMfJtWpQCkpZvK/khDRTSSorKiMRw4g3R0tpFhM4rRhQnCki5MUM+bLN+jHD1Hp3p/Fpx45PJne/n4j9z/uiemCZciqU4BMtQuflLYWsb2V3nLOGtHRPS0cgoCJi8anxXKGDWfVR3bwYRzJYaVId1TpoxnQpQp1Pq2Mqa/yYu1VUpFRUrF5dHIKUHPpFOJSsy5KlJz3CLtYmIiJeczWrfJa1Y1EzOnK+UFTzlRNUMsRSOxNh5g8elfAb8TU/wBKb+MuPLRMepfAb8TU/wBKb+MuNkTnHKyrqP8AUqtEucqWE1BwgYWBUhGJagR2B9IrW1NoyFTAF88spJGIzEgKIzN+lnrbS0dU2vUS0zapJS61TV36ORYAXBs41dtI5HX8nlrmqxkJwm6+sCC2QDHM6tAb/dEuesI5sBIClMgEqWoJYAqsSGD2GhjCvMspSglRUQQEpSUs9gDiHSIVorfZtS6bY0iSnEP2kzIEpsOLZv6I01dUsJadKmAOAAkqIFhdQW7O4YauOEAmm7GWk9RYOG4ThV0rOAErNr6xmJUoXKnU4xIKVOFEPlZwLflaGUvaEtThC0p3BaGc8AlYSBpdo1VtTNdipIOfRS1mzcKPe+kAsqaVGJSkoUsPYJGEjgQCWbsgeRs7nLoNnYpcYktqRqGvbjDCZOWljhSpr2UQT5rwsTWLC1LHRxAgtuOj/pAbp6ZiJiUlJQpNwAGYDJQ4HNxGdbUrWozFjpDQtezM2oOUYbO2gsLSFKKkkspw5vbM3/SH6poQD+zBSFdbJQBZ0nQhnD5iA0bL2shCQlZIQeqq6m3pV2QenaSCoBJKn1ALB7XJ9rwgqU9MlmxA4gA6QqwCn0xN3xs2bXCXicM+nzSDY9nt2A32u2FIU4BWAe490SXs5ITiSEg9ZLbzcXGb7oHVVc6lKk2wnEb66X3NBSaws/mLf5eA1itWQkq6Kr4k8Q9/LnG2ZPckEJJFxbMfr7aQmFaApZU/zWzAAO/fHw1ylgiWAALc4rdwDOTq+kB92zUlTSUXUpioEAFI0SWb27YP2XQBLBsStToSOz5IawytGMnZvuZKFl+dmpUrpXUlDsCf5lZ7w2/JxybpguYgGwxJT5M1Dtw5bmMAyn1op6abLUV4pgQqZiSQyABMZLuFZgEhjiUcwzcqmzsc0rOal4u9Txe/CXtXGVpT1QUyvIkYzxFyB2gxQJQ6Q7R6YA/aFRzdbNX82estvGMuO6LBSSZXSStRTLmuuXNCSWUU3SQm+jkcDwis7d/iZ/1q/vmCeT20Uy1FE0nmljCbno/zN7H0ECdo7BmyVLdKiUl1Bj1W6wcBwDfexBLXbfs+rSzP9HiP7fpFpn14XLCJyyJyUjmJ2IBMyzggsemR8kWLnfFf5T8nlU6ucQCqW7qCLYVWcoz6PnHnjW9ItGpT8fk5OPfrxzqWMisWJ2A3QUuxHG8NEz5ePAnrEXaKxPqwtIc9ICyxYu2SgMu0W7IYcmZgDBXWuXzxcQdWy4RmI1GoR5Mlsl5vbzM7/JhIm4QtBzGXYYGQFJXiuxYMN41gquk4VFZUC5y4RpTV4kskgte0VMt8kZI6Y7O/wONwsnCn21oi0zP3jXj9/XZtKmukrKShs95A/KNFZNlFCVLD4uq+/R/LCxG3egUzDimORhAuS9hH3nzzSEzpRJTazHy+2UW57w8/WYraJmNxtrqJuKbLQCekp+OFNz6GjftqvSFIBJLC6QWYN6bW7X0Do1TkImlab3JF3SnsfrHzX1iwcnOTvPzAuodEtSjgSevNNzcEuEPrq4yjTHTojSzzOVPJydWtR4iPkJ5GSJcnFXz0qTLTaUB0jiNkhjm755C2UaNu1CpOz1BT87VTCVOb4QrGrzlKeyLhylogJlPJSRzaU4kpDMSWD2z7rXvpHOvCDWY6rmx1ZKQgbnzV5y3kiRUViPU3gN+Jqf6U38ZceWY9TeA34mp/pTfxlwFe2zPpZM+tVNmp54zSpMvEQwDBsOK6lYcw1mzMc8pl85zxQVA4wQC6gQbMDw1djrd4P5a7Olz9qV+OxQtwxAKjhRY2Nr6X4hhAdChElKQpRPSLpCUDNmxKLqUAxDE6nUwGqRXISpYVNT0WANyHbQgOfReNVRVr6KhMwsoltDezjPycIE21tSYVMl5abqSEEAAsxCikXy32cWhCmessxPe9oCy+7GBSoIUGAOJLNcWN7QuMuxACMJ1ScyN92Hk3xqTImFJJ+WbEqtfMgD27YNn7LwgBSFEkaKaz3OW58x/cAzOCRcgKGWp0ybhrC2qmOokCxNu7hFqoZqUOlIYEMpyCSncXvr5Yymy0LcYQd7ZFtGaxgKfLdwRmIuGMh1ZXdvOzPviu7Tp0pKcGRd02sbZHcQRxhpJqThSSXBCd+7+8Bv5QUOFOJBGFClISAz8189WpdZN+MLJRUAJh+ioNmD7XjQFByHt84hjhByyv2QcuYlaVAGyTkc1DXDfIXv2QARqjLOJLEKBBG9sjwOUESdpOsBCWB3l24sBu4wrnKVdJuBlrb29EG0RSgALBJJGLCzhJOQ/mI0gM00ylLJLBNz1gSwOY3Hi1obUaQAlag6AXSGstjnq6c97mD6LZkjAqfMlqvdAJzSCWKkhgSc7v5oAn1apkxxcknCNNwHewgPm1qozZpIZklKQxewSCz7nuO2LDyPBxSi9w72e+FRDjR0TEd3GKjjcqs2JarAZXue94tnJeZkolulMbiMEsM4yYmAq3LmY8xWv7ZRtkxSjTyxWZPWHaPTD/AJbzHnq+mo+ZMIJRuO0emAJ27/Ez/rV/fMAwdt3+Jn/Wr++YBgGmytsGWyJg5yTqg6A54Sct7ZemLpK2mqnKLLnSJiU9FZvLJyILkasczuyjm8WTY+3kc2JM9wB1Vhyw3Ka9tCICx7S5IIqBzkgc0o3APVVldh1S79jcYq83ZNVTLIMtVrnCMQYh3Yjdq0XXYe22YJUiaMJDJUAoBV7Bt4GY0O8w8ncpZLNzM1Zt0VISACDxLOdSLtaA5FM2sohsRfsH+Y1yq8i+EEHO5HazR1GTs2krELKpaJa0Hphr975kMxdnfdCmr2ds9Mzm+ZUcLBbHEQp8nFnGWogKPKrEJXjShlAkglZN+wAEjywfKkVNWcKELV5MKAOwZ5cTF3pqjZ0lKSlBKmPQwHOzEsBxOd8tI1VFbPnlRlJ5qXZrYVEBmL6B3LBszAAbM2BS0ykqqpyFzWUyXBQgjJ0guo7gDcg5NFlpKqQgmYiXOmqCWM2e8tItpjZgbuydeEV/3PT0jTZxSJjWOaidcKc/yimcottrqpqlkqCH6KCokBgzs7P2QFy21yulpWqbjRNnNhQmWCJaQMnOoHAl7ZRzqdNK1KUoupRJJ3klye+MIkB9j1L4Dfian+lN/GXHlmPU3gN+Jqf6U38ZcByPllV83tjaN7lQb/amEKqhwSXFm7W82+/CDfCWttr1rZ843/BMVxM4YWOmn5QDLZ9WHKpjFCUsHAIc6EHN7W4CNYnJfpSkGYVlR6ICU3snLLgIUS5pSbdxLh8u+CzNYAJ3ZnUnSAbzp6WBWoqULbh2DsdoCVXFZDgKawJSO7shUZrm5t7WjJE3Dvy74AxU752JXlzG7eIKp1jriY7ZhbC12ILdIuGbvhMpQLvpl3ZRkkuMOWYfe+kAxryFlkuVAXG582ve26PtBNUpDO2Hok5ggZAg8DnCqVPKSGsR5xBSKhicOt29tYAiYpIIfeFMHDOMgHzcM8YCfLL4QUqNnJKj3nLugWZMxX1A80aE3LWgN85RBz0/x54LoykqxKBJd8BNlKtm3yd/dA0/CwLue6MpMxyTZ93DXyQDxW0lLTMK1dFTJSl3uA6Qzhgw62p3RropAUpy7IY6jpg2BtYbzpbthQo57/b+0PZ1WsSlBSnIQkYnzOXl6w7oBemaxfOxJ7Tdz5YsnJuq6LXGEHsOIpLjyp80VDFDzZNRhQ76ehR82XdAV/b87FOUf5lffP6QBK6w7R6YyqFup/a94xldYdo9MAVt3+Jn/Wr++YCg3bn8TP8ArZn3zAcBjEiRID6ktcZxvm101QZUxahuKifSYHiQFppOUktTGeJqZgThMyUWKxxuCH1uQTe0HSOV9NKB5qQp+OEOeOcUiJAWaby0nEnDLkgH+Unv6THugWr5WVSw3OYB/wDGAnzi/nhHEgMpiyokqJJOZJcmMYkSAkSJEgJHqbwG/E1P9Kb+MuPLMepvAb8TU/0pv4y4DhPhWP8A7vWfWf0Jisc4fyi8eE/k9VzNq1a5dLULQqY4UmStQPRTkQljFY969d4nVfYTPVgFaT5o+qmmGXvVrvEqr7CZ6sT3q13iVV9hM9WAVqMQL3w096td4lVfYTPVie9Wu8SqvsJnqwCrFH0G8NPerXeJVX2Ez1Yzn8ka5KlJNHUkpJDpkrUCxZwQliOIhsKJhe/mj6JuUM/erXeJVX2Ez1YnvVrvEqr7CZ6sAsx+3bGSVhmO/u80M1clq7xKq+wmerHwcla7xOq+wmerAApFhcHNv8cY30SRfHkbHfn3u8FyOTdckgiiqrF/3Ez1YLq9h1qyCKKrFrjmJmf+2AGlSksrCHUD0So5tqPbSPlZMOEYmfIgZWDj8o2Dk9XAN7jq+zmJme/qxlM5PVmEAUVXv/cTM+PRgFb6a/n/AJg2ROaWrgMu891xGz3uVvidX9hM9WNn+gVmFQ9xVbkN/DzPVgK2s3jKV1h2iGp5K13iVV9hM9WPsvktXOP/AEdVmP8AoTPVgBNufxM/61f3zAbRYts8mK01E4ijqiDNWQRImXBUbjowKOStd4nVf/nmerAJIkOPepXeJVX2Ez1YnvUrvEqr7CZ6sAniQ496ld4lVfYTPVie9Su8SqvsJnqwCeJFgoeRddMWEe5Z6HfpTJMxKQwe5wWgf3qV3iVV9hM9WMbjegniQ496ld4lVfYTPVie9Su8SqvsJnqxkJ4kOPepXeJVX2Ez1YnvUrvEqr7CZ6sAniQ496ld4lVfYTPVie9Su8SqvsJnqwCePU3gN+Jqf6U38ZcecverXeJVX2Ez1Y9J+BmkmStkyETULlrCprpWkpUHmqIcEPlAXeJEiQEiRIkBIkSJASJEiQEiRIkBIkSJASJEiQEiRIkBIkSJASJEiQEiRIkBIkSJASJEiQEiRIkBIkSJASJEiQEiRIkBIkSJAf/Z"/>
          <p:cNvSpPr>
            <a:spLocks noChangeAspect="1" noChangeArrowheads="1"/>
          </p:cNvSpPr>
          <p:nvPr/>
        </p:nvSpPr>
        <p:spPr bwMode="auto">
          <a:xfrm>
            <a:off x="307975" y="-1638300"/>
            <a:ext cx="6000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static.squarespace.com/static/52ec8c1ae4b047ccc14d6f29/t/5374f83fe4b082a57b8bf14f/1400174656288/FMRI_scan_during_working_memory_tas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6" y="990600"/>
            <a:ext cx="4283533" cy="26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xITEhUUExQWFRQXFxYYFRcVFhcVFxQXFRcWFxUUFRUYHSggGBolHBQUITEhJSkrLi4uFx8zODMsNygtLiwBCgoKDg0OGxAQGywkICQsLCwsLCwsLCwsLCwsLS8sLCwtLCwsLCwsLCwsLCwsLCwsLCwsLCwsLCwsLCwsLCwsLP/AABEIAKEBOQMBIgACEQEDEQH/xAAcAAACAwEBAQEAAAAAAAAAAAADBAIFBgABBwj/xABKEAACAQIDBAYGBgcGBQQDAAABAgMAEQQSIQUiMUEGEzJRYXEjcoGhscFCUpGywtEUJDNic4KzFTRDkuHwB1NjoqMWg5PSNVR0/8QAGQEAAwEBAQAAAAAAAAAAAAAAAQIDAAQF/8QALBEAAgIBAwIEBgMBAQAAAAAAAAECESEDEjFBUSJhcfAygZGxweEEE9GhQv/aAAwDAQACEQMRAD8A+LEV4amwqNekIeCur2upkYnJwFDoknAUOnFQSHjUGokIqOSt0N1B0xhxoagFAo0JvcChFZBJ4BdX31PQUxDhbi5POiTZALaXtVVDFiOeaFoW3qgOJqcA3q5IySaUYHHzr1BoaLFEADc1NHAU2H20aNZPDxExNYcxUFgAQ5jzHDXvoyykwt5j50mOwfMfOlkgKxuCVAjZVvw468+6vIcQzK+umXgNBxHKhYcbj+z41LCDR/V/EtMlgw30eF3b+HJ9w0ts8elX1qd6Nj0jfwpf6bUvsqImZAATvD40a5BeWJEa01tIb/sX7oo39luDvlYx++bH/KLt7qb2kkCvqWc5U0FlXsLzNz7hR6hsQmX0Ufm3yq06NYNz1u6QDE+p0H2nShzY60SZEVN5+WY6ZebX7+VG6PTu7TZmJ9DJxN/o1mnQLK9MIikZnHHgu97+FMbSyI1wt73Nz5kcPZS+Dw4YMeYIt7TWn6UdHRHFn6wFlIDKAbDrM7DePl3U1ZyTep4kvMzZxLGI8tRw076VgJzDzo0Y9E3rD4GgwjeHnTJFRfFjfPnVtgv7u/mKrMcN8+dWuzR6CT2VNIL4K1eNMYsa+yhpGSdBV0NmuyNu/V4+2rdRJS2lRhO1UJBqatodmBDd2GndUHkgU6Asa15DYphIyQ2lTi2e55W86Odq27CgUu+NkbnRyAvsFgQIWDMKR/RYvrVPZjExPekKVJ5AZ9hUVWj5a8yVwUdAua4UQx1KMCmRiLrwqOSjPxoRpxScZtwoZOlTTnUcptRAR50WE2BqOUX1o0ZFjahHkzIlmIFelBcXNTjgdgLU1Ps3KuYnXSrKEmrJucU6F8OwzaChhyb1LDDe+2oIONChjyPgakg3T7KlChINGjwxym9hqOPto0Zs9jHoG9YfA0so3D5j4GrONEEDXJbeHDTke+lxibIcqgbw5XPA99LNATOwOEdo3sDy14Dj3mmcJhFVXzuOzwXePaX2e+l4pmaN8xJ7PE+NeYMbsnqfjSmSwB2XHRuSISMEQk9VLq57o2+iPzNKbP2hIZUAOVS40UBRx5gcfbROig9M38Gf+k9J7KHp4/XX7wo7csHVijcaa2qN8epH/TWlyNab2qN8fw4v6aU9ZGOkQ9Qh7nf4JT3RQekk/gy/cNdBCzYWwBJzngPBK1P/AA72DIkryTREL1TFc91BJIXwJGrUs6UST1KT8juh+yoTDmdMzOZBckgLkVCtgOd2591WXSjBtKsiICzE4ewGpN0P50PaOIEBkQTiKPKj5IlJILrFms3IHuvRMT01wcdmjV5H9HcNZFGRApFwSTwNJbbtI56lKW5d/wAFVhehbAP1pCJYEW3ybhwLBTxBU8SOFZ/HdHJY5nQDdRyuY7oOU2vr5VucN0haeOUKioqLHlC3+lmOpJJOrGsT0yxDnFS3Y9tufeTTx3N5H0ZScqfZCWM2bGHJeVePBdTVhs14FikygtYC9+dZaXjV1sQejl9Wl25Ot8HjbVP0VVfZW86PYj0MOgu5YMbC53wBr/NXzVEJNh/u2tfQujQ9Dhj3SH78X51ZxSRzfyPhD4qCNYygRdYi17XOYoxvc+VfNpBqa+n4tdVH/RYfYsw+VfNJk1NGBtB8ggKKqG1M4HCEslxoWA94vWs2jgwIplyKMhFrAX7bLx491XWnjIZ6yi0jP7I7Eg8KSy1Y7IXtjwpXqj3VKqbHsowBXBb16oqQBrzDqIthwOJoEYo5j768QWFMAgyUIrTEhpdxwpgHqnjQ2aigaGhZeFEBHnTGHawvQxHrRkUBTWhyCRJcQVtlqUkrsbE6d3KhF+FhU7Ne9jbv5VdNiUuQmFiGY3PI1GNlF7C/nXYQbx8jUIxo3++dGjBEmOU208qip3D5j510Q3W9lSQbh8x86NBGEH6ufXHwNKAejPrL8GqxhgZsOQoJPWDQC/0TRIthTGM5gse8DeRgmlj3686WawKpJciOFHopP5fjU8EN2T1PxpVph8HhY1YST5ibaRKW4fvNYUSPauFiBEWGzkixMzlr6g9hbDiBTLgDlfCB9EIiZyACfRT8P4T0zsjoxiRIkjp1SBlJaVljFgQT2yCaf6OdIp3lKDJGnVTHLEixi6xOQbqL6EDnWUxGIdyS7Mx72JJ+01qk2xfE2y8/sXCRm82MVj9WBGkPlnbKvxos+18CpBjwrSsAqhp5DbdUKNyOw5DnWaArS9AdjJicUkcl8up0tfdBNtQe6jKKSuTC8K2bHo9tLPhriOOMsJ/2a5MvVxhly2PG54m9X8clzKLAZetUWABsM1gTxPZ51lOku0BgZnwsSLl4qzXLL1saZwOXurV4OFsz3Fs5ky30zXWU6X9n21zSSrccWonz3/w+W9LnInYfWjhB/wDjjPxFZ7LWi6ZAfpFgQbJGDYhhdY1BFxpxFUWWuyHB2afwo1vQaJmSdVBJsmgFz2+72170g2IXnkJdVzsQtwS2ZShOgFh2gOPOszhMVJH2GK342PHz761/RjDSSrCQpYLK2Y20UZsOSSeWgP2VkqdslNOMnL0Pncoq72AN2X1DV83Qg/o3WNIFkEfXBcp7GXss5IAPE6Xqv2HgwvWAsDuHhrU5JJui0dVTWBTZAAWRsqlhkylgGtmzA2B9lWsvSOaFmjTKBcMDlW6llQkjTTgOFA2WIgsvE/svD/EA/FXbWy51KqBmSM9/+GlXeYpCOnJ2a3ZStKsBOpZGB/zSj51RjobMVLHKuhcAsLlApYkKNeAouxulsqRKiol1uFYrdhdieenOtaoLNHf6WFA/8WJX8q0FKOehyas5ad+bE/7MVetiGUKqhgAoHAwNe4F/pGvduQRj9KFvo3+yVT+KnHj9JKfrQA/+KE/hoO20u2J8YmPuhaqR5Xpf2ORSbkvUxGzJBmYAcjQcx7qa2fAAyn6wa/sND6qkmqkz1ItNGSjIFTUXoEWtTF68hHoDTQqBqaTtTKkHjQ20NPYoB141Bk4UWQ8aEeVMY90saCzUUDQ0EjhRBREHWmcOgK60JIiSdKaTDHLqbU2mhZMPhurAGcDgfOj47GRsMqDmLaWtYC9IlUHE38ql+lKOyo9tdSm6og4W7OwMJLGw5Giw4BrHMQvmbVLC4tjm1tunhpSLMTxNZIbLZYJDCoIZy3go+Zqa4+JRZIgfFzf3CwqstUgKajbe5ettSX9GJByb9twBdMpNtKz00rMbkknxNW1v1X/3fw1UMNaSawbTSVhYxRAK8jFHjhJNgCT4a1SKwFsteiI9Of4U/wDRkqoK1peiuzJVmuyFR1cwu+7xicfStQcJsZXKxmZMzyKqhAzm7aAXAy8T30LW5kt6Un8ijWO9/DU/79tbf/hgoXGRHvWS/sDj5UrhosJhswlieZyuYb0YQqCVI0L/AEh56cqLtfa8aRxLBho47qjZjZ2vl1Go5k31vQmtyca5FlLdhe8E/wDiWM+PbJvHLH2ddQi3GlQ6NYfEnERmUMAAwGfQ9lvranU0jJtKZoL5yD1hG7uaZQbbtqL0OucZHfW+bj4o1T2taddkFrw0I4rAJnbPMo3jooZzx8Bb315Ph4IyBvubKeSDeAI+t30qya05tKPeX+HH9wVSsjLGD3DzJlcrEgyrcXux7Sj6Rtz7q8w+05dVzGxFrDdA1BvYacq7Ax7svqfjSgwR600Fk0qaN5tG5hHjs8+6Oc/grGdHoru4/cb4VucQl4Y/HAyD/wAeNqi/4dwK2MjDAEE2IIuCDxBHMUsl4X5fs5dF1u9Sn2VhGvKCNcsZ9nWxEe4im9pYQ2i01McX9NK1uJnUKjSrmzM0fowkdrjCyDgtrAq3LnQMNiFYSTBDGIE6uMhsxVwAsZJsNTrytVbqsAjrOWTFjAvE2V1KkHUMLEeytzh9txrGp6sl441W5ey2JexygX/xDzqsXascsax4kO2QnI6kFrG26Q3Ebot3XPGmnmwdmXJIoKLvFwW0ZbWWwH+l6a8KMov5A1U5LK92XsMDMAwBscMtzY2/u5Gp81FA2il2k/egb+hGfw1VwISAi4tWQEWDF1sq3A0IsOPZF/dV/KYrAllz9WEN5AR+zyE5VBPs0qbdStZ6HM9Pb9TF7Iw+Z4geBZh93862v/omH6z+78qngdi4eI6FndAXFwApJVW772tanv8A1Qf+UP8AN/pUdfUnOV6X+fc6Iy8z87JpUQLmjBDQiu9xrzj2hpoQBe9Qy5vOo5l866Oex0FOAE8R10rzqe80xJKX050k4POimAMFUA86C0wHAVIDdoDCqAo9OIamFRmTTXifspQCrCFiqCwve4+0U+l5izxwEwWyDIAQw1/3r76NtLZSxRhgSSSPsIPv099BimkHZ3dLeWt9CfOukDObO9+JtqdefhXWnCsLJBqe67wDwA7Xqml7VY4EIA/E7p8O6oJIMpIUaW46/GskNeWKJGTwFMpgJOJFh3tZfjRVxDZDrbUcNO/uqOvV/wAw+BpqA2yw/RlGGszgek+jdvo8KQMUAXNvvvAW0QcCf3u6m2X9VH8U/cFIEeiPrj4GpzWBYfksMNOmRmWJARlsTd+N/rEjl3UbDY+UrJvEDJoFso7acltSmDX0T+afipjCxWEg/cHvZD86dRwB1Y70TUtiB4pKL8eMbj51cbHyxjDsSgXPETbJnLDFAnTtHcH2UXoLh8khfKL9UxBIBsesy3AOnDSq3aS/rp5em5aDt0t3JryI3uk/fcQ2uy5wqEkKuUkjLe7s/C503h9ldtEX6v8Ahp8KHIu8fM03jk7H8NPhVHyVWKIKn6v/AO4Pumn+hy/rkPrH7poEcfoD/EX7rVadE8DJ+kxNkbKGFzlNvtqU/hl8wN4ZnXj1PnTm0U1T+Gnwpt9lNmOYouv0nX4A391M43Bx7maUdheyrNwv3gCi5K0NZV4CPST1D8VoMKa1dYJIBntnbcb6q8r+NL9fGOzEP5mY/C1ZSzwY2kWGJw8D23Bh5VLEgAbuKUDXnd1+2leg3R2aOeKVlAW4PaXNY5bHKDexzCqfHY90hVhlGZIzoi6WdhxIvzrb7G23G0kW85ZxGtiAFBUQ5jfNc9jTT6RpNRzUHS5v3/1/Q46cX8/wUXSPAv1A0taY8Ta3o1HP1KUhwmTBWZwrSyFm1zZ0AGU6Xtvh6uOkeCdl6vTM091GYdkCW7kA3CgAEms9jJs+cAWRGVVUG4UAG+XwLZm/mpoNz256h0l4aEDBEOLE+Q/Oi4zqxl3SdOZoBWjYxd1PV+Zrski9C64ixFlAomIxbhzrS4GtTxw3j7KThjbbNZB0gjIDBWLkCM3YAX6vKWAt4d9Cz1lcId9fOtRlqEqhwS/qUT5AZDQhHduNTtXlteNeSesFeEAcaFENa9AGtEjOtMAAt81NyYEnWlmY++itOx58BRAwn6EcmpFKmMA2piFzYedeYuOz1RCiyEa6Uw7nIvmaWjHGrPDRKYzfjlOXWwvcCq6SsWeBJgcw9lEWI5rkG2uttOB51osHiolsDkDDqrbvEghiTbj3Hypfa2OSSyrc2LnUHQG5tck5rk3vXSonP/ZJuqKrAjST1fmKHGN1vMfOm8Bh2yyaHs/iWujwhym9hqOJHjToLeWLou4fMfBqIF9H/N8qYTDqEN3HEcATyPlRAsQT6Tb3gvL20wrkdkvhlHfKfurSz4J+oL5TkElieXAj266e2tfhZIUwUTGFWHWE72pzE5Qcwt+7pw0pSTaydSXCxqucKY1Vb/tM5HDS6gm+lJJWicZu8LqV+x9nM+ZQrMokiBsCdCxBvbhoa0MezEQuZ4mQ9SMqgKgv1h7Wc3vZU51XTbcmZJkVmWMlQVuONiGOg0vYVX4a5Dk8co9zIPlT06Fe55fvg2mzdvSs8agxIERxZTnzWQn94Dsg6d1UsuAAlWSSRnZnBuqggtcE3JYfCodDY/1kHkFkJ8hG1RwO0WWTgCC4NiLgG/EXpY6UYt++5J7lOogHMIY+jdtfpPYfYF+dM4rFAZMscY3BxBbv+sTU5MYjkiVOZsUsvsItY0ziI8NuEs5GUaZV7zxOai4rA+9rlP7nmAnldLBsm+tyoCADK5PZA5CrDYkSyYiJkZiVcZg5ubfWHzHKkZMYvUssaZAWXMb3J0fS/doKH0fNsTF66/EUkoraw7ZSzwdidiTZjZC2p7Nm+7e1S2ns2VVjLIQMgF7fvNS87kO1ieJ+NNnFOvVkH6FjzB3n0I5it2KVqd0J4BdW9R/umlitaBsAxkZ41ujLJlKi47B004eVL7N2SzsCwKoLFid0HXRQW0uTYDzpdyWWUg93B68YMUN/qfCRj8qb2NDI08WVCVDXLfRGYWtf+WrLH4VXjQxrlZAQUve652GYd5va/nQosay4/DqrnKiqlgdAbLnHjvD22oy1L06XOSVWxLakphAjCkStrIbklUzkqgHBbgAnnqRzpcIOqc8y63Psao4uMiWQsbsWa5vfS9TQ+if1k/FVdNVG3yHalwIsKLiuxH5H4mhEHupmXDOY0srHVuR8KaUh0itNEx/a9g+AqZwT8wB5kD40TG4bUXZRujnfl4VNzVjUJQHeHnWqvWajiQEb49gNaDOvfUtR2LJHx7NU4oySKFlosbWtrXlo7w0sNgTeoJx9lSG93nWjvDlPC+lUoWxMjSphDc01ElgC1gL8O+iY83NxoCPnTJYNeRXqzlHmflTedbjMBfz8KUk7K+2vGG8fb8KagUHmw6AZgdD3CvZMoVNCePPxqUIzQHvVh9hv+VSaC8YOm6t/O7EVTRyhGREm+LKOI8fjXRTNc620PDTke6rKLZalgc57SA7v1ivj+8PtoeKwSoFIJuQ17+qCLf5reyutRaJbot0LYViVkuSd0feWhINw+Y+BpjBpuSeQ+8KcwGxpZVsiFizAAAXJIBJ09tOkJKSjyVyLuH1h8DV/sjo/I6xscqIz6MxAGgv562IHlUtj7EzOUlumQksCtzu8VKkjXlrVn0gjMWHCKew4APDs9Zr7qE5U6RGc7e1FftRlTBrEN4rK6lgQUOWzXXvvmFZtj6K3/Uv9i2+dWrRscOtgT6R+Gv0UpI4GQp2G7XMW5DvrSVIbTpfULhB6NvNfxUfCjR/V/EtSwuDYRsCVGq/TX97xqy2VsksbFlswtcBjYZludByqi4FnNK2xnovZCzcyrqO/VGJP2C3tqqw3bX1h8au8OU6xQjEoquBuWucjZiSTxP5CksNFGSGs5sR9VeftrN5ZOHWT6icg3j5mmMQNE9UfFqfgw6NJZUvxJLMbAcySLWFXcMOGOUAZt3UhcqqAWvdnJ0042qU9RROmMW1fQzmFhLIVAuS6W+x6tsBswLLGyPnySIHsCMpLaEX4ryv3+Yu5tHaskSHqlhVCVyPFGtyu+DvkZr6WPtpHYO0MSs0ZBYqzqpBuVbUXUjgai5Skmyi20JT4GUu1kbtHke+riDYjhY3lUABTlRiAZGzMQAL9nUEnu04mmdo4yOB2Z4Y+szEql2JHHfa5Nh3Lx58tavae3pHCEWS6m5W5bRm+mxLDyBApN85JUHan1LiAlWHX4gqcrWji1CDKbCwNhprbXlrel8fi4Jo8rTOArDeILXNrajS2hI09tZ3BPeTXmG96mvcC+jefypoaVyyzSilxg222oUtHMpdrqTdCBYg666kW0+2qXZ7Q9fGwRswYAEvwue4AUeGbNh1QaOpkdDqOAUvf2KLUpg3DsraBldb20uLgX87mngqi4vz/AETkmsvqT2tjFWWQdWlwzanMeZ8bUCPaDdXJYKLZeCr327vGlukLWxEvrt8aUw8m5L6o++v506ravkMoYJybUl+uR5G3wqOJxLGJSSTvNxPgtVrSUd29APBz71H5UG0U2gWlo+MbRPU+ZFVnWU7im3YvVP3mpXLIaBK1mFXnX1n+d6f62s8itHzy9OYDCl2A9tKrHenY5slgG18K8yKzku32C4kFF0tqeVeRYlhmHh+VLs9xqSdaIpG9py+Yql5wajxnJtenLZoz+6fcSKUVhu6f7vTeBxmUtcCx0I8DRjzkz4wLyDRPb8a9MZzHQ8/gau54o7RtfKGXS3I5mufIWH20o+CJLWcEgMbAk8jw5VXYxFNANk3Q6jdJAYHmNb8avZNlqVQo4ykEOWtplbNcDnyrLxjdPn8jVjJiWCKgO6VFx7TWgnyjSVlq2zZes3ZAVLAg8AbWtqbC+g58qr5IMrFXZrgHQjhfuufGl0c5+PM1b7NxCMpEsZbKNGU2Nr6KdNR7xV4uXqSaof6GbNjlcqVZgRqLgXsCwF7aaitzFisPDaAKI7O63I5lTa5AzHtqPZS2wcThocKXWMoW0Zr3YBmKaE20rN47pPG8pZogy9YCDch7DgdDa9gOWtqZ3NtNOl9zg1Iy1G6LraW08LH6aP0jvI4YEELl46cDfVD7TVbt8yNhlk4FnQ6DmyyNpVYdrRrEmWBe2/bJe2kfC9v9itPtLbIbCwiLqs7NGMqqrFbIwNwQcupH20zi8UuvUXa4066/6ZJsJO+HSwc+kcc+5LCoP0SxRTVeDXN2XuHEk6VfY/bsseHCrMzOxdSwJsBZLgfWPjWQx2PmcBS7MM50LE/RW9Ge+uhXSc5ZVJGrg6PHI0XVtmGUhwGs7AHMLnS3d/rTT4XELnUusShMqByFLAFRujjY673DWsnBjZQjKrta6iwJ/eq0wuxpWJDsBePNckd66VTxtcolLSp3J/UtdjbRRphh7ZobMFygZs2Q5pATrrroeRHcLDh2fhhKIusmzFhYdWtgb6X39fZUOjuxySjxuGkHWXtwFlbnypN8WEkyq+aR2AeQcADxVPzqUlTai8++Tp09K3fC/Jd4uPC4UOjO8jMQSq5VAykkKWDHQ35UptHaOaBVjjSPMu9lvcgO2hLE6aXrM4pt9vWb4mrUN6KP1D9960NNdXbKyV0G2btho4WFlazArmGbKSCG0OhBAtY/ECjYHpDiDKnpCBmUZRYKBfgqjQeyqOI+jfzX517gH9InrL8RSOMc4H2Id2vfrXJN7s/3jQ523E8m+9U9sgmUgfWk+8aBIjGNLAnVuA8RWvgdINssXkAHj8K8wxsL99jRdhYWXrlPVva41ynvFG/sjEnhC/8AlIoxkk7bC6DHElY42HJ346g6IbEcxTGGkXMJoyAARnS50ucuneNR7aG+wsSYlXqyCHY6kDQhLcT4GuwGx8VE4b0Y7wzpYjmCL0spxrDMtrVM96U4QnESsmozEkXFweYtxqmwj7sw/wCn8HStntOBpMW/pYIo2PBnAK3Xj35uGvlS2E2PGqyPJNAZCrKAGLAm4JZltra3LjepLV8KXoZKks4MJnpoP6A+Ei+9W/Krs7Ewkg/vkaPzAR8p8QTU12Vs9EKSY7iytuRM3ZDD8VZ6q9pj7exiZprNVtO/ooj6w99/nVjjNlbNtmSaaW3Gyqp+xuNCGMwORVyzEC5Fyo427vKtGdsEk10KpXo/WU4MdgxwgY+b/kKl/aeG/wD1/wDvNVUvIm/Q+fJot6LhcKzHiL+PlehyrfmLUWGSxvnHsHl+QrhSV5K2SxOGKZQSDe/C/I251y8H/wB869klDWzPe3hRECZW1PEcvPxo0rwawa8V9nxr1OB9nzqayRXHa08hU1lj4ZW/zD8qKQbJSsdweA+JqUMhDEg6i9EmnQZdy+gtdjURjFHCNfbmPzp0AbjQTpplWTNw7IfTiOV6cbZuQq0ligUcGBzHkNP96GqePaHciD+W/wAadxO0HBFsvZX6K8wPCqwkibjLhD+H2ary3jZbG5yk2I8Det5FsjBQjq2GrWuWa5sHyk7vDsk8Dx8K+bYXaUoYa2v3AD4CrfpRtaTrFs7DdPAkfTc/Oqbrrp6ENTTm2lZstt4VGw7rE62JGlzxzljxF7a1jRs/qxcBncHQZd29uNzxt5VVrj5TE5LtxX6R7mpJpW5k+008JbVQI6ElizUNhhIimQMGBN1GUXNgMxJOl7D7DRAoVMsYVW1uXkQkA20GunPXjWSY2vrTGCjZ3HibX4VVTYr/AI6XLwar+zA0KM8sYtI198aghNBbnpUDg8GM15Vvnutix0sL2svgarMcpSJFJ4PJw/kpANTCrTbzZqpp8DEzhXDZ0H0GOoBHh3+6q/BdU8gXrpCWAQWS1hcaat4VRYjUC1WOCi6lS7ftCpEagi4zC2c21W19Bxv5VOcmlSZbS/jq7bfmaHB4rC9cIoTJkXPa4UBjlYF211NuHdVPh5sKsg3JWIP115eS0l0af9ZXyf7jUP6d/D33oRikM1cnZZ4vGYbMxEDHmbyHn5CrCPasSqq/o6GwsLs55k9/jWZnPaPeB7qP1talY2xFjiNugMwEEIGn0SeXia7DbebOoEcI1HCNe+qLEnW/fUsK2o7wy/GouiigjW4/b0ySsqkDKzgWVfrEam1UzdJMSf8AFb2WHwrzbzWxEo/fb4mqe/DzpWlSwaMVRc/25iLj00nD65qEm1ZTxkc/zH86qmfX2V40lFNIakOSYtjxY/bQeuN+NLGSodZQcgmg6ZSfrTHvEZ+1Fqn/AE57g5jcWt4W4VYdMm9OD3xRH/xrVAHpEzR4LYbYfmFYdxUfbw40RcVHIQpTKTYZlPP1eFqpc1eoTpa/hbvplNiuC6DcwMbkX4Ei/lTiYiJxvgq3evDzIoEM4k3X0bgG+RqMuBYC91Nu439ulHZeUFalYYafDWGZTmXvHwNAvXYXFsnkeIPOmv09P+WvvoptGai/IxRqS1wWiWvzFclBsgDTUfYPmPnQBFrxFNR6Ja44/KikBsCDUwa7qrntD316Ix9Ye/8AKiGxyWJmZQB9FfgPzomJ2eyGxty8RqL8RRcOx61BmH0Bz7l8K0OJVHUK0iqBlOp5hTy9opqJubRjE41aT4diVIGlkH/aKJtGCI2KaAKO/U3/ANavYcYkcaZgGG7oQONmF7kHuFNHHJnPsEAhVE60AFU0sLHsoeK8Tc8+81Q7dxaSSApcgADUWPEnhc99e7Tx6zZbHLlBvoTewHyUUmmHS1y9tLjd46276dAiqyw+FjLRsB9dB7nrv0NvC4tz8CflRYlQRnfNs66hbcm8al1sY+kxGb6vcPW8apGupm+wnFEWYDvPOmuvKAx6aNe4/OiSTRZNLi7GxCi4tb97xoBWOwOZtb/RHL+bxp1KuBeeRyU3ii8Wf35KKdlkEb1xZidLWy8Bx4nu8+6hSCMxRC7cXtZRf6PjT82KigUBL5rbzFVLBrAsBrYDW3sNb+ysGjC83S9AIhEQkdhfLpHmFszX1Ntb21P2d9VTzEuWJJJFzf2U3PilkBZ3kaxA1seN+8+FAjWE3O/oP3e8D50LzbKN4pB9gaYlfJ/uNXYPKzhXJCm+ot3G3HxtRtiPF1y2D33rXI+qfClgI7jcl3jZdRr5butbcJWR6HDxFrZjYpGVuyLdmMedWOuW2dvK3OxoM7Qo8q2ZgLiMhgdeRJHEeVQ6+KCUgxsWQkWcrbmNVK0OZ4QFbI+9c9tQNCRpueFK5DJEJpYyiDIc4JLtm0I5ALy5a01FjIP0hX6j0Wl4zIdTbiXtfjr7KBF1JDejkuoBtnF+IH1PGhxTRcRE5Atc59Bc6X3NKRscttv4xFnxIMQYsxyMWI6rjqAOPEce6ldkSYXc6/S0qknU5kytukDgubLe2utT6STRjESZomN2OuewOgvbd8RQ8Zhoo4Y5WjB6y9gJrkABTvADQ73Cl6C1aHNlT4JVAlKMQ7ENZjcFDbOMhsAcvDNqTpYXrNzOMxy8Lm3LS+mnlT2BlgkkRDGEDEAs0jWXxOlMPjsPhp5F/R4pwpZAWZypsbZgPZQbClTKQvUc9XkL4Q4aSQx2mV1CpeTKVa9yWzcdD9lJzYzCCJSIwZi28npcqrrrnz6nhp40rY1jXTBvSRHvghP/AGD8qoVatd0k2rCIoEOFjZ2hiYSFpLga7gAYaad9IQHDEwhVjZnIzqBKvV3tpmL2bWgjJ4C4DpEiKgdScsJjIVQA1pJGVdCN0rJqSDci5B40vhtsRpEsYDm1xewFr9Z6QDN2/SW8lGvcHFYqFQuRInJG8MsgynTS5fXnTEONhctlw8Yyxs2uY7y6/W4caZOhdqKnFzZpGYC1yTbzomCnKsNdOflRP7UH/Ji/yn/7U5hcaDHI3VRXXLbd7zY8/Kmi82Z8CuOiytpwOo8qDerdtq5479XFddOwOHKk/wC1D/y4/wDIKsycWzI1OPga9rq4ipJeI8qKOx7flXV1FAPV7R8j8KgeA8z8q6uoMJZ4X9uvmvwFMbS7TeS/Ba9rqcTqh3C/3WTyT5V7jv2Sea/irq6mYqKKHifI/Cpxdk+z411dTFWNJ+wb11+61CPYHmfgtdXUwpJuwvm34a9fsL5t8q6uooxb7N4Yf1n/AA0hjOH87/Ba6uoL4hv/AAvVgk7Desvwauw/B/V/Ete11OKM7B/bp/N91qdXjg/W/Gte11A3UT6Tf3uf+I/xo21v7ng/LEf1a6uqb6B7F3B/+RxXqTf0zVFsv+64nzg++1e11D9A/Q/06/wvWm+KVnl/Yj+Ifuiva6sGHCF17Y8xUtpftZPXb7xrq6lY4SD9hJ60fwkqqPGva6lkYv8ApPwwv/8ANH8WpPY37eP11+Irq6iBcCbU9sjjJ/Ck+6a6urILEqscB+ym9VfvrXV1PEWR2D7Deyh11dXSuES6s//Z"/>
          <p:cNvSpPr>
            <a:spLocks noChangeAspect="1" noChangeArrowheads="1"/>
          </p:cNvSpPr>
          <p:nvPr/>
        </p:nvSpPr>
        <p:spPr bwMode="auto">
          <a:xfrm>
            <a:off x="155575" y="-1790700"/>
            <a:ext cx="7277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nepseforum.com/wp-content/uploads/revslider/Avada_Full_Width/stock-chart-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962400"/>
            <a:ext cx="5165725" cy="26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1351381"/>
            <a:ext cx="23936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Ideas?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8935" y="147935"/>
            <a:ext cx="336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Automatic goal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 smtClean="0">
                <a:solidFill>
                  <a:srgbClr val="FFFF00"/>
                </a:solidFill>
              </a:rPr>
              <a:t>ctivation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143000"/>
            <a:ext cx="748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Goals can be activated automatically by context/stimuli   </a:t>
            </a:r>
            <a:r>
              <a:rPr lang="en-US" sz="1600" dirty="0" smtClean="0"/>
              <a:t>(Huang &amp; </a:t>
            </a:r>
            <a:r>
              <a:rPr lang="en-US" sz="1600" dirty="0" err="1" smtClean="0"/>
              <a:t>Bargh</a:t>
            </a:r>
            <a:r>
              <a:rPr lang="en-US" sz="1600" dirty="0" smtClean="0"/>
              <a:t> 2014)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676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Those automatic goals recruit executive resources   </a:t>
            </a:r>
            <a:r>
              <a:rPr lang="en-US" sz="1600" dirty="0" smtClean="0"/>
              <a:t>(</a:t>
            </a:r>
            <a:r>
              <a:rPr lang="en-US" sz="1600" dirty="0" err="1" smtClean="0"/>
              <a:t>Marien</a:t>
            </a:r>
            <a:r>
              <a:rPr lang="en-US" sz="1600" dirty="0" smtClean="0"/>
              <a:t> et al. 2012)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188270" y="1828800"/>
            <a:ext cx="497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Goals unconsciously associated with reward</a:t>
            </a:r>
            <a:br>
              <a:rPr lang="en-US" dirty="0" smtClean="0"/>
            </a:br>
            <a:r>
              <a:rPr lang="en-US" dirty="0" smtClean="0"/>
              <a:t>are more likely to be selected   </a:t>
            </a:r>
            <a:r>
              <a:rPr lang="en-US" sz="1600" dirty="0" smtClean="0"/>
              <a:t>(</a:t>
            </a:r>
            <a:r>
              <a:rPr lang="en-US" sz="1600" dirty="0" err="1" smtClean="0"/>
              <a:t>Custers</a:t>
            </a:r>
            <a:r>
              <a:rPr lang="en-US" sz="1600" dirty="0" smtClean="0"/>
              <a:t> &amp; </a:t>
            </a:r>
            <a:r>
              <a:rPr lang="en-US" sz="1600" dirty="0" err="1" smtClean="0"/>
              <a:t>Aarts</a:t>
            </a:r>
            <a:r>
              <a:rPr lang="en-US" sz="1600" dirty="0" smtClean="0"/>
              <a:t> 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984" y="147935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Roadmap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1143000"/>
            <a:ext cx="18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 Formalization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752600"/>
            <a:ext cx="334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 Three behavioral experiments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2362200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  Discussion &amp;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147935"/>
            <a:ext cx="311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Reinforcement learning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5353" y="6505545"/>
            <a:ext cx="2014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(Sutton &amp; </a:t>
            </a:r>
            <a:r>
              <a:rPr lang="en-US" sz="1600" dirty="0" err="1" smtClean="0"/>
              <a:t>Barto</a:t>
            </a:r>
            <a:r>
              <a:rPr lang="en-US" sz="1600" dirty="0" smtClean="0"/>
              <a:t> 1998)</a:t>
            </a:r>
            <a:endParaRPr lang="en-US" sz="1600" dirty="0"/>
          </a:p>
        </p:txBody>
      </p:sp>
      <p:sp>
        <p:nvSpPr>
          <p:cNvPr id="16" name="Cloud Callout 15"/>
          <p:cNvSpPr/>
          <p:nvPr/>
        </p:nvSpPr>
        <p:spPr>
          <a:xfrm rot="18078007" flipH="1">
            <a:off x="-12503" y="624074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6127" y="3544669"/>
            <a:ext cx="240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Model-based</a:t>
            </a:r>
            <a:r>
              <a:rPr lang="en-US" dirty="0" smtClean="0"/>
              <a:t> reinforcement learning</a:t>
            </a:r>
            <a:endParaRPr lang="en-US" dirty="0"/>
          </a:p>
        </p:txBody>
      </p:sp>
      <p:sp>
        <p:nvSpPr>
          <p:cNvPr id="36" name="Cloud Callout 35"/>
          <p:cNvSpPr/>
          <p:nvPr/>
        </p:nvSpPr>
        <p:spPr>
          <a:xfrm rot="3521993">
            <a:off x="5706091" y="646788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91400" y="195390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91400" y="111570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3544669"/>
            <a:ext cx="240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Model-free </a:t>
            </a:r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6127" y="4278868"/>
            <a:ext cx="24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Goal-directed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53200" y="4278868"/>
            <a:ext cx="24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Habitual</a:t>
            </a:r>
            <a:endParaRPr lang="en-US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1992" y="533400"/>
            <a:ext cx="911547" cy="21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6843054" y="1087128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843053" y="1925328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564649" y="2819400"/>
            <a:ext cx="1921751" cy="3190220"/>
            <a:chOff x="3564649" y="2819400"/>
            <a:chExt cx="1921751" cy="3190220"/>
          </a:xfrm>
        </p:grpSpPr>
        <p:sp>
          <p:nvSpPr>
            <p:cNvPr id="9" name="Oval 8"/>
            <p:cNvSpPr/>
            <p:nvPr/>
          </p:nvSpPr>
          <p:spPr>
            <a:xfrm>
              <a:off x="3624650" y="4191000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61843" y="4192406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4649" y="548640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$$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25642" y="548640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-$$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51" name="Rounded Rectangle 2050"/>
            <p:cNvSpPr/>
            <p:nvPr/>
          </p:nvSpPr>
          <p:spPr>
            <a:xfrm>
              <a:off x="3647574" y="2819400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959725" y="2819400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US" dirty="0"/>
            </a:p>
          </p:txBody>
        </p:sp>
        <p:cxnSp>
          <p:nvCxnSpPr>
            <p:cNvPr id="2059" name="Straight Arrow Connector 2058"/>
            <p:cNvCxnSpPr/>
            <p:nvPr/>
          </p:nvCxnSpPr>
          <p:spPr>
            <a:xfrm>
              <a:off x="3823249" y="3439416"/>
              <a:ext cx="0" cy="55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46862" y="3429000"/>
              <a:ext cx="0" cy="55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817443" y="4800600"/>
              <a:ext cx="0" cy="55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154305" y="4800600"/>
              <a:ext cx="0" cy="55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2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  <p:bldP spid="36" grpId="0" animBg="1"/>
      <p:bldP spid="22" grpId="0"/>
      <p:bldP spid="43" grpId="0"/>
      <p:bldP spid="44" grpId="0"/>
      <p:bldP spid="44" grpId="1"/>
      <p:bldP spid="45" grpId="0"/>
      <p:bldP spid="46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6049" y="147935"/>
            <a:ext cx="309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Distinguishing behavior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5306" y="6477000"/>
            <a:ext cx="19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Gläscher</a:t>
            </a:r>
            <a:r>
              <a:rPr lang="en-US" sz="1600" dirty="0" smtClean="0"/>
              <a:t> et al. 2010)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624650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61843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64649" y="54864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$$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5642" y="5486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51" name="Rounded Rectangle 2050"/>
          <p:cNvSpPr/>
          <p:nvPr/>
        </p:nvSpPr>
        <p:spPr>
          <a:xfrm>
            <a:off x="3664325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4959725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3823249" y="3439416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46862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817443" y="48006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54305" y="48006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04843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297305" y="4799194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34711" y="3439416"/>
            <a:ext cx="2237040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46862" y="3439416"/>
            <a:ext cx="924889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Callout 51"/>
          <p:cNvSpPr/>
          <p:nvPr/>
        </p:nvSpPr>
        <p:spPr>
          <a:xfrm rot="18078007" flipH="1">
            <a:off x="-12503" y="624074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Callout 52"/>
          <p:cNvSpPr/>
          <p:nvPr/>
        </p:nvSpPr>
        <p:spPr>
          <a:xfrm rot="3521993">
            <a:off x="5706091" y="646788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91400" y="11546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2513" y="609600"/>
            <a:ext cx="128646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6858000" y="1087128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299001" y="189831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24800" y="189831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4067" y="19166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52" grpId="0" animBg="1"/>
      <p:bldP spid="53" grpId="0" animBg="1"/>
      <p:bldP spid="54" grpId="0"/>
      <p:bldP spid="58" grpId="0" animBg="1"/>
      <p:bldP spid="70" grpId="0" animBg="1"/>
      <p:bldP spid="7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47935"/>
            <a:ext cx="21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Our experiment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24650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61843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64649" y="54864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$$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5642" y="5486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51" name="Rounded Rectangle 2050"/>
          <p:cNvSpPr/>
          <p:nvPr/>
        </p:nvSpPr>
        <p:spPr>
          <a:xfrm>
            <a:off x="3664325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4959725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3823249" y="3439416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46862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817443" y="48006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54305" y="48006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04843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297305" y="4799194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34711" y="3439416"/>
            <a:ext cx="2237040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46862" y="3439416"/>
            <a:ext cx="924889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47935"/>
            <a:ext cx="21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Our experiment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95600" y="54864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$$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83091" y="5486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51" name="Rounded Rectangle 2050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059" name="Straight Arrow Connector 2058"/>
          <p:cNvCxnSpPr>
            <a:endCxn id="9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2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3442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15147" y="54864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$$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67941" y="3429000"/>
            <a:ext cx="131434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5486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21201" y="3439416"/>
            <a:ext cx="46108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668976" y="2590800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47935"/>
            <a:ext cx="21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Our experiment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55601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19292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912" y="1154627"/>
            <a:ext cx="1004820" cy="1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95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8862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2051" name="Rounded Rectangle 2050"/>
          <p:cNvSpPr/>
          <p:nvPr/>
        </p:nvSpPr>
        <p:spPr>
          <a:xfrm>
            <a:off x="2995276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917174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059" name="Straight Arrow Connector 2058"/>
          <p:cNvCxnSpPr>
            <a:endCxn id="9" idx="0"/>
          </p:cNvCxnSpPr>
          <p:nvPr/>
        </p:nvCxnSpPr>
        <p:spPr>
          <a:xfrm>
            <a:off x="3154200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2" idx="0"/>
          </p:cNvCxnSpPr>
          <p:nvPr/>
        </p:nvCxnSpPr>
        <p:spPr>
          <a:xfrm>
            <a:off x="4104311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4"/>
          </p:cNvCxnSpPr>
          <p:nvPr/>
        </p:nvCxnSpPr>
        <p:spPr>
          <a:xfrm flipH="1">
            <a:off x="3148394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</p:cNvCxnSpPr>
          <p:nvPr/>
        </p:nvCxnSpPr>
        <p:spPr>
          <a:xfrm flipH="1">
            <a:off x="4111754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4685" y="41910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54965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627147" y="45881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65662" y="3439416"/>
            <a:ext cx="3116623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04311" y="3439416"/>
            <a:ext cx="2177974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Callout 51"/>
          <p:cNvSpPr/>
          <p:nvPr/>
        </p:nvSpPr>
        <p:spPr>
          <a:xfrm rot="18078007" flipH="1">
            <a:off x="-12503" y="624074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Callout 52"/>
          <p:cNvSpPr/>
          <p:nvPr/>
        </p:nvSpPr>
        <p:spPr>
          <a:xfrm rot="3521993">
            <a:off x="5706091" y="646788"/>
            <a:ext cx="3526611" cy="2310538"/>
          </a:xfrm>
          <a:prstGeom prst="cloud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91400" y="11546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609600"/>
            <a:ext cx="1674557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6858000" y="1087128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299001" y="189831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24800" y="189831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4067" y="19166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of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775148" y="4191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15147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800600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973747" y="3439416"/>
            <a:ext cx="1" cy="751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4967941" y="4588199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737" y="3439416"/>
            <a:ext cx="1294548" cy="751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622601" y="41924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600" y="5486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5620483" y="28194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5807620" y="3429000"/>
            <a:ext cx="13581" cy="763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</p:cNvCxnSpPr>
          <p:nvPr/>
        </p:nvCxnSpPr>
        <p:spPr>
          <a:xfrm flipH="1">
            <a:off x="5815063" y="458960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21645" y="3429000"/>
            <a:ext cx="46064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Oval 2062"/>
          <p:cNvSpPr/>
          <p:nvPr/>
        </p:nvSpPr>
        <p:spPr>
          <a:xfrm>
            <a:off x="2668976" y="2590800"/>
            <a:ext cx="1903024" cy="848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549658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-$$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8" grpId="0"/>
      <p:bldP spid="52" grpId="0" animBg="1"/>
      <p:bldP spid="53" grpId="0" animBg="1"/>
      <p:bldP spid="54" grpId="0"/>
      <p:bldP spid="58" grpId="0" animBg="1"/>
      <p:bldP spid="70" grpId="0" animBg="1"/>
      <p:bldP spid="73" grpId="0"/>
      <p:bldP spid="15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529</Words>
  <Application>Microsoft Office PowerPoint</Application>
  <PresentationFormat>On-screen Show (4:3)</PresentationFormat>
  <Paragraphs>252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205</cp:revision>
  <dcterms:created xsi:type="dcterms:W3CDTF">2014-12-13T21:11:45Z</dcterms:created>
  <dcterms:modified xsi:type="dcterms:W3CDTF">2014-12-15T21:32:12Z</dcterms:modified>
</cp:coreProperties>
</file>