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2" r:id="rId3"/>
    <p:sldId id="285" r:id="rId4"/>
    <p:sldId id="286" r:id="rId5"/>
    <p:sldId id="289" r:id="rId6"/>
    <p:sldId id="300" r:id="rId7"/>
    <p:sldId id="290" r:id="rId8"/>
    <p:sldId id="261" r:id="rId9"/>
    <p:sldId id="263" r:id="rId10"/>
    <p:sldId id="262" r:id="rId11"/>
    <p:sldId id="264" r:id="rId12"/>
    <p:sldId id="265" r:id="rId13"/>
    <p:sldId id="266" r:id="rId14"/>
    <p:sldId id="267" r:id="rId15"/>
    <p:sldId id="296" r:id="rId16"/>
    <p:sldId id="301" r:id="rId17"/>
    <p:sldId id="297" r:id="rId18"/>
    <p:sldId id="298" r:id="rId19"/>
    <p:sldId id="299" r:id="rId20"/>
    <p:sldId id="291" r:id="rId21"/>
    <p:sldId id="292" r:id="rId22"/>
    <p:sldId id="295" r:id="rId23"/>
    <p:sldId id="268" r:id="rId24"/>
    <p:sldId id="269" r:id="rId25"/>
    <p:sldId id="270" r:id="rId26"/>
    <p:sldId id="271" r:id="rId27"/>
    <p:sldId id="279" r:id="rId28"/>
    <p:sldId id="280"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28" y="-60"/>
      </p:cViewPr>
      <p:guideLst>
        <p:guide orient="horz" pos="2160"/>
        <p:guide pos="2880"/>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EAB4D-367F-4E8B-B805-67FE29CDFF53}" type="datetimeFigureOut">
              <a:rPr lang="en-US" smtClean="0"/>
              <a:t>3/12/2015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2CDDB-4EF2-47D3-AD3F-27EBAF324AD7}" type="slidenum">
              <a:rPr lang="en-US" smtClean="0"/>
              <a:t>‹#›</a:t>
            </a:fld>
            <a:endParaRPr lang="en-US"/>
          </a:p>
        </p:txBody>
      </p:sp>
    </p:spTree>
    <p:extLst>
      <p:ext uri="{BB962C8B-B14F-4D97-AF65-F5344CB8AC3E}">
        <p14:creationId xmlns:p14="http://schemas.microsoft.com/office/powerpoint/2010/main" val="272807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Someone</a:t>
            </a:r>
            <a:r>
              <a:rPr lang="en-US" baseline="0" dirty="0" smtClean="0"/>
              <a:t> wants to make a sandwich. As soon as they decide upon this goal, they immediately know that the next thing to do is to walk to the kitchen, open the fridge, get some bread, etc. They also know the motor routines for each of those </a:t>
            </a:r>
            <a:r>
              <a:rPr lang="en-US" baseline="0" dirty="0" err="1" smtClean="0"/>
              <a:t>subgoals</a:t>
            </a:r>
            <a:r>
              <a:rPr lang="en-US" baseline="0" dirty="0" smtClean="0"/>
              <a:t>. But how? There were infinite possible </a:t>
            </a:r>
            <a:r>
              <a:rPr lang="en-US" baseline="0" dirty="0" err="1" smtClean="0"/>
              <a:t>subgoals</a:t>
            </a:r>
            <a:r>
              <a:rPr lang="en-US" baseline="0" dirty="0" smtClean="0"/>
              <a:t>. Suppose alphabetically. Couldn’t have checked all of those.</a:t>
            </a:r>
          </a:p>
          <a:p>
            <a:r>
              <a:rPr lang="en-US" baseline="0" dirty="0" smtClean="0"/>
              <a:t>Similar question: how could you program a robot to do it? It’s easy if you put in domain-specific knowledge, but if a robot wants to work across multiple domains, how?</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a:t>
            </a:fld>
            <a:endParaRPr lang="en-US"/>
          </a:p>
        </p:txBody>
      </p:sp>
    </p:spTree>
    <p:extLst>
      <p:ext uri="{BB962C8B-B14F-4D97-AF65-F5344CB8AC3E}">
        <p14:creationId xmlns:p14="http://schemas.microsoft.com/office/powerpoint/2010/main" val="907058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a:t>
            </a:r>
            <a:r>
              <a:rPr lang="en-US" baseline="0" dirty="0" smtClean="0"/>
              <a:t> trial: 1 and 2, choose 1, transition to yellow, get punishment.</a:t>
            </a:r>
          </a:p>
          <a:p>
            <a:r>
              <a:rPr lang="en-US" baseline="0" dirty="0" smtClean="0"/>
              <a:t>Pure MB learns nothing. MF learns 1 is bad. MF-goal learns blue is bad.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11</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a:t>
            </a:r>
            <a:r>
              <a:rPr lang="en-US" baseline="0" dirty="0" smtClean="0"/>
              <a:t> options 3 &amp; 4. Pure MB predicts nothing. Pure MF predicts nothing. MF-goal predicts less likely to choose 3.</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12</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(w/ real people): much less likely to choose 3.</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13</a:t>
            </a:fld>
            <a:endParaRPr lang="en-US"/>
          </a:p>
        </p:txBody>
      </p:sp>
    </p:spTree>
    <p:extLst>
      <p:ext uri="{BB962C8B-B14F-4D97-AF65-F5344CB8AC3E}">
        <p14:creationId xmlns:p14="http://schemas.microsoft.com/office/powerpoint/2010/main" val="363161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w/ experiment</a:t>
            </a:r>
            <a:r>
              <a:rPr lang="en-US" baseline="0" dirty="0" smtClean="0"/>
              <a:t> #1: What if people are just associating actions 1 &amp; 3, and treating them as one action?</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14</a:t>
            </a:fld>
            <a:endParaRPr lang="en-US"/>
          </a:p>
        </p:txBody>
      </p:sp>
    </p:spTree>
    <p:extLst>
      <p:ext uri="{BB962C8B-B14F-4D97-AF65-F5344CB8AC3E}">
        <p14:creationId xmlns:p14="http://schemas.microsoft.com/office/powerpoint/2010/main" val="1893157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features on which shapes varied, &amp; two types of trials.</a:t>
            </a:r>
          </a:p>
          <a:p>
            <a:r>
              <a:rPr lang="en-US" baseline="0" dirty="0" smtClean="0"/>
              <a:t>On color trial, color determined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15</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color trial, color determined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16</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17</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shape trial, shape determines reward.</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18</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19</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trial: It’s a color trial. 1 and 2, choose 1, transition to yellow,</a:t>
            </a:r>
            <a:r>
              <a:rPr lang="en-US" baseline="0" dirty="0" smtClean="0"/>
              <a:t> receive punishment.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20</a:t>
            </a:fld>
            <a:endParaRPr lang="en-US"/>
          </a:p>
        </p:txBody>
      </p:sp>
    </p:spTree>
    <p:extLst>
      <p:ext uri="{BB962C8B-B14F-4D97-AF65-F5344CB8AC3E}">
        <p14:creationId xmlns:p14="http://schemas.microsoft.com/office/powerpoint/2010/main" val="9422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answer that question, turn to RL.</a:t>
            </a:r>
          </a:p>
          <a:p>
            <a:r>
              <a:rPr lang="en-US" dirty="0" smtClean="0"/>
              <a:t>Agent</a:t>
            </a:r>
            <a:r>
              <a:rPr lang="en-US" baseline="0" dirty="0" smtClean="0"/>
              <a:t> in environment. States, actions, transitions, rewards. Agent wants to maximize long-term rewards.</a:t>
            </a:r>
          </a:p>
          <a:p>
            <a:r>
              <a:rPr lang="en-US" baseline="0" dirty="0" smtClean="0"/>
              <a:t>RL algorithms are a popular way solution. Roughly two classes.</a:t>
            </a:r>
          </a:p>
          <a:p>
            <a:r>
              <a:rPr lang="en-US" baseline="0" dirty="0" smtClean="0"/>
              <a:t>Model-based, tree search. Model-free.</a:t>
            </a:r>
          </a:p>
          <a:p>
            <a:r>
              <a:rPr lang="en-US" baseline="0" dirty="0" smtClean="0"/>
              <a:t>Why ever MF over MB?</a:t>
            </a:r>
          </a:p>
        </p:txBody>
      </p:sp>
      <p:sp>
        <p:nvSpPr>
          <p:cNvPr id="4" name="Slide Number Placeholder 3"/>
          <p:cNvSpPr>
            <a:spLocks noGrp="1"/>
          </p:cNvSpPr>
          <p:nvPr>
            <p:ph type="sldNum" sz="quarter" idx="10"/>
          </p:nvPr>
        </p:nvSpPr>
        <p:spPr/>
        <p:txBody>
          <a:bodyPr/>
          <a:lstStyle/>
          <a:p>
            <a:fld id="{60F2CDDB-4EF2-47D3-AD3F-27EBAF324AD7}" type="slidenum">
              <a:rPr lang="en-US" smtClean="0"/>
              <a:t>3</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 2 and 3. Suppose it’s a color trial. Then the same logic as before applies, &amp; people should be less likely to choose 3.</a:t>
            </a:r>
          </a:p>
          <a:p>
            <a:r>
              <a:rPr lang="en-US" dirty="0" smtClean="0"/>
              <a:t>But suppose it’s a shape trial. If people were really just making statistical associations between 1 and 3, they should</a:t>
            </a:r>
            <a:r>
              <a:rPr lang="en-US" baseline="0" dirty="0" smtClean="0"/>
              <a:t> again be less likely to choose 3. But if they’re really forming these MF goal values, then there will be no effect – b/c you can’t set goal of getting blue on shape trial!</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21</a:t>
            </a:fld>
            <a:endParaRPr lang="en-US"/>
          </a:p>
        </p:txBody>
      </p:sp>
    </p:spTree>
    <p:extLst>
      <p:ext uri="{BB962C8B-B14F-4D97-AF65-F5344CB8AC3E}">
        <p14:creationId xmlns:p14="http://schemas.microsoft.com/office/powerpoint/2010/main" val="739280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Problem w/ previous</a:t>
            </a:r>
            <a:r>
              <a:rPr lang="en-US" baseline="0" dirty="0" smtClean="0"/>
              <a:t> experiments: How do we know that these MF goal values are actually being incorporated into MB tree search?</a:t>
            </a:r>
            <a:endParaRPr lang="en-US" dirty="0" smtClean="0"/>
          </a:p>
        </p:txBody>
      </p:sp>
      <p:sp>
        <p:nvSpPr>
          <p:cNvPr id="4" name="Slide Number Placeholder 3"/>
          <p:cNvSpPr>
            <a:spLocks noGrp="1"/>
          </p:cNvSpPr>
          <p:nvPr>
            <p:ph type="sldNum" sz="quarter" idx="10"/>
          </p:nvPr>
        </p:nvSpPr>
        <p:spPr/>
        <p:txBody>
          <a:bodyPr/>
          <a:lstStyle/>
          <a:p>
            <a:fld id="{60F2CDDB-4EF2-47D3-AD3F-27EBAF324AD7}" type="slidenum">
              <a:rPr lang="en-US" smtClean="0"/>
              <a:t>22</a:t>
            </a:fld>
            <a:endParaRPr lang="en-US"/>
          </a:p>
        </p:txBody>
      </p:sp>
    </p:spTree>
    <p:extLst>
      <p:ext uri="{BB962C8B-B14F-4D97-AF65-F5344CB8AC3E}">
        <p14:creationId xmlns:p14="http://schemas.microsoft.com/office/powerpoint/2010/main" val="267920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Introduced new options: A-D. Trained people</a:t>
            </a:r>
            <a:r>
              <a:rPr lang="en-US" baseline="0" dirty="0" smtClean="0"/>
              <a:t> on these deterministic transitions.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23</a:t>
            </a:fld>
            <a:endParaRPr lang="en-US"/>
          </a:p>
        </p:txBody>
      </p:sp>
    </p:spTree>
    <p:extLst>
      <p:ext uri="{BB962C8B-B14F-4D97-AF65-F5344CB8AC3E}">
        <p14:creationId xmlns:p14="http://schemas.microsoft.com/office/powerpoint/2010/main" val="1497250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a:t>
            </a:r>
            <a:r>
              <a:rPr lang="en-US" baseline="0" dirty="0" smtClean="0"/>
              <a:t> went into normal game. Most trials, normal.</a:t>
            </a:r>
          </a:p>
          <a:p>
            <a:r>
              <a:rPr lang="en-US" baseline="0" dirty="0" smtClean="0"/>
              <a:t>But on critical trial: 1 and 2, choose 1, transition to yellow, punishment.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24</a:t>
            </a:fld>
            <a:endParaRPr lang="en-US"/>
          </a:p>
        </p:txBody>
      </p:sp>
    </p:spTree>
    <p:extLst>
      <p:ext uri="{BB962C8B-B14F-4D97-AF65-F5344CB8AC3E}">
        <p14:creationId xmlns:p14="http://schemas.microsoft.com/office/powerpoint/2010/main" val="1928879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trial, reintroduced the separately</a:t>
            </a:r>
            <a:r>
              <a:rPr lang="en-US" baseline="0" dirty="0" smtClean="0"/>
              <a:t>-learned transitions. If people are really incorporating the MF goal value into tree search, less likely to choose C.</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25</a:t>
            </a:fld>
            <a:endParaRPr lang="en-US"/>
          </a:p>
        </p:txBody>
      </p:sp>
    </p:spTree>
    <p:extLst>
      <p:ext uri="{BB962C8B-B14F-4D97-AF65-F5344CB8AC3E}">
        <p14:creationId xmlns:p14="http://schemas.microsoft.com/office/powerpoint/2010/main" val="2104555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26</a:t>
            </a:fld>
            <a:endParaRPr lang="en-US"/>
          </a:p>
        </p:txBody>
      </p:sp>
    </p:spTree>
    <p:extLst>
      <p:ext uri="{BB962C8B-B14F-4D97-AF65-F5344CB8AC3E}">
        <p14:creationId xmlns:p14="http://schemas.microsoft.com/office/powerpoint/2010/main" val="2286391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psychological phenomena does this help explain?</a:t>
            </a:r>
          </a:p>
          <a:p>
            <a:r>
              <a:rPr lang="en-US" baseline="0" dirty="0" smtClean="0"/>
              <a:t>Habit-like features of goals: can be automatically activated by contextual cues, unconsciously reinforced, intrusive</a:t>
            </a:r>
          </a:p>
          <a:p>
            <a:r>
              <a:rPr lang="en-US" baseline="0" dirty="0" smtClean="0"/>
              <a:t>Drug addiction: Debated whether drug-seeking behavior is habitual or goal-directed. Can be both (like ice cream example).</a:t>
            </a:r>
          </a:p>
          <a:p>
            <a:r>
              <a:rPr lang="en-US" dirty="0" smtClean="0"/>
              <a:t>Complex cognitive skills:</a:t>
            </a:r>
            <a:r>
              <a:rPr lang="en-US" baseline="0" dirty="0" smtClean="0"/>
              <a:t> e.g. long division. Divided into hierarchical goals + </a:t>
            </a:r>
            <a:r>
              <a:rPr lang="en-US" baseline="0" dirty="0" err="1" smtClean="0"/>
              <a:t>subgoals</a:t>
            </a:r>
            <a:r>
              <a:rPr lang="en-US" baseline="0" dirty="0" smtClean="0"/>
              <a:t>. Might be acquiring proper </a:t>
            </a:r>
            <a:r>
              <a:rPr lang="en-US" baseline="0" dirty="0" err="1" smtClean="0"/>
              <a:t>subgoal</a:t>
            </a:r>
            <a:r>
              <a:rPr lang="en-US" baseline="0" dirty="0" smtClean="0"/>
              <a:t> activation habits.</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27</a:t>
            </a:fld>
            <a:endParaRPr lang="en-US"/>
          </a:p>
        </p:txBody>
      </p:sp>
    </p:spTree>
    <p:extLst>
      <p:ext uri="{BB962C8B-B14F-4D97-AF65-F5344CB8AC3E}">
        <p14:creationId xmlns:p14="http://schemas.microsoft.com/office/powerpoint/2010/main" val="705950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 using</a:t>
            </a:r>
            <a:r>
              <a:rPr lang="en-US" baseline="0" dirty="0" smtClean="0"/>
              <a:t> it to play Go. Robot decision making more broadly?</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28</a:t>
            </a:fld>
            <a:endParaRPr lang="en-US"/>
          </a:p>
        </p:txBody>
      </p:sp>
    </p:spTree>
    <p:extLst>
      <p:ext uri="{BB962C8B-B14F-4D97-AF65-F5344CB8AC3E}">
        <p14:creationId xmlns:p14="http://schemas.microsoft.com/office/powerpoint/2010/main" val="255622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Go. MB tree search is intractable. MF is better.</a:t>
            </a:r>
          </a:p>
          <a:p>
            <a:r>
              <a:rPr lang="en-US" baseline="0" dirty="0" smtClean="0"/>
              <a:t>But what if you could just substitute a MF value for nodes in the tree? If you know that “own this corner” is a valuable state, you can end the tree search there.</a:t>
            </a:r>
          </a:p>
          <a:p>
            <a:r>
              <a:rPr lang="en-US" baseline="0" dirty="0" smtClean="0"/>
              <a:t>This is what modern Go algorithms do. Learn from experience MF values for nodes, &amp; then do a tree search on how to reach valuable nodes.</a:t>
            </a:r>
          </a:p>
        </p:txBody>
      </p:sp>
      <p:sp>
        <p:nvSpPr>
          <p:cNvPr id="4" name="Slide Number Placeholder 3"/>
          <p:cNvSpPr>
            <a:spLocks noGrp="1"/>
          </p:cNvSpPr>
          <p:nvPr>
            <p:ph type="sldNum" sz="quarter" idx="10"/>
          </p:nvPr>
        </p:nvSpPr>
        <p:spPr/>
        <p:txBody>
          <a:bodyPr/>
          <a:lstStyle/>
          <a:p>
            <a:fld id="{60F2CDDB-4EF2-47D3-AD3F-27EBAF324AD7}" type="slidenum">
              <a:rPr lang="en-US" smtClean="0"/>
              <a:t>4</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our game, learn value of blue &amp; purple. Then plan to get blue.</a:t>
            </a:r>
          </a:p>
          <a:p>
            <a:r>
              <a:rPr lang="en-US" baseline="0" dirty="0" smtClean="0"/>
              <a:t>We know people do the other two </a:t>
            </a:r>
            <a:r>
              <a:rPr lang="en-US" baseline="0" smtClean="0"/>
              <a:t>types. </a:t>
            </a:r>
            <a:r>
              <a:rPr lang="en-US" baseline="0" smtClean="0"/>
              <a:t>Do </a:t>
            </a:r>
            <a:r>
              <a:rPr lang="en-US" baseline="0" dirty="0" smtClean="0"/>
              <a:t>people also form these habitual goals? Commonsense notion: habit of thought. Breaking bad example.</a:t>
            </a:r>
          </a:p>
          <a:p>
            <a:r>
              <a:rPr lang="en-US" baseline="0" dirty="0" smtClean="0"/>
              <a:t>3 experiments. Applications.</a:t>
            </a:r>
          </a:p>
          <a:p>
            <a:endParaRPr lang="en-US" baseline="0" dirty="0" smtClean="0"/>
          </a:p>
        </p:txBody>
      </p:sp>
      <p:sp>
        <p:nvSpPr>
          <p:cNvPr id="4" name="Slide Number Placeholder 3"/>
          <p:cNvSpPr>
            <a:spLocks noGrp="1"/>
          </p:cNvSpPr>
          <p:nvPr>
            <p:ph type="sldNum" sz="quarter" idx="10"/>
          </p:nvPr>
        </p:nvSpPr>
        <p:spPr/>
        <p:txBody>
          <a:bodyPr/>
          <a:lstStyle/>
          <a:p>
            <a:fld id="{60F2CDDB-4EF2-47D3-AD3F-27EBAF324AD7}" type="slidenum">
              <a:rPr lang="en-US" smtClean="0"/>
              <a:t>5</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F2CDDB-4EF2-47D3-AD3F-27EBAF324AD7}" type="slidenum">
              <a:rPr lang="en-US" smtClean="0"/>
              <a:t>6</a:t>
            </a:fld>
            <a:endParaRPr lang="en-US"/>
          </a:p>
        </p:txBody>
      </p:sp>
    </p:spTree>
    <p:extLst>
      <p:ext uri="{BB962C8B-B14F-4D97-AF65-F5344CB8AC3E}">
        <p14:creationId xmlns:p14="http://schemas.microsoft.com/office/powerpoint/2010/main" val="227553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between MB &amp; MF.</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7</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a:t>
            </a:r>
            <a:r>
              <a:rPr lang="en-US" baseline="0" dirty="0" smtClean="0"/>
              <a:t> “low-</a:t>
            </a:r>
            <a:r>
              <a:rPr lang="en-US" baseline="0" dirty="0" err="1" smtClean="0"/>
              <a:t>prob</a:t>
            </a:r>
            <a:r>
              <a:rPr lang="en-US" baseline="0" dirty="0" smtClean="0"/>
              <a:t>” transition.</a:t>
            </a:r>
            <a:r>
              <a:rPr lang="en-US" baseline="0" dirty="0"/>
              <a:t> </a:t>
            </a:r>
            <a:r>
              <a:rPr lang="en-US" baseline="0" dirty="0" smtClean="0"/>
              <a:t>Chooses 1, transitions to yellow, gets punishment.</a:t>
            </a:r>
          </a:p>
          <a:p>
            <a:r>
              <a:rPr lang="en-US" baseline="0" dirty="0" smtClean="0"/>
              <a:t>MB learns nothing. MF learns that 1 is bad. So if people are less likely to choose 1 on the next turn, MF.</a:t>
            </a:r>
          </a:p>
          <a:p>
            <a:r>
              <a:rPr lang="en-US" baseline="0" dirty="0" smtClean="0"/>
              <a:t>But goal MF?</a:t>
            </a:r>
          </a:p>
        </p:txBody>
      </p:sp>
      <p:sp>
        <p:nvSpPr>
          <p:cNvPr id="4" name="Slide Number Placeholder 3"/>
          <p:cNvSpPr>
            <a:spLocks noGrp="1"/>
          </p:cNvSpPr>
          <p:nvPr>
            <p:ph type="sldNum" sz="quarter" idx="10"/>
          </p:nvPr>
        </p:nvSpPr>
        <p:spPr/>
        <p:txBody>
          <a:bodyPr/>
          <a:lstStyle/>
          <a:p>
            <a:fld id="{60F2CDDB-4EF2-47D3-AD3F-27EBAF324AD7}" type="slidenum">
              <a:rPr lang="en-US" smtClean="0"/>
              <a:t>8</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experiment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9</a:t>
            </a:fld>
            <a:endParaRPr lang="en-US"/>
          </a:p>
        </p:txBody>
      </p:sp>
    </p:spTree>
    <p:extLst>
      <p:ext uri="{BB962C8B-B14F-4D97-AF65-F5344CB8AC3E}">
        <p14:creationId xmlns:p14="http://schemas.microsoft.com/office/powerpoint/2010/main" val="107833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two options lead to blue, &amp; two lead to purple. Blues are the same &amp; purples are the same – rewards are tied. Presented with two options on every trial. Rewards varied throughout experiment.</a:t>
            </a:r>
            <a:endParaRPr lang="en-US" dirty="0"/>
          </a:p>
        </p:txBody>
      </p:sp>
      <p:sp>
        <p:nvSpPr>
          <p:cNvPr id="4" name="Slide Number Placeholder 3"/>
          <p:cNvSpPr>
            <a:spLocks noGrp="1"/>
          </p:cNvSpPr>
          <p:nvPr>
            <p:ph type="sldNum" sz="quarter" idx="10"/>
          </p:nvPr>
        </p:nvSpPr>
        <p:spPr/>
        <p:txBody>
          <a:bodyPr/>
          <a:lstStyle/>
          <a:p>
            <a:fld id="{60F2CDDB-4EF2-47D3-AD3F-27EBAF324AD7}" type="slidenum">
              <a:rPr lang="en-US" smtClean="0"/>
              <a:t>10</a:t>
            </a:fld>
            <a:endParaRPr lang="en-US"/>
          </a:p>
        </p:txBody>
      </p:sp>
    </p:spTree>
    <p:extLst>
      <p:ext uri="{BB962C8B-B14F-4D97-AF65-F5344CB8AC3E}">
        <p14:creationId xmlns:p14="http://schemas.microsoft.com/office/powerpoint/2010/main" val="107833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21912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275478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2595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78557D-E5B0-4635-AD8B-ADC6E284B3C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15787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8557D-E5B0-4635-AD8B-ADC6E284B3CE}"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80255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78557D-E5B0-4635-AD8B-ADC6E284B3C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28941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78557D-E5B0-4635-AD8B-ADC6E284B3CE}"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3133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78557D-E5B0-4635-AD8B-ADC6E284B3CE}"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415221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8557D-E5B0-4635-AD8B-ADC6E284B3CE}"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46329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8557D-E5B0-4635-AD8B-ADC6E284B3C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184177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8557D-E5B0-4635-AD8B-ADC6E284B3CE}"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54CE66-48EC-402E-AEC1-6BDBF3DDC9B2}" type="slidenum">
              <a:rPr lang="en-US" smtClean="0"/>
              <a:t>‹#›</a:t>
            </a:fld>
            <a:endParaRPr lang="en-US"/>
          </a:p>
        </p:txBody>
      </p:sp>
    </p:spTree>
    <p:extLst>
      <p:ext uri="{BB962C8B-B14F-4D97-AF65-F5344CB8AC3E}">
        <p14:creationId xmlns:p14="http://schemas.microsoft.com/office/powerpoint/2010/main" val="54036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8557D-E5B0-4635-AD8B-ADC6E284B3CE}" type="datetimeFigureOut">
              <a:rPr lang="en-US" smtClean="0"/>
              <a:t>3/12/2015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4CE66-48EC-402E-AEC1-6BDBF3DDC9B2}" type="slidenum">
              <a:rPr lang="en-US" smtClean="0"/>
              <a:t>‹#›</a:t>
            </a:fld>
            <a:endParaRPr lang="en-US"/>
          </a:p>
        </p:txBody>
      </p:sp>
    </p:spTree>
    <p:extLst>
      <p:ext uri="{BB962C8B-B14F-4D97-AF65-F5344CB8AC3E}">
        <p14:creationId xmlns:p14="http://schemas.microsoft.com/office/powerpoint/2010/main" val="349253753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570" y="1295400"/>
            <a:ext cx="8971430" cy="1107996"/>
          </a:xfrm>
          <a:prstGeom prst="rect">
            <a:avLst/>
          </a:prstGeom>
          <a:noFill/>
        </p:spPr>
        <p:txBody>
          <a:bodyPr wrap="none" rtlCol="0">
            <a:spAutoFit/>
          </a:bodyPr>
          <a:lstStyle/>
          <a:p>
            <a:r>
              <a:rPr lang="en-US" sz="6600" dirty="0" smtClean="0"/>
              <a:t>Model-free goal selection</a:t>
            </a:r>
            <a:endParaRPr lang="en-US" sz="6600" dirty="0"/>
          </a:p>
        </p:txBody>
      </p:sp>
      <p:sp>
        <p:nvSpPr>
          <p:cNvPr id="5" name="TextBox 4"/>
          <p:cNvSpPr txBox="1"/>
          <p:nvPr/>
        </p:nvSpPr>
        <p:spPr>
          <a:xfrm>
            <a:off x="2793070" y="2678668"/>
            <a:ext cx="3379130" cy="400110"/>
          </a:xfrm>
          <a:prstGeom prst="rect">
            <a:avLst/>
          </a:prstGeom>
          <a:noFill/>
        </p:spPr>
        <p:txBody>
          <a:bodyPr wrap="none" rtlCol="0">
            <a:spAutoFit/>
          </a:bodyPr>
          <a:lstStyle/>
          <a:p>
            <a:r>
              <a:rPr lang="en-US" sz="2000" dirty="0" smtClean="0"/>
              <a:t>Adam Morris &amp; Fiery Cushman</a:t>
            </a:r>
            <a:endParaRPr lang="en-US" sz="2000" dirty="0"/>
          </a:p>
        </p:txBody>
      </p:sp>
    </p:spTree>
    <p:extLst>
      <p:ext uri="{BB962C8B-B14F-4D97-AF65-F5344CB8AC3E}">
        <p14:creationId xmlns:p14="http://schemas.microsoft.com/office/powerpoint/2010/main" val="2142978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6689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6" name="TextBox 45"/>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7" name="TextBox 46"/>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8" name="TextBox 47"/>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368151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3" name="TextBox 22"/>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sp>
        <p:nvSpPr>
          <p:cNvPr id="28" name="TextBox 27"/>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7467600" y="15356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5075" y="609600"/>
            <a:ext cx="1538007" cy="1981199"/>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6934200" y="1468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87737" y="3439416"/>
            <a:ext cx="1294548"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645" y="3429000"/>
            <a:ext cx="46064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3" name="Oval 2062"/>
          <p:cNvSpPr/>
          <p:nvPr/>
        </p:nvSpPr>
        <p:spPr>
          <a:xfrm>
            <a:off x="26689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273442"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5"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6" name="Oval 45"/>
          <p:cNvSpPr/>
          <p:nvPr/>
        </p:nvSpPr>
        <p:spPr>
          <a:xfrm>
            <a:off x="1225934" y="508920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51733" y="508920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8" name="TextBox 47"/>
          <p:cNvSpPr txBox="1"/>
          <p:nvPr/>
        </p:nvSpPr>
        <p:spPr>
          <a:xfrm>
            <a:off x="381000" y="5107552"/>
            <a:ext cx="861133" cy="369332"/>
          </a:xfrm>
          <a:prstGeom prst="rect">
            <a:avLst/>
          </a:prstGeom>
          <a:noFill/>
        </p:spPr>
        <p:txBody>
          <a:bodyPr wrap="none" rtlCol="0">
            <a:spAutoFit/>
          </a:bodyPr>
          <a:lstStyle/>
          <a:p>
            <a:r>
              <a:rPr lang="en-US" dirty="0" smtClean="0"/>
              <a:t>Goal of</a:t>
            </a:r>
            <a:endParaRPr lang="en-US" dirty="0"/>
          </a:p>
        </p:txBody>
      </p:sp>
    </p:spTree>
    <p:extLst>
      <p:ext uri="{BB962C8B-B14F-4D97-AF65-F5344CB8AC3E}">
        <p14:creationId xmlns:p14="http://schemas.microsoft.com/office/powerpoint/2010/main" val="33762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500" fill="hold"/>
                                        <p:tgtEl>
                                          <p:spTgt spid="2051"/>
                                        </p:tgtEl>
                                        <p:attrNameLst>
                                          <p:attrName>stroke.color</p:attrName>
                                        </p:attrNameLst>
                                      </p:cBhvr>
                                      <p:to>
                                        <a:srgbClr val="E7FD11"/>
                                      </p:to>
                                    </p:animClr>
                                    <p:set>
                                      <p:cBhvr>
                                        <p:cTn id="11" dur="500" fill="hold"/>
                                        <p:tgtEl>
                                          <p:spTgt spid="2051"/>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2" fill="hold" nodeType="clickEffect">
                                  <p:stCondLst>
                                    <p:cond delay="0"/>
                                  </p:stCondLst>
                                  <p:childTnLst>
                                    <p:animClr clrSpc="rgb" dir="cw">
                                      <p:cBhvr>
                                        <p:cTn id="15" dur="500" fill="hold"/>
                                        <p:tgtEl>
                                          <p:spTgt spid="4"/>
                                        </p:tgtEl>
                                        <p:attrNameLst>
                                          <p:attrName>stroke.color</p:attrName>
                                        </p:attrNameLst>
                                      </p:cBhvr>
                                      <p:to>
                                        <a:srgbClr val="E7FD11"/>
                                      </p:to>
                                    </p:animClr>
                                    <p:set>
                                      <p:cBhvr>
                                        <p:cTn id="16" dur="500" fill="hold"/>
                                        <p:tgtEl>
                                          <p:spTgt spid="4"/>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2" grpId="0" animBg="1"/>
      <p:bldP spid="53" grpId="0" animBg="1"/>
      <p:bldP spid="54" grpId="0"/>
      <p:bldP spid="58" grpId="0" animBg="1"/>
      <p:bldP spid="2063" grpId="0" animBg="1"/>
      <p:bldP spid="43" grpId="0"/>
      <p:bldP spid="46" grpId="0" animBg="1"/>
      <p:bldP spid="47"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3" name="TextBox 22"/>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2051" name="Rounded Rectangle 2050"/>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a:endCxn id="9"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12"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2"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a:stCxn id="27"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5075" y="609600"/>
            <a:ext cx="1538007" cy="1981199"/>
          </a:xfrm>
          <a:prstGeom prst="rect">
            <a:avLst/>
          </a:prstGeom>
          <a:noFill/>
          <a:extLst>
            <a:ext uri="{909E8E84-426E-40DD-AFC4-6F175D3DCCD1}">
              <a14:hiddenFill xmlns:a14="http://schemas.microsoft.com/office/drawing/2010/main">
                <a:solidFill>
                  <a:srgbClr val="FFFFFF"/>
                </a:solidFill>
              </a14:hiddenFill>
            </a:ext>
          </a:extLst>
        </p:spPr>
      </p:pic>
      <p:sp>
        <p:nvSpPr>
          <p:cNvPr id="30" name="Oval 29"/>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32" name="Rounded Rectangle 31"/>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3" name="Straight Arrow Connector 32"/>
          <p:cNvCxnSpPr>
            <a:endCxn id="30"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87737" y="3439416"/>
            <a:ext cx="1294548"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Rounded Rectangle 37"/>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9" name="Straight Arrow Connector 38"/>
          <p:cNvCxnSpPr>
            <a:endCxn id="36"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21645" y="3429000"/>
            <a:ext cx="46064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419600" y="2621507"/>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467600" y="15356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5" name="Rounded Rectangle 44"/>
          <p:cNvSpPr/>
          <p:nvPr/>
        </p:nvSpPr>
        <p:spPr>
          <a:xfrm>
            <a:off x="6934200" y="1468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46" name="Oval 45"/>
          <p:cNvSpPr/>
          <p:nvPr/>
        </p:nvSpPr>
        <p:spPr>
          <a:xfrm>
            <a:off x="1225934" y="508920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851733" y="508920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48" name="TextBox 47"/>
          <p:cNvSpPr txBox="1"/>
          <p:nvPr/>
        </p:nvSpPr>
        <p:spPr>
          <a:xfrm>
            <a:off x="381000" y="5107552"/>
            <a:ext cx="861133" cy="369332"/>
          </a:xfrm>
          <a:prstGeom prst="rect">
            <a:avLst/>
          </a:prstGeom>
          <a:noFill/>
        </p:spPr>
        <p:txBody>
          <a:bodyPr wrap="none" rtlCol="0">
            <a:spAutoFit/>
          </a:bodyPr>
          <a:lstStyle/>
          <a:p>
            <a:r>
              <a:rPr lang="en-US" dirty="0" smtClean="0"/>
              <a:t>Goal of</a:t>
            </a:r>
            <a:endParaRPr lang="en-US" dirty="0"/>
          </a:p>
        </p:txBody>
      </p:sp>
      <p:pic>
        <p:nvPicPr>
          <p:cNvPr id="50"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6273442"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4248533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0" y="1219200"/>
            <a:ext cx="5715000" cy="35337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00518"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6" name="TextBox 5"/>
          <p:cNvSpPr txBox="1"/>
          <p:nvPr/>
        </p:nvSpPr>
        <p:spPr>
          <a:xfrm>
            <a:off x="2590800" y="5329535"/>
            <a:ext cx="1669982" cy="369332"/>
          </a:xfrm>
          <a:prstGeom prst="rect">
            <a:avLst/>
          </a:prstGeom>
          <a:noFill/>
        </p:spPr>
        <p:txBody>
          <a:bodyPr wrap="square" rtlCol="0">
            <a:spAutoFit/>
          </a:bodyPr>
          <a:lstStyle/>
          <a:p>
            <a:pPr algn="ctr"/>
            <a:r>
              <a:rPr lang="en-US" b="1" dirty="0" smtClean="0"/>
              <a:t>Orange’s value </a:t>
            </a:r>
            <a:endParaRPr lang="en-US" b="1" dirty="0"/>
          </a:p>
        </p:txBody>
      </p:sp>
      <p:cxnSp>
        <p:nvCxnSpPr>
          <p:cNvPr id="8" name="Straight Arrow Connector 7"/>
          <p:cNvCxnSpPr>
            <a:stCxn id="6" idx="3"/>
          </p:cNvCxnSpPr>
          <p:nvPr/>
        </p:nvCxnSpPr>
        <p:spPr>
          <a:xfrm>
            <a:off x="4260782" y="5514201"/>
            <a:ext cx="6160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p:cNvSpPr txBox="1"/>
          <p:nvPr/>
        </p:nvSpPr>
        <p:spPr>
          <a:xfrm>
            <a:off x="4953000" y="53456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9" name="TextBox 8"/>
          <p:cNvSpPr txBox="1"/>
          <p:nvPr/>
        </p:nvSpPr>
        <p:spPr>
          <a:xfrm>
            <a:off x="3657600" y="5879068"/>
            <a:ext cx="1917513" cy="369332"/>
          </a:xfrm>
          <a:prstGeom prst="rect">
            <a:avLst/>
          </a:prstGeom>
          <a:noFill/>
        </p:spPr>
        <p:txBody>
          <a:bodyPr wrap="none" rtlCol="0">
            <a:spAutoFit/>
          </a:bodyPr>
          <a:lstStyle/>
          <a:p>
            <a:r>
              <a:rPr lang="el-GR" dirty="0" smtClean="0"/>
              <a:t>β</a:t>
            </a:r>
            <a:r>
              <a:rPr lang="en-US" dirty="0"/>
              <a:t> </a:t>
            </a:r>
            <a:r>
              <a:rPr lang="en-US" dirty="0" smtClean="0"/>
              <a:t>= .191, p &lt; .0001</a:t>
            </a:r>
            <a:endParaRPr lang="en-US" dirty="0"/>
          </a:p>
        </p:txBody>
      </p:sp>
    </p:spTree>
    <p:extLst>
      <p:ext uri="{BB962C8B-B14F-4D97-AF65-F5344CB8AC3E}">
        <p14:creationId xmlns:p14="http://schemas.microsoft.com/office/powerpoint/2010/main" val="167557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a:stCxn id="23"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a:endCxn id="28"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8"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a:endCxn id="34"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4"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pic>
        <p:nvPicPr>
          <p:cNvPr id="35"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pic>
        <p:nvPicPr>
          <p:cNvPr id="50"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65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987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2" name="TextBox 41"/>
          <p:cNvSpPr txBox="1"/>
          <p:nvPr/>
        </p:nvSpPr>
        <p:spPr>
          <a:xfrm>
            <a:off x="3758842"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486400"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2698327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5" name="TextBox 44"/>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6" name="TextBox 45"/>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7" name="TextBox 46"/>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9" name="TextBox 48"/>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0" name="TextBox 49"/>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13241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TextBox 46"/>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35" name="TextBox 34"/>
          <p:cNvSpPr txBox="1"/>
          <p:nvPr/>
        </p:nvSpPr>
        <p:spPr>
          <a:xfrm>
            <a:off x="2895600"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1" name="TextBox 40"/>
          <p:cNvSpPr txBox="1"/>
          <p:nvPr/>
        </p:nvSpPr>
        <p:spPr>
          <a:xfrm>
            <a:off x="4657358" y="5513696"/>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42" name="TextBox 41"/>
          <p:cNvSpPr txBox="1"/>
          <p:nvPr/>
        </p:nvSpPr>
        <p:spPr>
          <a:xfrm>
            <a:off x="3842816" y="548640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43" name="TextBox 42"/>
          <p:cNvSpPr txBox="1"/>
          <p:nvPr/>
        </p:nvSpPr>
        <p:spPr>
          <a:xfrm>
            <a:off x="5486400" y="548640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8053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eg;base64,/9j/4AAQSkZJRgABAQAAAQABAAD/2wCEAAkGBxQTEhUTExQWFhUVGBoYGBgYGBcYGBgaGhgYGxcWGh0aHCggGRolGxwXIjEhJyosLi4uFyAzODMsNygtLisBCgoKDg0OGxAQGywkICQsLC0sLDAsNC8vMC8vLC8sLywvNCwyLDQsLC8sLDQsLCw0LCwsLywsLCwsLCwsLCwsLP/AABEIAMEBBQMBIgACEQEDEQH/xAAbAAEAAgMBAQAAAAAAAAAAAAAABAUCAwYBB//EADoQAAEDAgQEBAQFAwQCAwAAAAEAAhEDIQQSMUEFUWFxBhMigTKRocFCsdHh8BRSYgcjcvFDkhUWM//EABoBAQADAQEBAAAAAAAAAAAAAAABAgMEBQb/xAAuEQACAgIBAwIFAwQDAAAAAAAAAQIDESExBBJBUWETFCJxkTKh8AVCgbEV0eH/2gAMAwEAAhEDEQA/APuKIiAIiIAiIgCIiAIiIAiIgCIiAIiIAiIgCIiAIiIAiIgCIiAIiIAiIgCIiAIiIAiIgCIiAIiIAiIgCIiAIiIAiJKAItX9QyYzCRtIWs45nOY5AqjnFcssoSfgkooFfiOUSKbndov2utB4jUIkNa2dA6ZB5G4uqO+CLKqTLZFVeZVIg1Mpg3DRc+8hQKlbFMNv9wby5jZk2I9J0Gyj5hejLfBfqjpEVLVaSczi/UREkX6CwW4uyNlz4vA2A5f9qF1G+A6vctEVVTxbxdpbUaDBGjhzA69Cp2GxTXzlMkWI0IPIg6LSFsZaKSrcTeiItCgREQBERAEREAREQBERAEREAREQBFqq4lrRJcP503UF3FDJApnoXEDNubarOVsI8svGuUuEWawqVQ27iB3MKmxmOzDLnyk2LaZ9QOusS3lNlpocOaXTlMgfE67tdC436/msn1GXiKyaKjWZMl1eNj/x0qj7xMZGnrLtuwWb8dVizGtMWkkweoAFvdRyx8C8zuPtrHdZsw0O1NjaZgWvqbrD41j8mvZWj11WqQJJA3yjKZ252UEZ3VIykj1XcMxsJFydFZgmYzTbXotZqsMspkF7ReQeW5jqocXLzkKWPBnSpmBAIkaREfoo1fBlzg4xY7gTblvK2UaLzlzOO8wBGm83+Sl5S0QL3uTA7lSodyIcu16ZD4lSc9hYx+R1ocGtMbmzrG35rVwxzsmWs6m6q2bsiLaHvorBtjcFx9tF6+ARAA6xcq2CM+DEusCTPZY+cPhaQZE2LdP0WZGYEFvsZj8l60XjLEDWBGuinGeCM+p6HkiCCOZi30WtkaSTykLZVMaxyBm94gQofE2Pc3JSeWvsQ7LmDYM3kRB5aqGhHZJFIdLHYb/qtOIw0HzGWeJg6+x5hacHVe6G1RFQD1BshttzynXXdTw4tmY+cTzF/wA1GEyctHuDxub0vAa8aidereY/JTFU1gyQZAIMtJ2O4BGi3UsW5tnwWx8Q27j7raF3iX5M5V+Ylgi8a4ESDIXq6TEIiIAiIgCIiAIiIAiIgK2txGZFO5aSDI3HK6jGu+ZOYzsXECd7AGAuUPEhQxdVrnfje6DMZcx9XsIXW4eq2oM7b2sO+99+vVeX8WU5NN7O91KCTS0aWYZ40hh5fEI9gFJGGiSXuIMWtYbxvdV+ExdR2IqNqUSxjYLKk5g4RcOg2IOg5FWrYEcjyHRWjFFJSZrfhKZ/CJ/nLX916aDWw1oDSZMgac1pfRLnTnMHQAED5j32W+tTJytE/wCTrbc51KtrHBXLzyeVq4YRmcINhznUADdZVstNuaDeJMi09+qjVsK4h2Z8i0EN0jWReZ/nSQ+nN5DuQI9Os956q2SDNlRpO8bGIH7r0UA2YGpk7ysqjCdPzg/kouNDvLilZxIEm8Dc36I3jeCFskt1tmM8zb915EEm56bey1UW1AACQbXduT2MR3W99UgaEnpqpW9h8mrNmBJ+EcjqRzO1142qZbDSZ62aOfInRSXs6WvyWstJHL5/NHF5CaMqzgOesQ3WViHCYO1xbS2qOpHQHbUQTvzsAtVGkWxcx1ufoEbeQksG2pAMk9dLdNF412YZoPSQQfrp7rU5+aNi0767aLJwI5ntppsNQozngnBqrVYgtNiYNjOugi062+qya4gAmDMSTAMHsvKeI9YZBNpm9jy76/JbH0w6TJNtJEHqbKuPKLccnj6uaQ14EEX1201v2XlUEAnMIiT7cvp81pbUZSy0/wDbBILsstB1Ac8DUiSFuqMDg5u3QRqL9FD39yOPsYcKxoLnBoIZqDaAdwRMiddIsVbNdOipamHgZWEiwht7A6knfeyx9VJoLSZAOsmTqZjbbutIXOCw0JVqTymXqLThK4exrxoRP6j5rcuxPKyjmaw8MIiKSAiIgCIiAIiID5V4vdkxdSYMuFjrDgJnp+i38D4x5IObmSGiAA2wj7+6sP8AUmhTzUzkJqEGSNCBoD1uf5C5HC4uXOJEBoNrawNe0fVePcl3tZ2menTYpRwfVaNcPuNems8is2vGrp+ZI6/zovn3CuK1KDxnBDSA48pi/wA768wu2weKFUdwDffdTC15xLkpZVja4JX9aJDZykz8Qiw1I9lnBGpBJG3tBXlNs+mJF9+v8+ixDgRMWGgBvGmvX7LfL8mOPQypsNp7kgnXkswBMAc5gga7qPUaTalFjJMZtbxr9VtaQCQCNRJHMosIPZ5Va5oOUmSRH4u89F7VxEGHEAC/eOfJeVKjgQABeTrB6Wi9lm2mHEtc2x1GrT9Popy3pEe7PW4hpFjmnlJ/LRaaOOzOIbNt4jmN+x+SkeWBAjTZtmxyWrEYxrIzGATlAI36Kz1yyFjwjXjMexjm0/ic8j0jUDd0RYBSmdbadv3WitXBAh7QDvr9ea0cWqVWUw7DsFR+YTN/TPqi9zH82Up7GNE2pmJtHXT8v5qsZJsY3mJ5iPv9FlQeYnK4TzF/otOIDRD3OaCNczoEKsn5C9DCtWDLAG5jlqLRzWFUvzXLcsaGJn7DT5qPi/EuGpODX1mA6AAk7aGNFk/FYYgPNRoEgk578rk7be/VZOcHxJfk1UZLmL/BNp1HE7AbiPrfdeZg2A7rAtex6cgeijV/EGFbrWYOxntooWP8SYRo9VXMSC4RNwJtbYxCOyC/uX5IVc3/AGv8G+jwCi3EOxQDnVXNygueXBokEsa0mGiQDbkrF4J1BvaGm1ua43GeO6TTlpUyYF7wL3mOfVVtP/UWo8T5YB0Eag7baz+So74Y0n/Pwarp7GfRS6Ba1uf3K53jvGMkt8xoE/hu7LB1133j8lyHGOPYjMRUJa8NMt0F7gbSI5HdUnml0kGTzOk7/RUc5T1wjWFEYbbyfZfCNYvwrHHcvja3mOjsrhVnhrDeXhaTf8Z/9vVH1VmvWrWIpex5ljzJv3CIiuUCIiAIiIAsXPA1K8rNJaQ0wTvEx1XO4CgTVcC8lzXOAzGHEbmI0XNffKtpRjnJBX+M6IquApyaoE6HTl3IXEVeDVC6A4AgbzBmImND+i7/AI7VFOqynPqcATGzZIn81S45jaQLQCHEAknYEbcjC+b6m2aulJ6wTGxxeig4hhnMjzMsNu0tMtMC0HY6WPILThuOFodVY4jkJu76aKHxXM8kUx8MkgkaAff7qobiI9DDmbFvnBB6rorsc4JtHpU3dy9z6P4V8TV8Q4syAuY0OLiS2JJDQSNTbS+/JdVS83SGAzf1OgXtEjcfyy4Xh4NAVctUPnIS4T8UPlpnkQL79FMwHjFwnzAHNsQI0ba5J+66lLteHkt2d6zHB3VKkZ0iTf8A6WwtkWueZtJ7wufb4yw7mE5wx14zh0TpeOoUij4lwx1rsBAk5RERuuhW1+pzuqzyi3ZUaCb9zMxG1lsyTyJ5rna/iXB02ucHNIAJLWgSTPxRz1VRiv8AUKmAMjC5uhLiQRaxiBN1HzMFp/sWXTWS4R27qctiYJ5bdlHOFpMOYsbIESQCYjSTsvmuN8e4h/opkUxe7RM2MDpf81U8S415tOmM9Y1Wh3nZiA0kn0lsHTXUDZQ70/0r8mi6WS/U/wAH0LHeIMIyoWuaHQSQYa4A20AXKcc8c4nzB/T3B1DW54gEkzrlgEzGgmy4p9Q7yt3C8eaVWnVa4MNN7XEkatkBwjcObI99lipSk8P9tG7rhFZW/udJhOJ4/HAubVIaLNAdlD3AXDYme5gXiVUVOIOax1NpcXunzy4kFuU//mM2w3Op001jYjjdak97qFNtLDuJDA13mUx6jDqd/QHCDGhvAUXiWJDWisaJbnc11MZjDw1x8wlxMkki+l5toFZ1rJRWP/BHfjBVcyZbkLpqEyHEwGzcQBvrv2V5/TUX4cvbiZqtbLqLgZka+XlmR8RkiIM2XPVKRu8ggVZeC5uUOk3LZ/CDItayzbUc3eLFktNiNxbUREhGo+hZSfhm+hTdBIa6GxmMEgAmAZ2va+6t6dOvWw7i0E0aTpLiWw02G9yYy2E6iyqRWLW5A85HEOLQTBImJsJI7bqbQ45VFE4cEeUXA5conXNDTtJgz0PNV+nJZzZKfi21HVXvzGo4jKScwDZADeVhA05Ks4a0hrbZXNuDy+fUL3DYgEkb8ve1u6wa/LmJNp59ZUvZZaOrdxKnUw5dVcXYoOMQ2xbI5emIkRrMqFwU5mFzmRfMDN2gbRpMze9uyrqL61dlKj6GMDnFhcWtcS672iTJG/urajTa0ijULiGktIgATuQdREgLG3qIwTwcVnUKKxHZ3nh/xmwjLVdFgGw2BaxmLAaLsmOBAIMg3BGhHNfMvDXDG16vleXFFo9Tm5rkgODJPSJ7r6axgAAFgLAcgvQ/p1lk68z/AMep56z5MkRF6BIREQBERAFg9onNAkDXeOU8lmqPjuPIytaJzTrpZZ2zUY5ZeEHJ4NfGKgfEBmZpEOcAcom8SqDG0nvrEPdLPwxaNNe9we6k1QHU3eYXFw1bMDTWb27qoq18oymo7Lo1wAcdvS106afJfMdXNyliXP8AOTG3Pc/YquPYVurZZmaJtI5x0Om5XGcXwzqb2mhJDm3t8z810vE+MtY5zQH1A7RroA+TduSpOL41waCGZM4OVo3AsSdzedeqdP3J+xELGid4U4g6qytncA5kNy7m1nHeLECZUmpvFhBbJ6AfOxlct4exDmOqkNcSW+oj4YBESI1mTM6TZdKziJewMDpZJcNLOIAeNJEw20rtlhSZ6vS290ceSO052Sb5ZknmDB+oPzUR7NSDEqzLQGNGZoBJ9OpbEXcI6mOyhucIIE3Jg6CNxorrDOzLI5xPpMAOtlO+/wBDI+q0sqgTPJY4jEZAGuEuIBIYQ4iwjT2F+y8weGqkPBFNocAB5l3NIM+iLtJ0k7FVfbHbKTuUVtk3huHY6lUfVrtY5nwM/E4xaBGk6n+GDUqmSLWMS05gbwehGlwsG4KrmyEAOOhd8MATmkaiAovEm/07/LqO9RGYFslpHQxzkQpU1J4XJn8aKe2W/A8NQrPeMRWFFjWSDIBc6YAEjS5J9lVPxILC1+bynkZgyGkkNcBBIIB9R15rPE8PdVcHUXBzS0Zqj2GmwPFsrWADNaDI13glWvCPDcE/+ZwuJERJ2BNwk7IQ5e/Q5bOqis+SLxLj7qeAyvoNl4pgVG2ENNnZSLE/Dm0+i4+jjq9YgNpl8Ew1rXO7gRMa/Vd94g4Q6qxwqVHhgEuY0tdABEEA6QYJjWFXu4kMNh20KNXMGWc8MLA4STME68zvrZK+oXZqOZZ99fscr6iTJeJwVXE0KVF+SjUY1rGwTUeALhgDYDSXEycxi9pXPt4Ji2g0vMDQTcfFp3CvOB8SpvcARlcL6/EI29101eiPMDqrmtYQ1wDR6oi+Zx1uLRzWUb7VNwkl+DN3zPmWKwFfMaeYnLysDHZaKfC8SJDS8E6wXT7QvolWrhi8kNOpmDa+4FiT0kLYOKNpuBoNtG4h3boO3zW3zMo+hPxpHM8I8C1crqleo6lIgN9Re4kWzwfSOhIMqtx3BDQqCmXPO5vZk8+Z6L6S3jry31saWtDnEEEiwkuK4sVXVTme4ySTpa7iYG8AkwNgqw6iycm09Hd0XS2dS3vBpoVWtblfFUMMtMlha6YaZFxf5rd4cx1QVPV6iSTEzJM3PupNPh7Tvfsrfh3C6bZeSbX2Cqo500et/wARCG5Syd74ExtTI9rjIDpHuJhdpTrgrhuBF+UQGtb3XX4eg0izzPcLvpc1qK0eV1MYdzfBPBXqj0cOWmcxPRSF2wcmvqWDiaXgIiK5AWNQwJWS8IlRJNrQIb+JMG6rMZUkMcOd/dV/EiKdVzLj8QvoCQJ+f5KRwfENqU305nKTfmDcH2uPZeNV1Nllkq7Od4NKZfUYYvCmJAkEguE6j79lzGO4M2i4V6ObLN2CC08pnSD/AC67LC1swLXfE0wfsfdRMVRLCXMOurTof0K1nT3QfZps6XlJxXk4bFYfzHZ6jMpygWEAn+5bcZwyi+kyWxkmXNF7kzO382V1xTHU3NyuytuM2a2W9zrym65zEVPRUxDQfKp5g2fSakGC4f43PWy8OdFsJ9qeTz5wcXgxxYp4WgRRBJcTDnXExc8sw6ri/wCjqVQxzXEOdm9WbL+I3n3KwxWPfVb6jDQdJ+qw4fxp4OQtaQ0GCbZRcxbW5XoV1zisrkrBPOi7ZhKrGiawLtZy76yHA37x1VbQr4ipV8ltMPJPxMPpy6FztYA9vqveK4d5p06Qs3y25gNZN8p5a6KLwStUwrywOLKdUgOItBE5TPITf57K1bfa23l+EdEbrVwy24pxAUGlsk5faTqT2lVr30ySxxr1a24puFKnTJE/E5pzROuh2ELd4r4LUAOcjMSBEgkZjae6rfFldxc2hTOjB5hnXk0nYAR81NEYyxh7ec/t/PBlFOxl5wTH4bL5lQkU6ZcwVXNL3F0erJkBIEEer/JUnA+OurVqdGrTbUbUfEuiWg/iH9rgIuDstfh+nVpCBD2G8G7ZI+IEG1t9LLziVGm17TQAa5vqzMcSA6xGWSdOnPorqutTlHnPD9P+tm1FPxG4pF9404v/AE9dmGpANFNgzusS5xkyfa/uOS8rcSr0XMaYLwJdM6kmG26LnqmHfVeXPJe9xlxNyTzK6PgXHzSqtZiQKrHEMLngF7JsDmNyAdjNlnOmKiu1Za59zpt/p0o19y5XJaU+L5q7Xto5GOAaWkgyXfFeLjTVZClQNVj6eHqMIJyhzvROh9MS6x0nkrPiWNp5a5LYaxuYMAiYgajmYv1K5jBcQe6m8tHqEZQJMSNRPSVyNOWZR/2eaoNrKNHirGYWkBQw9MFwfne/KNTMta7XKJAAFhHVW3FadZ+GpsDjnY3Mf7gSPgB5fmR0UPEcF8zbUD2MbKwfiXtPqYSSIH9s9TrG8a2XSofRFx59zodTcY42cxhq1UiC4/Vba2LNIjPUdJ2AnTXoulw3CGtaa+IflbMk7km8AblRqr8NiAaZpODfwvJGYHnGnstezeZcHUunhJ5Kb/5Sq9paHkMOwgGORI2O400Sm7KJK10eAZCS86GLG1t1PoYvD07Np+c7Yu+Afr7fNartjqKPVquhVHEURKXEQDLjYbc1IHFXVHHLZtoHQfvf2WrxVWbU8hoawVfVOURDPTAMdZj3Urw/gi2o03c7YAT7+ypZNQjmTOe/+o5eDoMJiMTll0tZAjr0gGdFccIxdZ1VgZmD5FpmFXYrEvFFtR7PSDlIY9ri3qYtc8iuw8A0CA6qWZA6A3N8Rj8XbbrCiEPiTST5OCPVyy+5HbNXq8C9XtnIEREAREQFfxLhNOtd0g5csjlrHzXFcT8zCVw9sua20AAhzD1n0lfQqzZC5HjdRzZB0Xn9X08ZfVHT9QucolV2ecG16LrkT0cOR66qK3GB3pNnDUFUHD/EBw7oImmTcDUcyP0XQtbRxI82k+/Mc+o2Kp3Pnz5O2ElJYZRcZpCHF7bWvz0ta4XL8Y4499A0crHNENGVuTKD0Bg2tsuv4tg6l2vuwnUa/JUFfA04LWyOpET2kfRebfGz4rlh4OS6qXdnlHz6tTeXQ1kjaVa8PwflPa/y2ujUHcxr3BuF1fA+DscXOqGJgN07k/l9Vfjw8zYgraGZwy1o0pglHL8nFYGKrnMdTyuu4OJJO2ul5WluPpuBDWNcwWu0Set7jp7LqsZwNzCS2xiFw/FeEeUS5pg7gKK6IKeXx4RvTRX3Pu4N39CwVtTlewgxrDmEtjrOUjqAqXCcKAzh7pzRe/OTOp/6VlS4rTDRm8wOb8JDb6zzG6g4/jge4HLlgQTDQXdXQYlXqjJScHx6mnT1OLlXJfS/P2NOJ4JcBtQBkC3qF97ECea9ZwxlMSXEx0gLbQxHmhzmyBTgk23mB9CoRq1KsANInSAb+5sul4w45PRr6iqtdi8EtnE209AB+Z/VVjaLqrs0GJkD791f4XwzF3ZS7lJPtOkqdTp5QYa0RrrbvayyjZFLGTnt6tWcMhM857PLc6WxBkCSLEAnU6KwwmDZTEvho5n7bk9ljQcXaPa3lAJUr/4+lM1azZ3zOE/VUVcHo5cQejGp4gj00aYP+T/s0fc+ytuFYpz2uNYNygSTlAiFVGrhmfA4Pi5iIAGpJ2VL4p8RVvLY2gKflusQMxJI/u0GVaJQb7Y8kO2EdE/ieONd0wcjbMaYEDmepVacc7NlptBO+8e+yoGsxNWA52UH8Lbfl+q6PhfDgwADfVUuca1zlmU+r1iKMcRh3PZmc7M4aMg5Z2+fOFBbwqvUNhlb0kH5hXVas2ZZOWmQHOj053bT2++yvMK4vpzTDZbqDM/v+6xVtiX/AIc87rF+o5Wh4dFN7cxMkXdMz35QutwHDfNHlMqNpi+Ym2bSJO+9v0tGwWUunR2hn7Kxx+KosoPY8Nc+pZrYv/yPID6rkVk7boxlszri7JpEzw/TEGkfVlcQRqP3uF9B4YwwFw3gXBuc1z75S6Gk2mJk9pMey+i4LDwF9H01ajBYN7UovtRLC9RF0mQREQBERAFDx2BbUFwpiKGsg+d8c8MkSWrj3062HfnpkscNxv0I0IX2+tRDguZ41wAPmAsJ0LwXjLBzXDPGFN4y4kCm4fivkPX/AB9/mrOrQpVG5muDgbgi4PZcrxbgTmE2XO4jCOYS5kg8gSJ+S5pQceDrjJPk6/E8HMk54A5wYH5qMKGIZBp129Abg+0rncPjvVT8x7he7nEyP7mOtMctrqy4lgTUY19J0NJEkAk/8m3AM/JcsrZRlhx16iTlnCWjph4iqCkW1WA1IgFpGU+5Mt7XXH8QoOdL6tQD/FosOQk6lRK/DsS5xDM5a2xl+Rz+ogW+i24bABtPM4PZc5i8lzgQYFydIv7o5rt7kikruxcFdUwQcYhx7m30UV+AdqGAe11vxHiRraxh0sMAgMDwBN4J31MgqVR41RaJNRpZrluXHs03n+bLJyvT2jlldazRwnhNQEvMNbBBA0I5GbHn7KZwvEZw+oQC2n6G+n1AkAkkgw0bAReD2VRxnxc6q5gp0C2m34pcMzxFmmBDR89lrwePpu9fqoVBq1uZ7SO8XB0IKtKqzcpc/wCij73tk6vjcRXJbhi1uW7qj5AaOljJ9v2uMFUqsblrPmm1md7mhpzmJJBaLtvvNgVXCjTNKpSP+1TqQWvMkSCXNDokga69FtbWdh8P5b6gNE/2ZXb5ssi4BMmP3XNZ9WIpefTf3z6+xWKctItOE08LXqNFPM1w0a7Q/wDGb+30VD/qBwXJiTUZlyuAaY1zhtyep+yU8ewAuDSA38TtBGpgKZjWkhrXA5WjO4ncmQPv/wCymmMq7HLfoWUZHOYFktdTdIa4ASNRcH7Ka7hplrNWi4trJ17xC3YbimGhvmMyu/FlzEdx0U/A+JcOAQWkQbEtLrA206R9V0yha3pYNPgyMqPDQ0gklp1gNnMPcgAdVLqYVoLA1xL6kBgAGbWCdYger7KlHFnVC9wJ+Ikl13FpJLGtbBtzEWWrDtxDnNe1rw4aOu0iN5KpDpZ92ZbNa6cPMme8XxFVtNtJzi1rHmaZNg4WJI5zOvMqV4e4mW1WgmB88sC8ztrK9/8ArFetJqEyTJuXEmZ1P7qwwvg0t1a53fT5Bdkunc44ZtbOuScWb+IceY94GHpBztg3naXPItHIA87qw4J4XdWf5uJdmJvkbYdp5AWgKbwjgbmwAzKOghdtwvhbgLrTp+ihXvGzlU1BYiTuGYUNAAAAAgAaBWoC10aUBbV6BQIiIAiIgCIiAIiIAsXslZIgKrH8Oa4XC5LivhkGS1fQSFHq4cFVcUyyk0fGOK8BcNWz7KTwtvlUWs5bTaCSfoTovp2K4YHbLlOPeGngF1JubWWTBPVs2nouW6ltaOmm1Z2UjsSPiN5mNeVxyOhK57juILsgyue0uGZrXEkC9xOvborDOWkse1wNpa4EEcxCgtpkNJBJIO40BNv5C87swz0HiS2RWcFoPYHw9uYAw7La3a4UGvwmm3S99R+RV1SpNLgzO1oOrnkhotOsGOnsoTXgHUmBPWY73C0SKdkfQi4fA05AfIbIkgAuAOpAtMDryXlPCU25nubLG2AiC65yg8jGvYqfg8LVrPyU2Akgm/4Q3KXOtpsOs91J4jgHYVrWVy17KkFr22Lalg5hBMG2UzMaqs4txwjDqIpwaRrocUYaZFSi0NnZxgchcEk+6osfUzAgZWtzD1NBiSA7ckktUniOLYGeXS/3HPvIGgDiO4Jj5FZcP4S5zGhzcoEkgG5JnXlYj5J0/TNba2c1MIwXdLkhUmue7/a0bAJOhI5ie1lYYzD1KgHmEGDMAReIn5LosBwYwAGwOiucN4cLtQvRjS8FZ3ZZwtDhk7K1wXhtztGr6Lw/w8xv4VeYfhwGy0VHqZOxnBcO8JncLpeH+GWNuQump4UDZb2shaqEUVy2VtLhLBsFJZgGjYKYitkYNTMO0bBbAF6igkIiIAiIgCIiAIiIAiIgCIiAIiIDwhYmmFmiAreKcEo125ajZ5EWc3qDsuK4n/pxUv5NdpH9tQFu+5ZP5BfR0VJVxlyjSFs48M+NYjwFjxbLSd2f+rRK0HwBjj+GmO7/ANAV9sXmVZ/LwNPmrD5d4b8HYzDPL/MpkublLfUBqCHTF4vaN+y3Y7wO+qXGrUkOM+W0ZaYI5an6r6XlTKFdVQXgzds2fLaPgbLZoAHQK4wPhTLqu6yhIV1FIzbbKLC8GDdlY08EApqK2SMGptABbA1eooyMBERCQiIgCIiAIiIAiIgCIiAIiIAiIgCIiAIiIAiIgCIiAIiIAiIgCIiAIiIAiIgCIiAIiIAiIgCIiAIiIAiIgP/Z"/>
          <p:cNvSpPr>
            <a:spLocks noChangeAspect="1" noChangeArrowheads="1"/>
          </p:cNvSpPr>
          <p:nvPr/>
        </p:nvSpPr>
        <p:spPr bwMode="auto">
          <a:xfrm>
            <a:off x="155575" y="-1790700"/>
            <a:ext cx="50482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606" name="Picture 6" descr="http://blogs.plos.org/obesitypanacea/files/2014/10/sandwic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914400"/>
            <a:ext cx="5048250"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39575" y="5410200"/>
            <a:ext cx="5223225" cy="369332"/>
          </a:xfrm>
          <a:prstGeom prst="rect">
            <a:avLst/>
          </a:prstGeom>
          <a:noFill/>
        </p:spPr>
        <p:txBody>
          <a:bodyPr wrap="none" rtlCol="0">
            <a:spAutoFit/>
          </a:bodyPr>
          <a:lstStyle/>
          <a:p>
            <a:r>
              <a:rPr lang="en-US" dirty="0" smtClean="0"/>
              <a:t>Abscond with an aardvark, abscond with an alligator…</a:t>
            </a:r>
            <a:endParaRPr lang="en-US" dirty="0"/>
          </a:p>
        </p:txBody>
      </p:sp>
    </p:spTree>
    <p:extLst>
      <p:ext uri="{BB962C8B-B14F-4D97-AF65-F5344CB8AC3E}">
        <p14:creationId xmlns:p14="http://schemas.microsoft.com/office/powerpoint/2010/main" val="59209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sp>
        <p:nvSpPr>
          <p:cNvPr id="35" name="TextBox 34"/>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Oval 46"/>
          <p:cNvSpPr/>
          <p:nvPr/>
        </p:nvSpPr>
        <p:spPr>
          <a:xfrm>
            <a:off x="2651083" y="2608338"/>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8"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5"/>
                                        </p:tgtEl>
                                        <p:attrNameLst>
                                          <p:attrName>style.opacity</p:attrName>
                                        </p:attrNameLst>
                                      </p:cBhvr>
                                      <p:to>
                                        <p:strVal val="0.5"/>
                                      </p:to>
                                    </p:set>
                                    <p:animEffect filter="image" prLst="opacity: 0.5">
                                      <p:cBhvr rctx="IE">
                                        <p:cTn id="7" dur="indefinite"/>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2" fill="hold" nodeType="clickEffect">
                                  <p:stCondLst>
                                    <p:cond delay="0"/>
                                  </p:stCondLst>
                                  <p:childTnLst>
                                    <p:animClr clrSpc="rgb" dir="cw">
                                      <p:cBhvr>
                                        <p:cTn id="15" dur="500" fill="hold"/>
                                        <p:tgtEl>
                                          <p:spTgt spid="17"/>
                                        </p:tgtEl>
                                        <p:attrNameLst>
                                          <p:attrName>stroke.color</p:attrName>
                                        </p:attrNameLst>
                                      </p:cBhvr>
                                      <p:to>
                                        <a:srgbClr val="E7FD11"/>
                                      </p:to>
                                    </p:animClr>
                                    <p:set>
                                      <p:cBhvr>
                                        <p:cTn id="16" dur="500" fill="hold"/>
                                        <p:tgtEl>
                                          <p:spTgt spid="17"/>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26"/>
                                        </p:tgtEl>
                                        <p:attrNameLst>
                                          <p:attrName>stroke.color</p:attrName>
                                        </p:attrNameLst>
                                      </p:cBhvr>
                                      <p:to>
                                        <a:srgbClr val="E7FD11"/>
                                      </p:to>
                                    </p:animClr>
                                    <p:set>
                                      <p:cBhvr>
                                        <p:cTn id="19" dur="500" fill="hold"/>
                                        <p:tgtEl>
                                          <p:spTgt spid="26"/>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5" grpId="0"/>
      <p:bldP spid="47" grpId="0" animBg="1"/>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sp>
        <p:nvSpPr>
          <p:cNvPr id="11" name="Oval 10"/>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19" name="Straight Arrow Connector 18"/>
          <p:cNvCxnSpPr>
            <a:endCxn id="11"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6434685" y="4191000"/>
            <a:ext cx="397199" cy="397199"/>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5" name="Straight Arrow Connector 2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75148" y="4191000"/>
            <a:ext cx="397199" cy="397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cxnSp>
        <p:nvCxnSpPr>
          <p:cNvPr id="31" name="Straight Arrow Connector 3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22601" y="4192406"/>
            <a:ext cx="397199" cy="3971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37" name="Straight Arrow Connector 36"/>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42" name="TextBox 41"/>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44" name="TextBox 43"/>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45" name="TextBox 44"/>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2" name="TextBox 1"/>
          <p:cNvSpPr txBox="1"/>
          <p:nvPr/>
        </p:nvSpPr>
        <p:spPr>
          <a:xfrm>
            <a:off x="2971800" y="1295400"/>
            <a:ext cx="1234633" cy="400110"/>
          </a:xfrm>
          <a:prstGeom prst="rect">
            <a:avLst/>
          </a:prstGeom>
          <a:noFill/>
        </p:spPr>
        <p:txBody>
          <a:bodyPr wrap="none" rtlCol="0">
            <a:spAutoFit/>
          </a:bodyPr>
          <a:lstStyle/>
          <a:p>
            <a:r>
              <a:rPr lang="en-US" sz="2000" b="1" i="1" dirty="0" smtClean="0"/>
              <a:t>Color trial</a:t>
            </a:r>
            <a:endParaRPr lang="en-US" sz="2000" b="1" i="1" dirty="0"/>
          </a:p>
        </p:txBody>
      </p:sp>
      <p:sp>
        <p:nvSpPr>
          <p:cNvPr id="35" name="TextBox 34"/>
          <p:cNvSpPr txBox="1"/>
          <p:nvPr/>
        </p:nvSpPr>
        <p:spPr>
          <a:xfrm>
            <a:off x="2937990" y="1905000"/>
            <a:ext cx="1329210" cy="400110"/>
          </a:xfrm>
          <a:prstGeom prst="rect">
            <a:avLst/>
          </a:prstGeom>
          <a:noFill/>
        </p:spPr>
        <p:txBody>
          <a:bodyPr wrap="none" rtlCol="0">
            <a:spAutoFit/>
          </a:bodyPr>
          <a:lstStyle/>
          <a:p>
            <a:r>
              <a:rPr lang="en-US" sz="2000" b="1" i="1" dirty="0" smtClean="0"/>
              <a:t>Shape trial</a:t>
            </a:r>
            <a:endParaRPr lang="en-US" sz="2000" b="1" i="1" dirty="0"/>
          </a:p>
        </p:txBody>
      </p:sp>
      <p:sp>
        <p:nvSpPr>
          <p:cNvPr id="47" name="Oval 46"/>
          <p:cNvSpPr/>
          <p:nvPr/>
        </p:nvSpPr>
        <p:spPr>
          <a:xfrm>
            <a:off x="3583376" y="2590800"/>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Callout 47"/>
          <p:cNvSpPr/>
          <p:nvPr/>
        </p:nvSpPr>
        <p:spPr>
          <a:xfrm flipV="1">
            <a:off x="381000" y="3124199"/>
            <a:ext cx="2286000" cy="2232197"/>
          </a:xfrm>
          <a:prstGeom prst="cloudCallo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378334" y="41148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28800" y="41148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51" name="TextBox 50"/>
          <p:cNvSpPr txBox="1"/>
          <p:nvPr/>
        </p:nvSpPr>
        <p:spPr>
          <a:xfrm>
            <a:off x="533400" y="4133151"/>
            <a:ext cx="861133" cy="369332"/>
          </a:xfrm>
          <a:prstGeom prst="rect">
            <a:avLst/>
          </a:prstGeom>
          <a:noFill/>
        </p:spPr>
        <p:txBody>
          <a:bodyPr wrap="none" rtlCol="0">
            <a:spAutoFit/>
          </a:bodyPr>
          <a:lstStyle/>
          <a:p>
            <a:r>
              <a:rPr lang="en-US" dirty="0" smtClean="0"/>
              <a:t>Goal of</a:t>
            </a:r>
            <a:endParaRPr lang="en-US" dirty="0"/>
          </a:p>
        </p:txBody>
      </p:sp>
      <p:pic>
        <p:nvPicPr>
          <p:cNvPr id="52"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732413" y="6336268"/>
            <a:ext cx="6192016" cy="369332"/>
          </a:xfrm>
          <a:prstGeom prst="rect">
            <a:avLst/>
          </a:prstGeom>
          <a:noFill/>
        </p:spPr>
        <p:txBody>
          <a:bodyPr wrap="none" rtlCol="0">
            <a:spAutoFit/>
          </a:bodyPr>
          <a:lstStyle/>
          <a:p>
            <a:r>
              <a:rPr lang="en-US" b="1" dirty="0" smtClean="0"/>
              <a:t>Prediction</a:t>
            </a:r>
            <a:r>
              <a:rPr lang="en-US" dirty="0" smtClean="0"/>
              <a:t>: We’ll only see the effect </a:t>
            </a:r>
            <a:r>
              <a:rPr lang="en-US" dirty="0" smtClean="0"/>
              <a:t>on “matching” critical trials.</a:t>
            </a:r>
            <a:endParaRPr lang="en-US" dirty="0"/>
          </a:p>
        </p:txBody>
      </p:sp>
      <p:sp>
        <p:nvSpPr>
          <p:cNvPr id="54" name="TextBox 53"/>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39027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afterEffect">
                                  <p:stCondLst>
                                    <p:cond delay="0"/>
                                  </p:stCondLst>
                                  <p:childTnLst>
                                    <p:set>
                                      <p:cBhvr rctx="PPT">
                                        <p:cTn id="6" dur="indefinite"/>
                                        <p:tgtEl>
                                          <p:spTgt spid="35"/>
                                        </p:tgtEl>
                                        <p:attrNameLst>
                                          <p:attrName>style.opacity</p:attrName>
                                        </p:attrNameLst>
                                      </p:cBhvr>
                                      <p:to>
                                        <p:strVal val="0.5"/>
                                      </p:to>
                                    </p:set>
                                    <p:animEffect filter="image" prLst="opacity: 0.5">
                                      <p:cBhvr rctx="IE">
                                        <p:cTn id="7" dur="indefinite"/>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1" nodeType="clickEffect">
                                  <p:stCondLst>
                                    <p:cond delay="0"/>
                                  </p:stCondLst>
                                  <p:childTnLst>
                                    <p:set>
                                      <p:cBhvr rctx="PPT">
                                        <p:cTn id="25" dur="indefinite"/>
                                        <p:tgtEl>
                                          <p:spTgt spid="35"/>
                                        </p:tgtEl>
                                        <p:attrNameLst>
                                          <p:attrName>style.opacity</p:attrName>
                                        </p:attrNameLst>
                                      </p:cBhvr>
                                      <p:to>
                                        <p:strVal val="1"/>
                                      </p:to>
                                    </p:set>
                                    <p:animEffect filter="image" prLst="opacity: 1">
                                      <p:cBhvr rctx="IE">
                                        <p:cTn id="26" dur="indefinite"/>
                                        <p:tgtEl>
                                          <p:spTgt spid="35"/>
                                        </p:tgtEl>
                                      </p:cBhvr>
                                    </p:animEffect>
                                  </p:childTnLst>
                                </p:cTn>
                              </p:par>
                              <p:par>
                                <p:cTn id="27" presetID="9" presetClass="emph" presetSubtype="0" grpId="0" nodeType="withEffect">
                                  <p:stCondLst>
                                    <p:cond delay="0"/>
                                  </p:stCondLst>
                                  <p:childTnLst>
                                    <p:set>
                                      <p:cBhvr rctx="PPT">
                                        <p:cTn id="28" dur="indefinite"/>
                                        <p:tgtEl>
                                          <p:spTgt spid="2"/>
                                        </p:tgtEl>
                                        <p:attrNameLst>
                                          <p:attrName>style.opacity</p:attrName>
                                        </p:attrNameLst>
                                      </p:cBhvr>
                                      <p:to>
                                        <p:strVal val="0.5"/>
                                      </p:to>
                                    </p:set>
                                    <p:animEffect filter="image" prLst="opacity: 0.5">
                                      <p:cBhvr rctx="IE">
                                        <p:cTn id="29" dur="indefinite"/>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5" grpId="1"/>
      <p:bldP spid="47" grpId="0" animBg="1"/>
      <p:bldP spid="48" grpId="0" animBg="1"/>
      <p:bldP spid="49" grpId="0" animBg="1"/>
      <p:bldP spid="50" grpId="0"/>
      <p:bldP spid="51"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#2</a:t>
            </a:r>
            <a:endParaRPr lang="en-US" sz="2400" dirty="0">
              <a:solidFill>
                <a:srgbClr val="FFFF00"/>
              </a:solidFill>
            </a:endParaRPr>
          </a:p>
        </p:txBody>
      </p:sp>
      <p:pic>
        <p:nvPicPr>
          <p:cNvPr id="5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1" y="1143000"/>
            <a:ext cx="5714998" cy="353377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3581400"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54" name="TextBox 53"/>
          <p:cNvSpPr txBox="1"/>
          <p:nvPr/>
        </p:nvSpPr>
        <p:spPr>
          <a:xfrm>
            <a:off x="1143000" y="5269468"/>
            <a:ext cx="4114800" cy="369332"/>
          </a:xfrm>
          <a:prstGeom prst="rect">
            <a:avLst/>
          </a:prstGeom>
          <a:noFill/>
        </p:spPr>
        <p:txBody>
          <a:bodyPr wrap="square" rtlCol="0">
            <a:spAutoFit/>
          </a:bodyPr>
          <a:lstStyle/>
          <a:p>
            <a:pPr algn="ctr"/>
            <a:r>
              <a:rPr lang="en-US" b="1" dirty="0" smtClean="0"/>
              <a:t>Orange’s value * Type of critical </a:t>
            </a:r>
            <a:r>
              <a:rPr lang="en-US" b="1" dirty="0"/>
              <a:t>t</a:t>
            </a:r>
            <a:r>
              <a:rPr lang="en-US" b="1" dirty="0" smtClean="0"/>
              <a:t>rial </a:t>
            </a:r>
            <a:endParaRPr lang="en-US" b="1" dirty="0"/>
          </a:p>
        </p:txBody>
      </p:sp>
      <p:cxnSp>
        <p:nvCxnSpPr>
          <p:cNvPr id="55" name="Straight Arrow Connector 54"/>
          <p:cNvCxnSpPr>
            <a:endCxn id="56" idx="1"/>
          </p:cNvCxnSpPr>
          <p:nvPr/>
        </p:nvCxnSpPr>
        <p:spPr>
          <a:xfrm>
            <a:off x="5022782" y="5454134"/>
            <a:ext cx="6922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6" name="TextBox 55"/>
          <p:cNvSpPr txBox="1"/>
          <p:nvPr/>
        </p:nvSpPr>
        <p:spPr>
          <a:xfrm>
            <a:off x="5715000" y="52694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57" name="TextBox 56"/>
          <p:cNvSpPr txBox="1"/>
          <p:nvPr/>
        </p:nvSpPr>
        <p:spPr>
          <a:xfrm>
            <a:off x="3733800" y="5791200"/>
            <a:ext cx="1683474" cy="369332"/>
          </a:xfrm>
          <a:prstGeom prst="rect">
            <a:avLst/>
          </a:prstGeom>
          <a:noFill/>
        </p:spPr>
        <p:txBody>
          <a:bodyPr wrap="none" rtlCol="0">
            <a:spAutoFit/>
          </a:bodyPr>
          <a:lstStyle/>
          <a:p>
            <a:r>
              <a:rPr lang="el-GR" dirty="0" smtClean="0"/>
              <a:t>β</a:t>
            </a:r>
            <a:r>
              <a:rPr lang="en-US" dirty="0"/>
              <a:t> </a:t>
            </a:r>
            <a:r>
              <a:rPr lang="en-US" dirty="0" smtClean="0"/>
              <a:t>= .049, p &lt; .01</a:t>
            </a:r>
            <a:endParaRPr lang="en-US" dirty="0"/>
          </a:p>
        </p:txBody>
      </p:sp>
      <p:sp>
        <p:nvSpPr>
          <p:cNvPr id="58" name="TextBox 57"/>
          <p:cNvSpPr txBox="1"/>
          <p:nvPr/>
        </p:nvSpPr>
        <p:spPr>
          <a:xfrm>
            <a:off x="5257800" y="1916668"/>
            <a:ext cx="393056" cy="369332"/>
          </a:xfrm>
          <a:prstGeom prst="rect">
            <a:avLst/>
          </a:prstGeom>
          <a:noFill/>
        </p:spPr>
        <p:txBody>
          <a:bodyPr wrap="none" rtlCol="0">
            <a:spAutoFit/>
          </a:bodyPr>
          <a:lstStyle/>
          <a:p>
            <a:r>
              <a:rPr lang="en-US" i="1" dirty="0" smtClean="0">
                <a:solidFill>
                  <a:schemeClr val="bg1"/>
                </a:solidFill>
              </a:rPr>
              <a:t>ns</a:t>
            </a:r>
            <a:endParaRPr lang="en-US" i="1" dirty="0">
              <a:solidFill>
                <a:schemeClr val="bg1"/>
              </a:solidFill>
            </a:endParaRPr>
          </a:p>
        </p:txBody>
      </p:sp>
      <p:sp>
        <p:nvSpPr>
          <p:cNvPr id="8" name="TextBox 7"/>
          <p:cNvSpPr txBox="1"/>
          <p:nvPr/>
        </p:nvSpPr>
        <p:spPr>
          <a:xfrm>
            <a:off x="3163155" y="4172635"/>
            <a:ext cx="1027845" cy="323165"/>
          </a:xfrm>
          <a:prstGeom prst="rect">
            <a:avLst/>
          </a:prstGeom>
          <a:noFill/>
        </p:spPr>
        <p:txBody>
          <a:bodyPr wrap="none" rtlCol="0">
            <a:spAutoFit/>
          </a:bodyPr>
          <a:lstStyle/>
          <a:p>
            <a:r>
              <a:rPr lang="en-US" sz="1500" b="1" i="1" dirty="0" smtClean="0">
                <a:solidFill>
                  <a:schemeClr val="bg1"/>
                </a:solidFill>
                <a:latin typeface="Arial" panose="020B0604020202020204" pitchFamily="34" charset="0"/>
                <a:cs typeface="Arial" panose="020B0604020202020204" pitchFamily="34" charset="0"/>
              </a:rPr>
              <a:t>Matching</a:t>
            </a:r>
            <a:endParaRPr lang="en-US" sz="1400" b="1" i="1" dirty="0">
              <a:solidFill>
                <a:schemeClr val="bg1"/>
              </a:solidFill>
              <a:latin typeface="Arial" panose="020B0604020202020204" pitchFamily="34" charset="0"/>
              <a:cs typeface="Arial" panose="020B0604020202020204" pitchFamily="34" charset="0"/>
            </a:endParaRPr>
          </a:p>
        </p:txBody>
      </p:sp>
      <p:sp>
        <p:nvSpPr>
          <p:cNvPr id="59" name="TextBox 58"/>
          <p:cNvSpPr txBox="1"/>
          <p:nvPr/>
        </p:nvSpPr>
        <p:spPr>
          <a:xfrm>
            <a:off x="4771714" y="4172635"/>
            <a:ext cx="1476686" cy="323165"/>
          </a:xfrm>
          <a:prstGeom prst="rect">
            <a:avLst/>
          </a:prstGeom>
          <a:noFill/>
        </p:spPr>
        <p:txBody>
          <a:bodyPr wrap="none" rtlCol="0">
            <a:spAutoFit/>
          </a:bodyPr>
          <a:lstStyle/>
          <a:p>
            <a:r>
              <a:rPr lang="en-US" sz="1500" b="1" i="1" dirty="0" smtClean="0">
                <a:solidFill>
                  <a:schemeClr val="bg1"/>
                </a:solidFill>
                <a:latin typeface="Arial" panose="020B0604020202020204" pitchFamily="34" charset="0"/>
                <a:cs typeface="Arial" panose="020B0604020202020204" pitchFamily="34" charset="0"/>
              </a:rPr>
              <a:t>Non-matching</a:t>
            </a:r>
            <a:endParaRPr lang="en-US" sz="1400" b="1"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6" grpId="0"/>
      <p:bldP spid="57"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cxnSp>
        <p:nvCxnSpPr>
          <p:cNvPr id="40" name="Straight Arrow Connector 39"/>
          <p:cNvCxnSpPr/>
          <p:nvPr/>
        </p:nvCxnSpPr>
        <p:spPr>
          <a:xfrm>
            <a:off x="3170675" y="197538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072063" y="1979794"/>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987736" y="19916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766904" y="1975386"/>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012336"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endParaRPr lang="en-US" dirty="0"/>
          </a:p>
        </p:txBody>
      </p:sp>
      <p:sp>
        <p:nvSpPr>
          <p:cNvPr id="45" name="Rounded Rectangle 44"/>
          <p:cNvSpPr/>
          <p:nvPr/>
        </p:nvSpPr>
        <p:spPr>
          <a:xfrm>
            <a:off x="3903001" y="148266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sz="2400" dirty="0"/>
          </a:p>
        </p:txBody>
      </p:sp>
      <p:sp>
        <p:nvSpPr>
          <p:cNvPr id="46" name="Rounded Rectangle 45"/>
          <p:cNvSpPr/>
          <p:nvPr/>
        </p:nvSpPr>
        <p:spPr>
          <a:xfrm>
            <a:off x="4800600" y="1478505"/>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sp>
        <p:nvSpPr>
          <p:cNvPr id="47" name="Rounded Rectangle 46"/>
          <p:cNvSpPr/>
          <p:nvPr/>
        </p:nvSpPr>
        <p:spPr>
          <a:xfrm>
            <a:off x="5588804"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
            </a:r>
            <a:endParaRPr lang="en-US" sz="2400" dirty="0"/>
          </a:p>
        </p:txBody>
      </p:sp>
      <p:pic>
        <p:nvPicPr>
          <p:cNvPr id="16"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478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6" name="Oval 15"/>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22" name="Straight Arrow Connector 21"/>
          <p:cNvCxnSpPr>
            <a:endCxn id="16"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8" name="Straight Arrow Connector 27"/>
          <p:cNvCxnSpPr>
            <a:stCxn id="26"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2"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48" name="Straight Arrow Connector 47"/>
          <p:cNvCxnSpPr>
            <a:endCxn id="38"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67000" y="2621507"/>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53" name="TextBox 52"/>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54" name="TextBox 53"/>
          <p:cNvSpPr txBox="1"/>
          <p:nvPr/>
        </p:nvSpPr>
        <p:spPr>
          <a:xfrm>
            <a:off x="6400800" y="5496580"/>
            <a:ext cx="518091" cy="523220"/>
          </a:xfrm>
          <a:prstGeom prst="rect">
            <a:avLst/>
          </a:prstGeom>
          <a:noFill/>
        </p:spPr>
        <p:txBody>
          <a:bodyPr wrap="none" rtlCol="0">
            <a:spAutoFit/>
          </a:bodyPr>
          <a:lstStyle/>
          <a:p>
            <a:r>
              <a:rPr lang="en-US" sz="2800" dirty="0" smtClean="0"/>
              <a:t>??</a:t>
            </a:r>
            <a:endParaRPr lang="en-US" sz="2000" dirty="0"/>
          </a:p>
        </p:txBody>
      </p:sp>
      <p:sp>
        <p:nvSpPr>
          <p:cNvPr id="55" name="TextBox 54"/>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6" name="TextBox 55"/>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sp>
        <p:nvSpPr>
          <p:cNvPr id="57" name="TextBox 56"/>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33"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83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1" nodeType="clickEffect">
                                  <p:stCondLst>
                                    <p:cond delay="0"/>
                                  </p:stCondLst>
                                  <p:childTnLst>
                                    <p:set>
                                      <p:cBhvr>
                                        <p:cTn id="10" dur="indefinite"/>
                                        <p:tgtEl>
                                          <p:spTgt spid="17"/>
                                        </p:tgtEl>
                                        <p:attrNameLst>
                                          <p:attrName>stroke.color</p:attrName>
                                        </p:attrNameLst>
                                      </p:cBhvr>
                                      <p:to>
                                        <p:clrVal>
                                          <a:srgbClr val="FFFF00"/>
                                        </p:clrVal>
                                      </p:to>
                                    </p:set>
                                    <p:set>
                                      <p:cBhvr>
                                        <p:cTn id="11" dur="indefinite"/>
                                        <p:tgtEl>
                                          <p:spTgt spid="17"/>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7" presetClass="emph" presetSubtype="1" nodeType="clickEffect">
                                  <p:stCondLst>
                                    <p:cond delay="0"/>
                                  </p:stCondLst>
                                  <p:childTnLst>
                                    <p:set>
                                      <p:cBhvr>
                                        <p:cTn id="15" dur="indefinite"/>
                                        <p:tgtEl>
                                          <p:spTgt spid="29"/>
                                        </p:tgtEl>
                                        <p:attrNameLst>
                                          <p:attrName>stroke.color</p:attrName>
                                        </p:attrNameLst>
                                      </p:cBhvr>
                                      <p:to>
                                        <p:clrVal>
                                          <a:srgbClr val="FFFF00"/>
                                        </p:clrVal>
                                      </p:to>
                                    </p:set>
                                    <p:set>
                                      <p:cBhvr>
                                        <p:cTn id="16" dur="indefinite"/>
                                        <p:tgtEl>
                                          <p:spTgt spid="29"/>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4"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#3</a:t>
            </a:r>
            <a:endParaRPr lang="en-US" sz="2400" dirty="0">
              <a:solidFill>
                <a:srgbClr val="FFFF00"/>
              </a:solidFill>
            </a:endParaRPr>
          </a:p>
        </p:txBody>
      </p:sp>
      <p:sp>
        <p:nvSpPr>
          <p:cNvPr id="17" name="Rounded Rectangle 16"/>
          <p:cNvSpPr/>
          <p:nvPr/>
        </p:nvSpPr>
        <p:spPr>
          <a:xfrm>
            <a:off x="2995276"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8" name="Rounded Rectangle 17"/>
          <p:cNvSpPr/>
          <p:nvPr/>
        </p:nvSpPr>
        <p:spPr>
          <a:xfrm>
            <a:off x="3917174"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30" name="Rounded Rectangle 29"/>
          <p:cNvSpPr/>
          <p:nvPr/>
        </p:nvSpPr>
        <p:spPr>
          <a:xfrm>
            <a:off x="4800600"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dirty="0"/>
          </a:p>
        </p:txBody>
      </p:sp>
      <p:sp>
        <p:nvSpPr>
          <p:cNvPr id="36" name="Rounded Rectangle 35"/>
          <p:cNvSpPr/>
          <p:nvPr/>
        </p:nvSpPr>
        <p:spPr>
          <a:xfrm>
            <a:off x="5620483"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4</a:t>
            </a:r>
            <a:endParaRPr lang="en-US" sz="2400" dirty="0"/>
          </a:p>
        </p:txBody>
      </p:sp>
      <p:sp>
        <p:nvSpPr>
          <p:cNvPr id="16" name="Oval 15"/>
          <p:cNvSpPr/>
          <p:nvPr/>
        </p:nvSpPr>
        <p:spPr>
          <a:xfrm>
            <a:off x="2955601"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19292"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22" name="Straight Arrow Connector 21"/>
          <p:cNvCxnSpPr>
            <a:endCxn id="16" idx="0"/>
          </p:cNvCxnSpPr>
          <p:nvPr/>
        </p:nvCxnSpPr>
        <p:spPr>
          <a:xfrm>
            <a:off x="3154200"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0"/>
          </p:cNvCxnSpPr>
          <p:nvPr/>
        </p:nvCxnSpPr>
        <p:spPr>
          <a:xfrm>
            <a:off x="4104311"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4"/>
          </p:cNvCxnSpPr>
          <p:nvPr/>
        </p:nvCxnSpPr>
        <p:spPr>
          <a:xfrm flipH="1">
            <a:off x="3148394"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4"/>
          </p:cNvCxnSpPr>
          <p:nvPr/>
        </p:nvCxnSpPr>
        <p:spPr>
          <a:xfrm flipH="1">
            <a:off x="4111754"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34685"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8" name="Straight Arrow Connector 27"/>
          <p:cNvCxnSpPr>
            <a:stCxn id="26" idx="4"/>
          </p:cNvCxnSpPr>
          <p:nvPr/>
        </p:nvCxnSpPr>
        <p:spPr>
          <a:xfrm flipH="1">
            <a:off x="6627147" y="4588199"/>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165662" y="3439416"/>
            <a:ext cx="3116623"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04311" y="3439416"/>
            <a:ext cx="217797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775148"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32" idx="0"/>
          </p:cNvCxnSpPr>
          <p:nvPr/>
        </p:nvCxnSpPr>
        <p:spPr>
          <a:xfrm>
            <a:off x="4973747" y="34394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4"/>
          </p:cNvCxnSpPr>
          <p:nvPr/>
        </p:nvCxnSpPr>
        <p:spPr>
          <a:xfrm flipH="1">
            <a:off x="4967941" y="4588199"/>
            <a:ext cx="5807" cy="7681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67941" y="3429000"/>
            <a:ext cx="1314344"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622601"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cxnSp>
        <p:nvCxnSpPr>
          <p:cNvPr id="48" name="Straight Arrow Connector 47"/>
          <p:cNvCxnSpPr>
            <a:endCxn id="38" idx="0"/>
          </p:cNvCxnSpPr>
          <p:nvPr/>
        </p:nvCxnSpPr>
        <p:spPr>
          <a:xfrm>
            <a:off x="5807620" y="3429000"/>
            <a:ext cx="13581"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4"/>
          </p:cNvCxnSpPr>
          <p:nvPr/>
        </p:nvCxnSpPr>
        <p:spPr>
          <a:xfrm flipH="1">
            <a:off x="5815063" y="4589605"/>
            <a:ext cx="6138" cy="76679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21201" y="3439416"/>
            <a:ext cx="461084" cy="7515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447090" y="1271605"/>
            <a:ext cx="1903024" cy="84861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2895600" y="5486400"/>
            <a:ext cx="518091" cy="523220"/>
          </a:xfrm>
          <a:prstGeom prst="rect">
            <a:avLst/>
          </a:prstGeom>
          <a:noFill/>
        </p:spPr>
        <p:txBody>
          <a:bodyPr wrap="none" rtlCol="0">
            <a:spAutoFit/>
          </a:bodyPr>
          <a:lstStyle/>
          <a:p>
            <a:r>
              <a:rPr lang="en-US" sz="2800" dirty="0" smtClean="0"/>
              <a:t>??</a:t>
            </a:r>
            <a:endParaRPr lang="en-US" sz="2000" dirty="0"/>
          </a:p>
        </p:txBody>
      </p:sp>
      <p:sp>
        <p:nvSpPr>
          <p:cNvPr id="53" name="TextBox 52"/>
          <p:cNvSpPr txBox="1"/>
          <p:nvPr/>
        </p:nvSpPr>
        <p:spPr>
          <a:xfrm>
            <a:off x="3886200" y="5486400"/>
            <a:ext cx="518091" cy="523220"/>
          </a:xfrm>
          <a:prstGeom prst="rect">
            <a:avLst/>
          </a:prstGeom>
          <a:noFill/>
        </p:spPr>
        <p:txBody>
          <a:bodyPr wrap="none" rtlCol="0">
            <a:spAutoFit/>
          </a:bodyPr>
          <a:lstStyle/>
          <a:p>
            <a:r>
              <a:rPr lang="en-US" sz="2800" dirty="0" smtClean="0"/>
              <a:t>??</a:t>
            </a:r>
            <a:endParaRPr lang="en-US" sz="2000" dirty="0"/>
          </a:p>
        </p:txBody>
      </p:sp>
      <p:sp>
        <p:nvSpPr>
          <p:cNvPr id="55" name="TextBox 54"/>
          <p:cNvSpPr txBox="1"/>
          <p:nvPr/>
        </p:nvSpPr>
        <p:spPr>
          <a:xfrm>
            <a:off x="4715147" y="5486400"/>
            <a:ext cx="518091" cy="523220"/>
          </a:xfrm>
          <a:prstGeom prst="rect">
            <a:avLst/>
          </a:prstGeom>
          <a:noFill/>
        </p:spPr>
        <p:txBody>
          <a:bodyPr wrap="none" rtlCol="0">
            <a:spAutoFit/>
          </a:bodyPr>
          <a:lstStyle/>
          <a:p>
            <a:r>
              <a:rPr lang="en-US" sz="2800" dirty="0" smtClean="0"/>
              <a:t>??</a:t>
            </a:r>
            <a:endParaRPr lang="en-US" sz="2000" dirty="0"/>
          </a:p>
        </p:txBody>
      </p:sp>
      <p:sp>
        <p:nvSpPr>
          <p:cNvPr id="56" name="TextBox 55"/>
          <p:cNvSpPr txBox="1"/>
          <p:nvPr/>
        </p:nvSpPr>
        <p:spPr>
          <a:xfrm>
            <a:off x="5562600" y="5486400"/>
            <a:ext cx="518091" cy="523220"/>
          </a:xfrm>
          <a:prstGeom prst="rect">
            <a:avLst/>
          </a:prstGeom>
          <a:noFill/>
        </p:spPr>
        <p:txBody>
          <a:bodyPr wrap="none" rtlCol="0">
            <a:spAutoFit/>
          </a:bodyPr>
          <a:lstStyle/>
          <a:p>
            <a:r>
              <a:rPr lang="en-US" sz="2800" dirty="0" smtClean="0"/>
              <a:t>??</a:t>
            </a:r>
            <a:endParaRPr lang="en-US" sz="2000" dirty="0"/>
          </a:p>
        </p:txBody>
      </p:sp>
      <p:cxnSp>
        <p:nvCxnSpPr>
          <p:cNvPr id="33" name="Straight Arrow Connector 32"/>
          <p:cNvCxnSpPr/>
          <p:nvPr/>
        </p:nvCxnSpPr>
        <p:spPr>
          <a:xfrm>
            <a:off x="3170675" y="197538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072063" y="1979794"/>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987736" y="1991616"/>
            <a:ext cx="1" cy="7515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766904" y="1975386"/>
            <a:ext cx="18076" cy="76340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012336"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a:t>
            </a:r>
            <a:endParaRPr lang="en-US" dirty="0"/>
          </a:p>
        </p:txBody>
      </p:sp>
      <p:sp>
        <p:nvSpPr>
          <p:cNvPr id="43" name="Rounded Rectangle 42"/>
          <p:cNvSpPr/>
          <p:nvPr/>
        </p:nvSpPr>
        <p:spPr>
          <a:xfrm>
            <a:off x="3903001" y="148266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
            </a:r>
            <a:endParaRPr lang="en-US" sz="2400" dirty="0"/>
          </a:p>
        </p:txBody>
      </p:sp>
      <p:sp>
        <p:nvSpPr>
          <p:cNvPr id="44" name="Rounded Rectangle 43"/>
          <p:cNvSpPr/>
          <p:nvPr/>
        </p:nvSpPr>
        <p:spPr>
          <a:xfrm>
            <a:off x="4800600" y="1478505"/>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t>
            </a:r>
            <a:endParaRPr lang="en-US" sz="2400" dirty="0"/>
          </a:p>
        </p:txBody>
      </p:sp>
      <p:sp>
        <p:nvSpPr>
          <p:cNvPr id="45" name="Rounded Rectangle 44"/>
          <p:cNvSpPr/>
          <p:nvPr/>
        </p:nvSpPr>
        <p:spPr>
          <a:xfrm>
            <a:off x="5588804" y="14785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
            </a:r>
            <a:endParaRPr lang="en-US" sz="2400" dirty="0"/>
          </a:p>
        </p:txBody>
      </p:sp>
      <p:sp>
        <p:nvSpPr>
          <p:cNvPr id="2" name="Cloud Callout 1"/>
          <p:cNvSpPr/>
          <p:nvPr/>
        </p:nvSpPr>
        <p:spPr>
          <a:xfrm flipV="1">
            <a:off x="381000" y="3124199"/>
            <a:ext cx="2286000" cy="2232197"/>
          </a:xfrm>
          <a:prstGeom prst="cloudCallo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378334" y="41148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828800" y="41148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60" name="TextBox 59"/>
          <p:cNvSpPr txBox="1"/>
          <p:nvPr/>
        </p:nvSpPr>
        <p:spPr>
          <a:xfrm>
            <a:off x="533400" y="4133151"/>
            <a:ext cx="861133" cy="369332"/>
          </a:xfrm>
          <a:prstGeom prst="rect">
            <a:avLst/>
          </a:prstGeom>
          <a:noFill/>
        </p:spPr>
        <p:txBody>
          <a:bodyPr wrap="none" rtlCol="0">
            <a:spAutoFit/>
          </a:bodyPr>
          <a:lstStyle/>
          <a:p>
            <a:r>
              <a:rPr lang="en-US" dirty="0" smtClean="0"/>
              <a:t>Goal of</a:t>
            </a:r>
            <a:endParaRPr lang="en-US" dirty="0"/>
          </a:p>
        </p:txBody>
      </p:sp>
      <p:sp>
        <p:nvSpPr>
          <p:cNvPr id="46" name="TextBox 45"/>
          <p:cNvSpPr txBox="1"/>
          <p:nvPr/>
        </p:nvSpPr>
        <p:spPr>
          <a:xfrm>
            <a:off x="6324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pic>
        <p:nvPicPr>
          <p:cNvPr id="47"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81110"/>
            <a:ext cx="1234584"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1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8" grpId="0" animBg="1"/>
      <p:bldP spid="59" grpId="0"/>
      <p:bldP spid="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147935"/>
            <a:ext cx="2001189" cy="461665"/>
          </a:xfrm>
          <a:prstGeom prst="rect">
            <a:avLst/>
          </a:prstGeom>
          <a:noFill/>
        </p:spPr>
        <p:txBody>
          <a:bodyPr wrap="none" rtlCol="0">
            <a:spAutoFit/>
          </a:bodyPr>
          <a:lstStyle/>
          <a:p>
            <a:r>
              <a:rPr lang="en-US" sz="2400" dirty="0" smtClean="0">
                <a:solidFill>
                  <a:srgbClr val="FFFF00"/>
                </a:solidFill>
              </a:rPr>
              <a:t>Experiment </a:t>
            </a:r>
            <a:r>
              <a:rPr lang="en-US" sz="2400" dirty="0" smtClean="0">
                <a:solidFill>
                  <a:srgbClr val="FFFF00"/>
                </a:solidFill>
              </a:rPr>
              <a:t>#3</a:t>
            </a:r>
            <a:endParaRPr lang="en-US" sz="2400" dirty="0">
              <a:solidFill>
                <a:srgbClr val="FFFF00"/>
              </a:solidFill>
            </a:endParaRPr>
          </a:p>
        </p:txBody>
      </p:sp>
      <p:pic>
        <p:nvPicPr>
          <p:cNvPr id="6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1" y="1143000"/>
            <a:ext cx="5714998" cy="3533774"/>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4500518" y="1916668"/>
            <a:ext cx="300082"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sp>
        <p:nvSpPr>
          <p:cNvPr id="63" name="TextBox 62"/>
          <p:cNvSpPr txBox="1"/>
          <p:nvPr/>
        </p:nvSpPr>
        <p:spPr>
          <a:xfrm>
            <a:off x="2590800" y="5329535"/>
            <a:ext cx="1669982" cy="369332"/>
          </a:xfrm>
          <a:prstGeom prst="rect">
            <a:avLst/>
          </a:prstGeom>
          <a:noFill/>
        </p:spPr>
        <p:txBody>
          <a:bodyPr wrap="square" rtlCol="0">
            <a:spAutoFit/>
          </a:bodyPr>
          <a:lstStyle/>
          <a:p>
            <a:pPr algn="ctr"/>
            <a:r>
              <a:rPr lang="en-US" b="1" dirty="0" smtClean="0"/>
              <a:t>Orange’s value </a:t>
            </a:r>
            <a:endParaRPr lang="en-US" b="1" dirty="0"/>
          </a:p>
        </p:txBody>
      </p:sp>
      <p:cxnSp>
        <p:nvCxnSpPr>
          <p:cNvPr id="64" name="Straight Arrow Connector 63"/>
          <p:cNvCxnSpPr>
            <a:stCxn id="63" idx="3"/>
          </p:cNvCxnSpPr>
          <p:nvPr/>
        </p:nvCxnSpPr>
        <p:spPr>
          <a:xfrm>
            <a:off x="4260782" y="5514201"/>
            <a:ext cx="61601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5" name="TextBox 64"/>
          <p:cNvSpPr txBox="1"/>
          <p:nvPr/>
        </p:nvSpPr>
        <p:spPr>
          <a:xfrm>
            <a:off x="4953000" y="5345668"/>
            <a:ext cx="2209800" cy="369332"/>
          </a:xfrm>
          <a:prstGeom prst="rect">
            <a:avLst/>
          </a:prstGeom>
          <a:noFill/>
        </p:spPr>
        <p:txBody>
          <a:bodyPr wrap="square" rtlCol="0">
            <a:spAutoFit/>
          </a:bodyPr>
          <a:lstStyle/>
          <a:p>
            <a:r>
              <a:rPr lang="en-US" b="1" dirty="0" smtClean="0"/>
              <a:t>Choice on next trial</a:t>
            </a:r>
            <a:endParaRPr lang="en-US" b="1" dirty="0"/>
          </a:p>
        </p:txBody>
      </p:sp>
      <p:sp>
        <p:nvSpPr>
          <p:cNvPr id="66" name="TextBox 65"/>
          <p:cNvSpPr txBox="1"/>
          <p:nvPr/>
        </p:nvSpPr>
        <p:spPr>
          <a:xfrm>
            <a:off x="3657600" y="5879068"/>
            <a:ext cx="1917513" cy="369332"/>
          </a:xfrm>
          <a:prstGeom prst="rect">
            <a:avLst/>
          </a:prstGeom>
          <a:noFill/>
        </p:spPr>
        <p:txBody>
          <a:bodyPr wrap="none" rtlCol="0">
            <a:spAutoFit/>
          </a:bodyPr>
          <a:lstStyle/>
          <a:p>
            <a:r>
              <a:rPr lang="el-GR" dirty="0" smtClean="0"/>
              <a:t>β</a:t>
            </a:r>
            <a:r>
              <a:rPr lang="en-US" dirty="0"/>
              <a:t> </a:t>
            </a:r>
            <a:r>
              <a:rPr lang="en-US" dirty="0" smtClean="0"/>
              <a:t>= .143, p &lt; .0001</a:t>
            </a:r>
            <a:endParaRPr lang="en-US" dirty="0"/>
          </a:p>
        </p:txBody>
      </p:sp>
    </p:spTree>
    <p:extLst>
      <p:ext uri="{BB962C8B-B14F-4D97-AF65-F5344CB8AC3E}">
        <p14:creationId xmlns:p14="http://schemas.microsoft.com/office/powerpoint/2010/main" val="365286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1523" y="147935"/>
            <a:ext cx="3410677" cy="461665"/>
          </a:xfrm>
          <a:prstGeom prst="rect">
            <a:avLst/>
          </a:prstGeom>
          <a:noFill/>
        </p:spPr>
        <p:txBody>
          <a:bodyPr wrap="none" rtlCol="0">
            <a:spAutoFit/>
          </a:bodyPr>
          <a:lstStyle/>
          <a:p>
            <a:r>
              <a:rPr lang="en-US" sz="2400" dirty="0" smtClean="0">
                <a:solidFill>
                  <a:srgbClr val="FFFF00"/>
                </a:solidFill>
              </a:rPr>
              <a:t>Psychological Phenomena</a:t>
            </a:r>
            <a:endParaRPr lang="en-US" sz="2400" dirty="0">
              <a:solidFill>
                <a:srgbClr val="FFFF00"/>
              </a:solidFill>
            </a:endParaRPr>
          </a:p>
        </p:txBody>
      </p:sp>
      <p:sp>
        <p:nvSpPr>
          <p:cNvPr id="9" name="TextBox 8"/>
          <p:cNvSpPr txBox="1"/>
          <p:nvPr/>
        </p:nvSpPr>
        <p:spPr>
          <a:xfrm>
            <a:off x="2387340" y="926068"/>
            <a:ext cx="4623060" cy="369332"/>
          </a:xfrm>
          <a:prstGeom prst="rect">
            <a:avLst/>
          </a:prstGeom>
          <a:noFill/>
        </p:spPr>
        <p:txBody>
          <a:bodyPr wrap="none" rtlCol="0">
            <a:spAutoFit/>
          </a:bodyPr>
          <a:lstStyle/>
          <a:p>
            <a:r>
              <a:rPr lang="en-US" dirty="0" smtClean="0"/>
              <a:t>Habit-like features </a:t>
            </a:r>
            <a:r>
              <a:rPr lang="en-US" dirty="0"/>
              <a:t>of goals </a:t>
            </a:r>
            <a:r>
              <a:rPr lang="en-US" sz="1600" dirty="0" smtClean="0"/>
              <a:t>(</a:t>
            </a:r>
            <a:r>
              <a:rPr lang="en-US" sz="1600" dirty="0"/>
              <a:t>Huang &amp; </a:t>
            </a:r>
            <a:r>
              <a:rPr lang="en-US" sz="1600" dirty="0" err="1"/>
              <a:t>Bargh</a:t>
            </a:r>
            <a:r>
              <a:rPr lang="en-US" sz="1600" dirty="0"/>
              <a:t> 2014</a:t>
            </a:r>
            <a:r>
              <a:rPr lang="en-US" sz="1600" dirty="0" smtClean="0"/>
              <a:t>)</a:t>
            </a:r>
            <a:endParaRPr lang="en-US" sz="1400" dirty="0"/>
          </a:p>
        </p:txBody>
      </p:sp>
      <p:pic>
        <p:nvPicPr>
          <p:cNvPr id="12" name="Picture 2" descr="http://www.gunaxin.com/wp-content/uploads/2011/05/bolton-scarfac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1600200"/>
            <a:ext cx="4524375" cy="20137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s-media-cache-ak0.pinimg.com/736x/8a/cf/d7/8acfd735041ab30b3b748ccf0f1a8ca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3962400"/>
            <a:ext cx="1905000" cy="274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9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9" presetClass="emph" presetSubtype="0" grpId="1" nodeType="withEffect">
                                  <p:stCondLst>
                                    <p:cond delay="0"/>
                                  </p:stCondLst>
                                  <p:childTnLst>
                                    <p:set>
                                      <p:cBhvr rctx="PPT">
                                        <p:cTn id="12" dur="indefinite"/>
                                        <p:tgtEl>
                                          <p:spTgt spid="9"/>
                                        </p:tgtEl>
                                        <p:attrNameLst>
                                          <p:attrName>style.opacity</p:attrName>
                                        </p:attrNameLst>
                                      </p:cBhvr>
                                      <p:to>
                                        <p:strVal val="0.5"/>
                                      </p:to>
                                    </p:set>
                                    <p:animEffect filter="image" prLst="opacity: 0.5">
                                      <p:cBhvr rctx="IE">
                                        <p:cTn id="13" dur="indefinite"/>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12"/>
                                        </p:tgtEl>
                                        <p:attrNameLst>
                                          <p:attrName>style.opacity</p:attrName>
                                        </p:attrNameLst>
                                      </p:cBhvr>
                                      <p:to>
                                        <p:strVal val="0.5"/>
                                      </p:to>
                                    </p:set>
                                    <p:animEffect filter="image" prLst="opacity: 0.5">
                                      <p:cBhvr rctx="IE">
                                        <p:cTn id="20"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147935"/>
            <a:ext cx="2022670" cy="461665"/>
          </a:xfrm>
          <a:prstGeom prst="rect">
            <a:avLst/>
          </a:prstGeom>
          <a:noFill/>
        </p:spPr>
        <p:txBody>
          <a:bodyPr wrap="none" rtlCol="0">
            <a:spAutoFit/>
          </a:bodyPr>
          <a:lstStyle/>
          <a:p>
            <a:r>
              <a:rPr lang="en-US" sz="2400" dirty="0" smtClean="0">
                <a:solidFill>
                  <a:srgbClr val="FFFF00"/>
                </a:solidFill>
              </a:rPr>
              <a:t>AI Implications</a:t>
            </a:r>
            <a:endParaRPr lang="en-US" sz="2400" dirty="0">
              <a:solidFill>
                <a:srgbClr val="FFFF00"/>
              </a:solidFill>
            </a:endParaRPr>
          </a:p>
        </p:txBody>
      </p:sp>
      <p:pic>
        <p:nvPicPr>
          <p:cNvPr id="6" name="Picture 4" descr="http://senseis.xmp.net/diagrams/33/dabbc36a3bca16d97597be8b198c0f9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59809"/>
            <a:ext cx="3367300" cy="33673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http://s3.vidimg02.popscreen.com/original/58/NTE4MTI2NTUz_o_arnold-schwarzenegger-terminator-to-speminat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6663"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8899" y="1351381"/>
            <a:ext cx="4004301" cy="1107996"/>
          </a:xfrm>
          <a:prstGeom prst="rect">
            <a:avLst/>
          </a:prstGeom>
          <a:noFill/>
        </p:spPr>
        <p:txBody>
          <a:bodyPr wrap="none" rtlCol="0">
            <a:spAutoFit/>
          </a:bodyPr>
          <a:lstStyle/>
          <a:p>
            <a:r>
              <a:rPr lang="en-US" sz="6600" dirty="0" smtClean="0"/>
              <a:t>Thank you!</a:t>
            </a:r>
            <a:endParaRPr lang="en-US" sz="6600" dirty="0"/>
          </a:p>
        </p:txBody>
      </p:sp>
      <p:pic>
        <p:nvPicPr>
          <p:cNvPr id="4106" name="Picture 10" descr="https://wallwidehd.com/wp-content/uploads/Terminator-I-ll-be-back-wallpap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974" y="2895600"/>
            <a:ext cx="5732149" cy="358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3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4" name="Cloud Callout 3"/>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38527" y="3544669"/>
            <a:ext cx="2404673" cy="646331"/>
          </a:xfrm>
          <a:prstGeom prst="rect">
            <a:avLst/>
          </a:prstGeom>
          <a:noFill/>
        </p:spPr>
        <p:txBody>
          <a:bodyPr wrap="square" rtlCol="0">
            <a:spAutoFit/>
          </a:bodyPr>
          <a:lstStyle/>
          <a:p>
            <a:pPr algn="ctr"/>
            <a:r>
              <a:rPr lang="en-US" b="1" dirty="0" smtClean="0"/>
              <a:t>Model-based</a:t>
            </a:r>
            <a:r>
              <a:rPr lang="en-US" dirty="0" smtClean="0"/>
              <a:t> reinforcement learning</a:t>
            </a:r>
            <a:endParaRPr lang="en-US" dirty="0"/>
          </a:p>
        </p:txBody>
      </p:sp>
      <p:sp>
        <p:nvSpPr>
          <p:cNvPr id="6" name="Cloud Callout 5"/>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391400" y="1953909"/>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8" name="TextBox 7"/>
          <p:cNvSpPr txBox="1"/>
          <p:nvPr/>
        </p:nvSpPr>
        <p:spPr>
          <a:xfrm>
            <a:off x="7391400" y="1115709"/>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9" name="TextBox 8"/>
          <p:cNvSpPr txBox="1"/>
          <p:nvPr/>
        </p:nvSpPr>
        <p:spPr>
          <a:xfrm>
            <a:off x="6553200" y="3544669"/>
            <a:ext cx="2404673" cy="646331"/>
          </a:xfrm>
          <a:prstGeom prst="rect">
            <a:avLst/>
          </a:prstGeom>
          <a:noFill/>
        </p:spPr>
        <p:txBody>
          <a:bodyPr wrap="square" rtlCol="0">
            <a:spAutoFit/>
          </a:bodyPr>
          <a:lstStyle/>
          <a:p>
            <a:pPr algn="ctr"/>
            <a:r>
              <a:rPr lang="en-US" b="1" dirty="0" smtClean="0"/>
              <a:t>Model-free </a:t>
            </a:r>
            <a:r>
              <a:rPr lang="en-US" dirty="0" smtClean="0"/>
              <a:t>reinforcement learning</a:t>
            </a:r>
            <a:endParaRPr lang="en-US" dirty="0"/>
          </a:p>
        </p:txBody>
      </p:sp>
      <p:pic>
        <p:nvPicPr>
          <p:cNvPr id="10"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90924" y="685800"/>
            <a:ext cx="947476" cy="1932940"/>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6843054" y="1087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2" name="Rounded Rectangle 11"/>
          <p:cNvSpPr/>
          <p:nvPr/>
        </p:nvSpPr>
        <p:spPr>
          <a:xfrm>
            <a:off x="6843053" y="19253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25" name="Rectangle 24"/>
          <p:cNvSpPr/>
          <p:nvPr/>
        </p:nvSpPr>
        <p:spPr>
          <a:xfrm>
            <a:off x="7162800" y="6477000"/>
            <a:ext cx="2014847" cy="338554"/>
          </a:xfrm>
          <a:prstGeom prst="rect">
            <a:avLst/>
          </a:prstGeom>
        </p:spPr>
        <p:txBody>
          <a:bodyPr wrap="none">
            <a:spAutoFit/>
          </a:bodyPr>
          <a:lstStyle/>
          <a:p>
            <a:r>
              <a:rPr lang="en-US" sz="1600" dirty="0" smtClean="0"/>
              <a:t>(Sutton &amp; </a:t>
            </a:r>
            <a:r>
              <a:rPr lang="en-US" sz="1600" dirty="0" err="1" smtClean="0"/>
              <a:t>Barto</a:t>
            </a:r>
            <a:r>
              <a:rPr lang="en-US" sz="1600" dirty="0" smtClean="0"/>
              <a:t> 1998)</a:t>
            </a:r>
            <a:endParaRPr lang="en-US" sz="1600" dirty="0"/>
          </a:p>
        </p:txBody>
      </p:sp>
      <p:sp>
        <p:nvSpPr>
          <p:cNvPr id="13" name="AutoShape 6" descr="data:image/jpeg;base64,/9j/4AAQSkZJRgABAQAAAQABAAD/2wCEAAkGBxQTEhUUExQVFRUXGBYYGBgYGBgdFxYdHB8aGhcVFxcYHCggGBwlHRgXITEhJSkrLi4uGB8zODMsNygtLisBCgoKDg0OGxAQGiwkICYvLCwsLCwsLCwsLCwsLCwsLCwsLCwsLCwsLCwsLCwsLCwsLCwsLCwsLCwsLCwsLCwsLP/AABEIAQkAvgMBIgACEQEDEQH/xAAcAAABBQEBAQAAAAAAAAAAAAAGAgMEBQcBAAj/xABJEAACAQIDBQUFBAgCCQMFAAABAgMAEQQSIQUGMUFREyJhcYEHMpGhsRRCwdEjM1JicpLh8IKyFSQ0Q3OiwtLxY4OzFlNUk+L/xAAYAQADAQEAAAAAAAAAAAAAAAABAgMABP/EACYRAAICAgMAAQQDAQEAAAAAAAABAhEhMQMSQRMEUWFxMkKx0SL/2gAMAwEAAhEDEQA/AMop6M00KcUVMQeAr2WuK1OXrWARlpDCnCaQy1rMRXFMulWMGCeQ2RSx8Bw8zy9aLdk+ziV7GZxGOg1Px/oaZRbNZnbLS8Pg5JP1cbv/AAKzf5RW27M3JwUR9ztGHNrEf81x8Kt5ZY4bRQKxk45EawUHizngo86quIHYwf8A+ncXa/2XEf8A6ZP+2mxsbEf/AI8+n/pSf9tfTGCxWRQGYk8ze+tV8PapPJIJAyuxKqzMAgtoAoBHEU3wg7nzhNhJE9+N1/iRh9RTINfR+P29iFbKxw5vqFOYmw4n3ahSSRTfrsJhJb+CX8LX1rfB+Tdz5/rwrbcdujsuX3sO+GbqhZR8DdT8KHNpeyZyC2CxCTj9h7K/ow7p+VJLikhlNMzcUsVK2psqbDPknieJujC1/I8G9DUUVFoYcWlrTQpxaBh1acFMg04prCi64RXa9QMMinFNNA0oGiEfWlimFNOqawBy1WWztl5h2klxGCBpxcngo/OrjcrdVsU2d9IlP8x6DwrSZ93oWVUyaKbi3WrcfFeWLZQ7K2e8UeipDHzZiAP6nxNSYNqwE2iz4l+qL3T1vIxCj413bOz8Nh8tsKZ5GPcQDMLj7xL9xB4nXpepOxklKmSdI0dvdVA36NeSFmtc6X0ArpjBWK2RzHiZLh+zgS+ixsS5H7z5bL5L/NUnD4dkGVMijwViT4kl7sfE1NIpQiqySRNsiWf9v4L+ZNeyt+2fgv5VNENd+z1sGK+OOzl7kkhV8gLnT1Jp7MCNRfzqQcPSWhtWwYYWIAd3TwHD1HCoE8TLc5GXj34tHXxy+63yqzAp1DQaCmUk4GKWJMS64iJQyyXGVib9wleKMB0oW3q9lTqpmwDGaPiYj+sX+E/f8jr50W7Q2WC4tcZza44g/l51V7tb5MJ2ijYy9kWR4wPfVT+uiPMjUFedtPGE4J4KJmOlSCQQQRoQdCDzBHI10Gt4333Ih2nD9rweUT2vpos3g3RvH41hUsLIxVgVZSQQdCCOIIrllDqyidnAaWGpqu3pTEgNXb0wGpQagAbzUoGmA1LDURh8NV1urso4rELHyALMegHH8BVAGo+9ka3mxBHEQgfFv6U0EnJWLLRreBwaxRrGgsqiw/OpCx05g1zAHqBVkcFZL87V1yaTQiWCgnXWmGSp8setcWKqpiMrhCcw8xVgmGprGkopccV73w1/CnztGKPWVsoAuTbT+lJPkUdjRhejv2evdjSZNsRFc0LLItiSb2tbrUVdrMwBVVIPC1z+NT+eI/xMtMNs8vexAt1pWI2QVUtcG3IV3YG0b5lksp0I5XHPjVrij3D5GoT+paeNDriQFzLqbA0lRVokGdWccB+dtPhUcwV3KVo5mqKra6yHDy9kLy9m+QdWsbV894aWbCyhhmSRDcHgQfH519MLHQzvtuNHjIy6ALMNegfwPj41Lki3lFISrY57L94vtIaSNSr5gJ4/uEn/AHsfQnmOfnxg+2jc3MDjoF1A/TKOY5SeY5+HlVh7L9knCgxEAMe8w8dNPTh6VoeIhDqY2F1dWUjwIpJ52Ffg+RDXqf2jhuzlkj/Yd0/lYj8Kj1zMoKBroNJFdvSmI4NKDUivUww6GrT/AGb7ObDwtimdLzxyCOK/ftH3s7Dlcg28CDzrMMOmZgOp/wDNFm4ULSY4kH3YZhblYqVAHqflTQ2BrBtW421mxOCime2c5g9uTKxFvkKKJ8b3DytxNZZ7D8Q7YfEo1+7Kh16sgv8AQUYzTtJIVQFrX8tLcfj15V0pXTJN1gkDHoWIvr4ipMYB1Go04UPYTZUpxDdwKAT3yV7xIuVAAuAL8fCrvZsbK7owPBWvyPG5v8KexR+XDB0cH9kn8/lesw332yVgSIGxbusRztxHloR61rWHXvW63HyNYL7VZOyxSJ/xGI6ZspH/AFVHlVleJpPJVnEyLGptpa+hswHEFSOXhrwpWC3jnFsuIkAHXW3lxNNbOlzYcdQzD8fxqPLstgpcagHXw/v8anRQJ5N6JFjuG7R2BCyPmAReJyIDqTrq3TTrR3uXvQ7Yco5zFVvc8xb634/1rHdo4gLHEDzzX8AAB+NaB7PXWSIEEZjZLde+AT/KD8a3XthgcqyahhI8sFuuUfDWo5WpuINkQeBPx4VDNdMPWc8jgjp6OKuRJU+KMDU6BRcmjJ0ZIqsNgQmJzcMwPrVyD+kUdASfXQfQ1lu+e/kc2SLDFhq2ZuB5gW+APrVrufvaGwMuId8zxssbX1IAyi56+8TURzDdvtfFYg/+tN/naoFFHtI2eseMaSM3im/SIRwufeHx19aFr1CWxlo7Xq4K7SBGbV6l0k0bGJOz17xPRSfwot9luOMWOJHBo3VvIgE/ShjZ/wCrl6nKPrVpuRG/2hmUHuqxJ5BbG5J5CqQ2gPTNb2fjTCMSkcY7R5NbNYRqFAUk2OttQADxB0qzwG0MQ0RkwyRldfejbiOJzdtduf3RSd39nCJcp1eRHkkJ4ln1J9NAOgAoi2VEI4FVLAZfw4ed6tLCwSQMbN3gxLyFxg1bXvZZSpJAsQO0UL42vUpN927Uh8FMqKLXjZJ3BNr5o8OWItbhx4+VBe822GDuBfQsVUcFHM24c6DMBjXSTtUupHGx168Gup8rfDjSq/R2l4bHN7SMGrRh3MLFxcOrDu873AKnzAqn9oe4q7SdMVhp01TLf3kcXJGqnQ3Y9eNC+D36kKN2xGIj0zrMgbiSB3Tmy26i/DUGjHdfEYY4dmwJODDtdkZM+GMlrcCbpoBojKKRupWxqxgBE3LxeHw5VkBcSE9w5gVt5A/Kq/8ATqpQoLnSxBv5gVou0t6sRHbu4SQK1mMUoYkcCTE5zLrrZSx0qoxXtNQKt4Ap5lost/AeFaTSeAxugJxm6uMmaJY4JD3L8LAXJ4sdBy041o+4G5OIwih8RIoVSWyLcjMQyi7EC+jHQDjVLiPaViH/ANnjfwsoVf5jx9L1UYra2PxpEU2KeJcwOSMldeHebiePDh8q3dRygdJSdG4baxcUYzNIiqgyk3Gnh5+FDZ322eqF2xKLa9lOjt5Idaz3G7KwUIC4eIym47XETFnDNfKFRMyqzZjwvpfwJE7GbOZYgYosPAqkZiF77A6d7Wyi9tBrTcU5ddCziky62X7WMK05WRRHFbuyGRSxPIFRoo486NtqbUinwc4w8qSXgkIKMDe66aj1rKoNlu0Ecrd0P11B62vrawPwoog3HiMeaO8TkavCSjnzsbP5MCKXtJs3WKRlu1YDh3kLfccp+H4Gp+K27GMKseHjEYLAuL6vlAN2sOBP0q63p2K2EZXxitNhy/fkQakNpdwPcYE8eB062qo3pxmGfCwLhgthmuwUBjoAL28Br4mtJ0GKwU+2cf22DjzCxRtPAdPn8qGgat3ivhb+JqmFTbsZqmOCu0gGlg0ooikmu1w1hixwi/oT4v8AQCtC3SiEez3a3fnkyDqQO6B8j8az/Dm0K+LmtB3ZiLjBxnRBIC3xzN8q6OMSejRYtswRyu0jCwXs1J9wEaEM3AHTgTSsNtjDiJnaaIqDcAOpzNxAAB14UA7d9qjq3+rpEkQJsZe8XXh3YgRk+BJvQhtff8ze9lbx+zxd4cBmDXPzpnLIOrCzH7MUpJiJGsf92NO+SdRbmAL8PChfGQALnXTqOlUT7xIf91Eo6JGY/wD43rj7SVxYEj/3CP8A5FP1rOSCkPRNkYHhmIHG3O9z8qs9mySRFlXKVkBBuRlzEkBlPC9jcHkb9KH5WNvdbzOo9CLD61M2K4lDo0qxtY5c4OVibd3N9xtSeFI3bKRSqmEWDxkZCGSMte4bvkFiL2zFlNiQV4G3Dgb01PtNshjislmuCL5ltyvfhzodlxA/hA5AkgHQG3mRepWGcBbnSpyUZ+Fnxy482GG6+1+wUyMwkcfddSbi+uUgWB43vbhQ9Ntd2xjSLcHNcWNreR5WtxqsxGLYBSCbX5HoedQzijnJtxFtPkbVpRSonG23kKrGUEyu9s2dso9wkuZAiqLLcg6jTW9X+7mKwjHsZCwiBt2d7Zr6hzexfra9+g5VnbTm9wCOgzgZeOmpvz6Ut8fIx70lxYA3ZibDgNF14nnTrl+wZfTte/7/AMN43ijjkhXsihVOAUjQaCxA4WBbSrvB3Cr0sK+dINoyAWEjqP3Eb/uA+VFuxd+pISobEzAAAEPCHTw0ZwR6EVSE7ZCfG0jdUw6SxlHUMCCCGFwQdLEHlWZb8ezKDsXkwTmJlzERXuhNi5QX1QnWw4eFGO7e3mlQSoYsRGPeMQdJF8TC5Ynro1+gNMyIFx2JW4yTxwyproXQsr28worOKbFto+d8E94HHjVRV3MhjlxEX7LuvwJH4VSNxNc1F5eHQaUDTd6UKAgquGlV4iiEIdi7EkxEAKAm0hXyvbj8a0rY+Iw8mBmaAm8BxSEkC/6pluLctVIqt9k+GP2KQ5gA0svn3EU3sOHeZahezLZkqQTxupVpUeyte4zAKMw5E2b5VZKhLsyzaJJkbzNvLl8rU1Aim+Y2008/Gp+3IGWQhhY6Ei1uOvCqxdLHxpSj2WGE2LI6GTKRGATnIOWwtex5nVRYa3YVGkwjAZsjBepHz8KMNo7bmfDwwrYIIyFFvvZr38STz626VCxG0ozGRqHtqp438Knyzca6qzu+h+l4udT+TkUaVr8g3BiXj9025/2DofWpMeKDm5FmPwPTjw8qbxWGyKoPG1yOnE287W+NQ1FPVnDou8DgGlY9kpa2tvDmxNrKOt6OU3EnbDiQFc2TtNYZ9edmLPof8AtfhVNuljyjPh7DJLFKGIHeOZDYZuNgSa2PA7XlfDAkhZOza6kjNcDUkceIvVVC1sRzpnz3icbeNV5KTw4HprxI8+VQvtHEsSSdSPpVltaEs5VlyOmfODe97k2I4X4DSh81LbyOSzidNBY8ufxJpCyMfvehP9a4U4kcgPw1q/w2z4+zvlVhxJPGwvfUcByvpralnyKFWdf0v0XJ9T26VjIONfxp8TyRn3iNBzuPK1FuHmgmw0iOneVFMTWGcWawBZRr3CeP7C63tQVJxqhx/sJd39tyq945HibW5ViL+XTyrQNnbdkmxCSk3IQHoNbZtLnKOJtfS9ZNssd8HkP/AB+NFWI2wcNACBd37oueQ4k9aZSFkrLnbGwDJtKUqRlktIL8LMoJ+ZNAe0ocksi/ssRW17mdnPHh8TKLEwMoB/dYi/8AKRWNbfcHEzEcO0a3xqckG9IgV0V6vUjMOivVwGu1gmveyDAWws8n7RFh4D+zRlsrZRRw1xmYAj0Bt9aFvZliD9n7M81U/HUUbyyZArHlpf6fPSujVEl6fP2/kwkx+J0sM5FhysB+VDeHMYZQ9yl+9l4+l63Te7c/DYw9utsPM3vZioV9dWsSNNfnQXivZuhXMMXhwP2jIAD48DzqcYso5IDBtbs3Ii/VclfvDUam5460p9sd3KAPib/H+tXcm5cC3z7RwwA4kdo3+VKlYfdbZoF2xk0/UQQsR/Naw9SKzxsKt6A44hGQ5gxk+6QdAOmW2t9db0vDYXKAzA8dB+HnwrQxulEHjjw+FcPIbK08q31+9kjvccD7wq7Hs4SGWSTGOOxjDEkG1wBobAd0c7fUmilegNghubgJJHnkC37OCUXXgjMhVBccTx+BqgixsBIdoXHAswmkzFrcQxBA15WNWqbxTbO7SPDMQkrLMslrF0I/RkZhe1ibjqKDZJCbkniST011ot4SMkGW2omBw8zIWEmGiYj7xsLEk/ebug350K7QwwBzIbodQaMP/qZsWMPFlXPGwSMKCO6Qiqh5GxXTj7xvTWN2LNhmcGJXUe/E3AXt7pBuOoI01HGtLOUBYwwXhUKqsGDEmxQjh5m+oPA8ONP54yNAUHMEswv1tw+NXcewMJidIpjhZT/up/dJ/ckGnxFMY32fY+MXEBkXk0ZDg+Iyk0iVsp2aK8Y5FAQczq54i+hIHlUPamGjRwI5DItr3Iykce6Rc66X48xS5dh4hTZ4ZF/iRreulSMNsORgAscjvf3VRj8SBYU1MWwg3B3a+19pZwDGFdhe11vrr6UVYzcB8Zs+NoAO2RmIDaB14Fb8jpcVY+z3dqXA4XFYjELkd47Bb6qACFBtpcs3DyrSN2IwuHQcBlPzvR+OhXOwT2Jsb7NhYcK9hLFAZHsebEhtfP6VgOLbNI56sx+ZrWt/53WfEqkjXSFQWvYkXuQfjWRVuR+Cx+4iu0qk2qI4oGlCkClCsE0XYMkzbPRsOxEiSwEi57yo0ilTb7uqG3iK1vaaCUEaqgUNccbkXFvEcfMisw9j65gB+ziQCORWRBp/MgNGO9m8gQtHGNAxV9NBl0A8NV0ro/qT9Anena0pkOd1KoSi5FaxuO+4YXH3QCpNx4jWg6F5S9r2B0XNe5vwso1+NqINtxZ3GVyoe97HQ+duNGG6O6caR9q8ay2sVF7+bHW9Scm31RSklYG7E3SQyr9q7SQkBlDd1LeStoOHPnwoz2ru0i5Stl1AsFAUAcFUAaD1qRtfFQ9s0krZct7C2vG1rAacqoN4PaVh42VYo5JSupzMqg+FgpPxtRiotWzNyTwHsCZMr2u66KbajyoF9sO8zN/qitqQDNa3gVTz4Ejy6VEj9rbPokKRHrq5Hlew+VCe1cHIG+0SC6yEurZgcxvfW3DW2h1qkpLwWMXtkDefapdY4CFywqsakKA1lFiMwFyM1zrfU6WqjMRyA20JIv5V3FNdjer3H4ZBs2CQXztK4PS15OfotSk3Y8UhzcXHxRS3eNXJOUFrnLnBW4ANgwNjcg0Z7HxHb4Vo3N5sOClz9+MHut/hubHow6Vl2FYhtPj48QaJIdrGHF9onuSLw04OAGQ200YEf4QabtQKtB7uhs+OVZEnRZASO663GnMXqy2vuumHj7TCPiIrG5VZMyAcdY5L3HgCK7g9pYWOVP0iDNY2HiLEWHO9qJo9rwPbv5bi4LKygjkQWABFVVSRG2jKRJtIEmLFdsNSY3LIfIXNh/NUht88bCMsyvGNO9xHhaQ5h6Zq0/8A0TA92yI1wbsOfqKHsTu1iA4XDMrISbFrdy/EMfvDwNwelZJ/cPZeoQNr4vGNgoSjpG0iGRmQBZgn6TOjA99MoF+6LG2pvWjzumHiZz3Y41J8gKj7H2Fh4DmjhiR7e8ihePvWA0W5GtrXqm9p+CmnwoghDd83a3RbWH8zD4VgGV7V2guIhxU6G5YAepY6fKgRcIa0LbuzBhMCmHBUuhHaFRxYksVJ52BAoNqc1kaP4IP2Sm5MMRVlavZam0GyjBpQpC0q9Ac0b2bu0eExc11ARo5Fu1ixj1IW/E94WHUVY7z4lJAJlv2eIPahte63B1+NrjkaH9pL2GAw8J0Zh2h8M3eP1om2Nu/M+y1isSz3njHO5HuD+JbadQOGtVukBID8TIRqSGHgR/d6k4be58PomdQAQQSRe+mvxodxTygP2cbZEYqz5SACDa2ouvkdag9mxkKOO8L89NNfnp8aVsakPYrbLvIzMc2Y6i5186tdxd3Tj8ZZgezQZpCOV9FF/Fj8jVQMCjKdcjjkef5Vp/s7y4XZmImLxxzTvZM5tfs0IXl+07nTpQjRpXRmOJAGKkB0GduXDXT5UbbybtRRAsXlAPeQt3lYW5EEajhbWhzaOyGMkbto01mIHIszAAddAD61pm3tgY5SzQWxGHcXMJXN8V4g/vLY+VZRwbtkw3syTYAlibWGpJPAAdaM95t28Xh8GscixlISWfI6lkJI94A3tdwOFcxGCTUpC8Uw1BLhkW3HKcoYH+Im3zEZhIShC5mAcMpu3EgsHAPu2J8706wmCrYLwKSbDjpaivZWGbvdtDmyqArgqVW50LAa8ToevGn9lbMwZfOwnIAJ7LKoudO6Zgfc8ct/rVjvLtVm7NEjWKEXtGgsvLifvnxNTnoaOwWxeDefFtAjXykoNdLqLH5g01s3aMsLmMlgVYgi5Go4jThVrucwGPMjsiLmcku2Uak6X6mue0DAqmNeVHV45FVwVYEXN1IuOeZGNOl/5sW3ZaRbysQBZiOdnN/IG1/jerjYW3uzcPDIwF9Y34+R5N51mX283vb4aVNw+L53t5/mKKm0NKHHLVpn1RsLaKTqHUjgLjmvW489KCPaPvkyXhwzMsySFLrxIyjMP5iPhWf7A3seCNl7rq3EMWB8wVIYHyqJioMRIhnjR2ZuBvdtb3cX1bTn1PhTWScCz2jAxwxQHMykM3MknVj40KqKuNnbQMRSN1YPaz5ufTjSNr4Hs3uvuNqPxFKzNUV6x0sR07GlSESgACxUnZ+FMsscY++yr6E6n4XpjLRR7P8ACA4oORcRoz+R4A/M0q2OTd+JM86x8lCpp40e7c3tjSBcgKkLkUcACFvWfYKEYvaCK+Yq7uTa99AbHTlcCo8+AmxEzKQTkNrC9gBzHpzp6wb0Y2dNfB4zMdXkDAeIKlz/AMy/CmMfg5HhhlVGvkzFh+yl0za6nRU4fvU9PhVjzQq2bJHKzH94lSR6BQKIt2ZO1w8THXKrQSG2gt3VJ/8AbeP4UrygrDKvE4yPFYKOUIoxGHdY5bWHaRvosno2X41D3oxYaZYyxMUQEYy2uVS5d79WOY38R0qPsqIxYto3F1/SiVDwKAFmU+q6eNqq8TOzmUnXMdT/ABEmw6Xt8qHloJomxJRtCeN7LHHEQSSdFWMd25OhJNh8a17Z86Ov6GRXtcAgg8PCvnDZuJleJcNEpBZxa1wHIFhfy1Oul2Jqfhdn4yKViGsUGYsptbwuANeNP8sYqmJ8bejYd2t0lwkEkUuWftJWlZnQC5YAeNjpxB4k05h/Zrhy7PZlVtQuh63GotbhxBrKYtoY7FcJpAgNgWZ7E8yADwFIwm29oF2w8czrk945iRrzF9QNOF6nOSesFIxa2H2/m5t1hXD5YjHIpclmGZfPW5pG091sNO5scpZrizE8PM0A7R2ttFW7GVnkuNLsctuvhUJdv4uJiqx5XQi5FyR01J4+VC1Jq0Dq0sMZ3j2S0eIkjAvYGUHqti7H0Gb+Wq+Y5ogbDuEj463P7VWOF3ofNG0ihiAy6i+ZWzCxvxHeb0NV0E4/SZRpYsB0tc6f4SfhTGRGwWznldY1W8j8Oijjc24aAmpe09lHDkB1A0PBrhiCQWB6egol9nOCOaXEtwVCo63YgX+F/jULeuZWxhEgJWNQthzNgfmzE0VkxR4mRUaMxggW72p1PXwrSPZnvcGm7LEEA8EOgULyjA+6ovoBpWXYiWzWtpppVgIYY0SQSOZGPuZbZR1zXsaMcGkrD/2xRRrNE6aHUG3oR9KqNnS/aICh99dVqPvXtJcQyBQwRY0UZveJA4mqrYWLMcg87GjeRErVE6P6U9epW1MOA2Ye6+o/GoyisxQVhhvRrupD2WFxM3C4CD0H/wDVDECUXYs9ns+NeBc5j463+lCKGJHs1x4wj4rFvFnCRiNW07rHUj1GW/8AWoGPEolmMTOizxdqoUmxDC5At61TQXELEO2UnM6A6Hpfx0FaBgMOPsmzp7e6piPkrEa+hrSyqGTpmZbIwUnasCOKSr/yn8qkbt44iGWO+QKwlzAZm1shQLzJIU31tY9avtrmPCYucu65VfMFv3iG94Aet6HGwxw2JVrXF1dDydGsykHpw+dLF4DJZLP7YFwuJmbMXxDpH3gM3d7725gXtqLcRVNstQQoYXRnuwt0Hd1+NWO8OEyNZhaHtVu19Qp/dGtyoHwpO1o4/tc1lAiUFUVRZBZVAsBprY/Gh/UPoWbInjWaI29yN3Bym1yCASeAvfQ86dXbkCRTFyFLMb30uLC2W/vcTw51Bxe21OHIUgFiubrlCjIPC1zUja0o7deGoKjoNAQB4aVydrZWsEjD7VgsoiK5Qq2APhzqu2bOn2nEsCDcxi3+HX61UuqtMysAe7m8eNqawWHi/SMFXQnW3SjZqC3EyRHJmIvdlHU3FyP+X60x2EJkW9ie5mPMFScp87WoewuUwgsbkhbgnra9d2vilR114oRxNxxynToayeTNDW2MHGFV1HC8fmCWAbz1FD2ysQYnElgTbTMAR0JynjpmsavseYDA6rfMBcd5jduuvGoezJMOcFMjoTOGTsSvvEm4IP7otf8AxV08bsnNUTsAojWVmQhM2Z5UezgHKRpzF292+tVGMLOysWzvJqWtbMWJN7cBpbhRLtfYs0OEOHNmZ5oVkKnRM2ZiNdSMyr/LrVju/sQPL2irdIQAAfvMwsi3HRe8fOqKNqyblTM8xKASuCL62HnT7xXcL0AFEG2d2wk4W5NySfC1y1R8Ngrtn5XPypPSsZUshRvTsZThYZokKkKFIt7w/OgdkJIIHn5ijDZuNn7ALfMi3y34jwqpghuxJ5nX1qjd5I/xZP2dL22HKn3l1FRVhJpvZx7CfKToaJWw4B04HWjtAksgLhxewHE2FE2+zZFjjHBU/pVFu3HnniU/tA/DX8Ks97D2mJKAgXKrc8B4mh4FEPAYXLs+SQ/fYgeQ0rQ9mLfZUY/ZkcD1FC+2cMUwEMYVjly5iB3ded6Ldg9/ZbhdSk2vqFP40UtmbwjLvaIhaZJ/2lCt/Eul/UWpWx1bF4XsUGbEYe7RDS7xE3ZNeJUkkDoTRnvVuypUE3IYHMP2dAc6+R+lCG6ex5Bj4YjdHV1OYX7yDvGx6FQbH0qcc4Y0tWFO9e6rJHHNLiNJHTt4o1CqqmxZs5JLahunKpu6mwViMjsVRGkaKNG43+4CT4cKgbb3haUJCyBu0kxShtNEikITyBtYnwqnfETPgMbh5j34pVxCdWB94qRoBbvf4qNUC7CTbkWEIMc2Hj7cD7pZHsOsSEDTyvaqnaS4VwsgeeNlIspRWU2/xAig3C7ZcyxO5LmMW8WQ8V8SBqPKtrwW6EDoHzZs6XGgscy6WPSxPyoOKeaD2r0yOWAFy8eIQsQQVZWTx4kEfMU1/o91Rl7aA57nuyAkX5FRqD6VY4zYM0YDtGwVr5WA0NiVPDncHQioqYK2pVyR4H5Unxr7lboawODDSJEZgWJAARHbXkNcn1qzbYImR3V2cRjXu2sOZIN7fGp+6Wx3aR5mBUxoWW/MrZjbxCr/AM1efb5ginK9BHbkxItYjjyJ60sajLRpO1gqY9kqoVe2jMrA/oyLNYcDfhr0JHCpsO7qt3ZezactkMYFsqMBaUkaZ194dQLGhnYshklNxdyWYsePPQdB+Qq83WmZcVLKRpcxi5AuwAQceNhf1tV8eEnfpbR7EjedMPhDKxAOZ5GuiNazsotcBQbcdbitD2XhoMFhCxe8cIZmc8Xb7zfgKTsrBQx4NbMIjOwUuxAJYm2QdbngPGhv2xO0WGw8KaQliGPVl1APzPpVXhUiW2ZztPeSfETu+qxkkhbe6vIE9aKtk4Qrh7lbh2ADG/IXJAqt2Lsj/Vw7DVze37o4fnRdtMhYYkHAK7/QCox2Uk6WCo2KwEMfjmqvVdfWvbDw8oAZnBjymw6U5GNaPgstkXa8XdWQcRof78vpV3s3EdpEp5jQ1EkhzoV61A2Di+zLIeVFG2hn2fxZsQz8o0J+PD6GmdpSXkdvOpu4KZcPiZfJfgL/APVVRjm7p8TW8GNJ213NmotvuQfhUT2XbUTtp8JIbLOLr/GvL1H+WrPe4WwQH7sI+lZOMUySZlJDK1wRxBHA0Xhi7SN7iwBklSKQW7rKCefIEUzFsFYXJABmjRlW+hAbhlPApfrqt+hqv3L3qGMRRIf00XvW42/bA6UX4lLkta56itGObM3ijKcNsGS8YeNyyYdIgF/+9iHLzMTwsg1J4U/hN3iiYiTEumRsNNH3GDHKgZc1wLAi4Ftfdo4nwGeGXiGdSo5WF/xNZ5vfhJMJsuNFazSNlc2+6SzldeF+6D1saMkCMjK4GN1tYEWtfh8K+htz8WsmEwzpa3YxiwOikLlZfQgisO2TsdpZ0hjs7vdRyUNY63B1C+9fwPLjvOz8DBs+BEZwFiWwGmZ/2nI6sxJ8L1uMMyBh9ptA7wtrGWLKDwFzc29b/GriHa8Z4Fb+lDe0dtYDFaMxjI5nW58MvAedRcBgcFJntiAAtibBiTrbQA9SKDlxxttA6zeLCrCZZDLIQCoHZpbgb6ufXUelZL7ScAscqKmi5WlI8SVCk9dc3petAn3pwsKpHDnaMaF7aA+P96UL77Yb7QglGlgUJ45b6oT4Elh8Kn2hNXEdKUXkG/ZfsoT4woxKjszw58DYHyBq92XupL2ww8kciKZZmMoKtGw1K94E5W4aNrqKk+yvZxixTFraoSpvxymxI68an794ueDGq0RZFK3uLZSbWPLU8ON+VNDRpbwQMRE2N2M0Qv8Aa8A5LAE5s0ZIYjrdSSPEVfqn+lNmQGUFbgO5tY3TQ5QeTa69DV7s7diNZ3x0LOHnjUMt7Ibgd8i3vEW+fU0xjNqQwqVnnQgX7qDh0BC/0qxJlFFhQwLaCNWsOmXQGqs49ZpJLWyRxhB4+NQNp7ZlxQ7PDDs4L2LMbXtzP5Clw4SOPOIWdlWKxZwAWb7xAHBeg41KOx3osTglXCoyixyD52qliWicxk4VR+4v4VTDBmgwPZ6JaoNuxdnLmHBh/f40RrGRTO08AZFFhqD8jWNF0QdkKY9mL++zN8T+VqFtoyd9F8R8zRjtdOzwuHj6IunpQXidZ1H7yj5iix/DYN8zaBR/w/pWL4mTvt5mtn3yN4lH8PyFYpiB3m8zQlsC0P4LHyROskbsjqbqymxH99K1TdT2rKbJj1ytwE8Y085Ixw81+FZDXs1ZM1H1Dg8SJUDoySIeDxkMp+HPwqj3w2NFisOUdwpQ5x5gEWI6a/Ksa3Gx80eLjWCR0LsAQp0foGU6N6it53qx0sWHIZIppCtiAQrA/wALhgR5EeAp+1oVRyZrBtSDZ0GbDq0kr3BlNgIxqAI11AOl9enPhQhtrbc0srszFiSDyPG1zfy9KXjJpmYgxKToMoI0IvwVG0OvE34edQpcBMxJ7Nr+QHzNL2HpEzBYVmALPAoPN3y29LfQUjF4cJ7ssD/wP+YFV0mEdPeU+pH51yOaPTPHcDxOvrSyeNDp5ONtJxoraXFxfu6c7cCePxol3d3wKtaYZ0IClbAjLrplPEa/Sh3FyRN7kSr/AIr/AFqIIrnRTUUvwO5IOMNtvAxT9rFFiEdWuiq69keubMC4Hhc+dd2zt98Qqh3zWa/4/wBKGMIMlycoFtb2Jom3blillAe8hJAGRAo8iefibV0RbISQ8uIxU4yq7hbWtmPDoBfoeHhUddmAMQ93I4jgt+nU1oe1cAuHAfuRgDuqB3mJ04nVjyoaxli5I50zYNEERkgDgo0AHADoBUoYYCKQn9mpOHip3ai2w7+X51lsVk+Bf0CeQ+ldTCAintnR3hQeA+lWuGwwoIMtlJ/o7wro2aaJ44RSuzFEWjJN6m76qOAAoMiF51/4i/UUV7xTXlc9L0KbPN5o/wDiL9RS+lXo1vfN7Kn9/drHJh3j5mtY9oEvdU/vf9NZNIdT5mhLYFoQRTTU4ajycaAS53U2yMJjIMQy5xG9yPMEX9L39K2qRJsXG2JWzRscwOYXA5W8qxfdPds40zAOE7KPPaxJc3sEHTnqelaD7Mk+zYPETyu/ZAkZCTl7vReFyaaKbBdFXt2GF1dpnAk+6oQ6+JYaUBS4qVCckzAdAxt8DpR7iN955WZ4oI+y4e4unq3GqHaG1Ff9ZhoweZUW/wApNFpGtgo+Lk5m/wAK8mNccLeoFT8THEx7vd8P/OtNJsx21QZvKlGI/wBoc8SB6D8K4zHm5PlUiPAtz0/Cp2HwuGU/pHZj0UD8TQDkqoSL6i/mTRZuNtl4J80USsxFrE2GvQngaRHtqGNf0WGjNubcT8TULBbxTQy5lVFubjui1ugo4QuWaNtWOVmE2Jku5HcTkvW3lTEIuRXcdjJp8AJiq9ojc+BU+RqXhsGPs0U1wS1swHAHprTNq8C06HYxUTebEBMO3joPnUlGqn30b9Co6sKwoY7H/Vp5D6VeRiqHZHdjS/SrpJdKy0GWySDXCaY7WvNJRAYptuXWQ+dUuyFvPF/Gn1FWe2fdfz/Oq3Yv+0Rf8RfrSejs0jfuxUDo3/TWU5bk1qm+XD1P0rLxWew+CclNSxin6RJQAaH7KcJkgxUx5iw8h/Umk75YjsdlRRjRpZCxHUanX1tU/wBnH+wzeR+tVftX/wBnw38Jqy/iL6Gm6mxsOMJEGCklAbG3qKEt9dhRZrooUeFX+6/6iHyb603vR7o9ao1gmnkyTH4YKbA1EgmYG4NiKsNq+8arF41zvZdDs0xbia5CgJtSKfwXvCsjMJdnbNQICVBZjTm8exQI79BfyqVBxj/i/Kp29n6o/wAJoywxUxn2fbXLwNhn1WxA9eA+NF8DD7Ew0BQ8Odibj8R6UBezX9Z6iizafuv/AHzapyWYP9/4Ui8SX6PJKKqd7ZLpGP3xT2H4VA2/wi/jFOSWw6aXIiU/h8beq/afuJTWBorRpbCHttKT9oqKvCmm40wD/9k="/>
          <p:cNvSpPr>
            <a:spLocks noChangeAspect="1" noChangeArrowheads="1"/>
          </p:cNvSpPr>
          <p:nvPr/>
        </p:nvSpPr>
        <p:spPr bwMode="auto">
          <a:xfrm>
            <a:off x="155575" y="-1790700"/>
            <a:ext cx="26860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0" descr="data:image/jpeg;base64,/9j/4AAQSkZJRgABAQAAAQABAAD/2wCEAAkGBxMTEhQUEhQUFhUWFxgZGRgVFxYcGBoXGBgYGhcVGxoYHCkgGBsmHhcXITQiJSkrLi4uGiAzODMsNyktLisBCgoKDg0OFBAQFCwcHBwsLCwsLCwsLCwsLCwsLCwsLCwsLCwsLCwsLCwsLCwsLCwsLCwsLCwsLCwsLCwrLCwsLP/AABEIAM4A9QMBIgACEQEDEQH/xAAcAAABBQEBAQAAAAAAAAAAAAAAAQMEBQYHAgj/xABDEAACAQIEAwUGAwUGBAcAAAABAhEAAwQSITEFQVEGEyJhcTJCgZGhsQdSwRQjctHhFWKCkrLwJDNDYwgWU1SiwvH/xAAaAQEBAAMBAQAAAAAAAAAAAAAAAQIEBQMG/8QAHxEBAAICAgMBAQAAAAAAAAAAAAEDAgQFERIhMUET/9oADAMBAAIRAxEAPwDh7HWkzUNvSUC5qM1JRQLmozUlFAuajNSUUC5qUE0gFajs12fVl7++Dk9xJjOebH+6PqfKgquFcGuXgWnJbG7tMT0AAlj5CrxeC2LQlg9wj8xyKdeSjX61KuYksSEyqqmAY0UAAQo9Z20qN4DrJbzLH9NKip1rE20kW1tjl4VUafD+tN4jibDK0+yf9Wkfb6VVsYbSdtdTEcoHWvNy6CIO1Bbf2s35j869LxVjuZ+tZu4UGw6D2m5n1r0sDkPgzj9agv37l/btoT1gA/MVVYrg9lxNm4VMxleY3jQmDv6013h5Fh6MD/qH61KwlyBEzrOo6mdvWqigxuAu2jDqR58j6Haos1vkxCsMlxQykag9P986yvHuEmy0rJtN7LfdD/eH1GtUVeajNSUUC5qM1JRQLmozUlFAuajNSUUC5qM1JRQO2jvRSWudLQNtvSUrb0lAUUUUBRRRQFFFFBP4HhRdv2kb2SwzfwjUj5CtrxDFRZGUAQggAaDQbAch0rP9keHFmN47JmUebFGP0H3qzxF/wr/Cv2FRSrbZhCI7AcwpI9SYgepquxFwjQR8CCB8tPlXpQpDBmhR4gqrJZvL3V/iOu2hqHcedtv99aIUGOfrHOo90D19Sa9Mabag8egHyr0DXmaWaB+2amYW7DAxMEaaQfLXSq9TT1tqCYMUoMMjK0iIPhPmQdRp6+gqXcIuWzbbZtB5NrlPzj4E1BbWJ5V6LGD5QfkZ/Sis0RSVP43ay3njYww/xAH9SKgVUFFFFAUUUUBRRRQFFFFA5a50tJa50tA229JStvSUBRRRQFFFFAUUUUG+7PWMmGsf9zvH85LPbB9ISKqs0on8K/atetkd1gUH/tbJ+LFmPxlqy/dQSDyJHyJFYqhNa+lNOlXIws1FxWHigqWGvzrzFPXRHwp3C4JmzZdgY+hI+gNVEPu6XJT00tqybpYL7ilj6CJ+9BHt1Ls2qYtJrHQCrHDW9qD13deHXwn0NTmt00tlnOVVLE8gCTtJ+gJ9AaKgdr+H92MPdzAi9amB7pUlSp0Gvz3GtZ2rntGzk28xYrkhJJIADGQs6D0FU1VBRRRQFFFFAUUUUBRRRQOWudLSWudLQNtvSUrb0lAUUUUBRRRQFKKSlFB0TB8Y8OGbQG3h7XWP3YIH2FHEruYrmRLcZ2kNqyu5YZpOkSQOe81nsBcAa2ja6W1P+ILp9a0eKweWDG5P00msWSThLCnQPZJ6C9an5Z684zh5Akgjz5fPalwtoHkD8KsnwTPAD3FI2KsduhBlSPIiKDE8RwsTUjCcWS1hXtxNx3Vhp0VkJJ9GMeYrS47BPbWblixe8h3lpo6nIxWdogDnoazOJwdvvCqlkUwYuQcnkbgXK4n3gBvqBBoilxLgk5TpTnDMSbZfWM6Mv1VgPiVj41YY/s+UaA1tpAMoysDPmrEV7ucGRF8VxSSJCr4j8QPY/wARFVEPCWs2sGDz9ACd+kj51osPwzKAzsiBti5if4R7TfAHajs/dbL3dhLaCFDXGtq18kHMSHMi2sxAA0AHnVr+zraBaJc7sxljG2Zjq3xNFU2MVFGhdvMW2A+GfKT8hVel0SYd0kMpMawwII0J0IMfGpPEuIyY/SKqVfWoGu0lgQri5n8TLswEbhtdpJbTyqgrW4+xnssANdx6zWTNWEJRRRVBRRRQFFFFAUUUUDlrnS0lrnS0Dbb0lK29JQFFFFAUUUUBSikpaDV4bh5/aLfTwt8AoP6CtXjrJIRyQqRlBbNqRqQAqkmMwkxAkV74LcRsLhrzCf3YDkbkWzlKzy9ir6xcsm02JVc9iyjyGiQoYtm0696Bp0FYsoZG25mLdy0zEeyrrn9MrENPkBVtwXHXLbAXVcT+dSPvUK72qwd0Bf7PttJjMzNmP97RqFx9m3Hdpew86gWbx265W0O3OvHO2MXV1ePytjt03C8HDrnkGd83MHcSAdKy3C+D2xxVbYHgnmD0MjXbY1BwfbG4gGXFDkR31jods1tl0+FecBxsnEDEu9tWze4WytMmdfZ1HMnX1rLCyMnjtaeVP1ofxN7OYXvsKrIuVxcz8iYKAHMNZ8RqXxX8OIRu4KxBgbaZdOVVXbLGi5at38VdRCzIiIXEi0ZZ3I3BbQiYEDnIFP43t62Ht9yly1iLcC2t9WGijRiyg5iwGmkgwI3Mevbnqb8PeCm53mg8P+zz5aU32lwYDZO8tqfM5mP8KWwWJ+HxrPYnj1rM6Iz3LbboxYLPUhMs89CSNedL/bd4aJFob5bSqu/MmNSa17LfF2tHjpujtIwfY29d1TD37k+9dK2U+C+J2+a16xnYm/bGZxbXmFAYn0JznX49arcXce4jFnuEgjwlmIMnnJ2iaOy9icUwUutrurrFZkSttniPVTVrt8nnvaH8PZ7E4YI2SZJAI88yqw/1CsFxKzku3F/K7D5E10Xi2IcX3VH/AHcsrD8wXKEM9PCOfIVg+0R/4m9/G33r3hyZVtFFFVBRRRQFFFFAUUUUDlrnS0lrnS0Dbb0lK29JQFFFFAUUUUBRRSig6T2HJbAEH3brR/CQD9w1WeMxBTA4uwvv2uWnv2ydPRD86j9g2tPgwEdQyytxW0ywSwck+6ZP1Fe3QtdKfnS4PkyfzNYsoZzs9iFNxfAuVlVWJjw7Asp90z9Cau+JYPLiM1wMbTMJZIJyiJA5TA05VUXOzV0M2Ro39r2T5f7mvCpiLQ9tlG3tHLryBOlaltU5PpOO38asfaTxK1aQGcxDFsoBXMFiEzctTvHQ1V4K4VdEsFe8zZizRlXLJLEkEADfnygE7tXb1y7CsWIkmdOe5k6mpWBwgB0/r8/jWdNfi1eS28bvjzxxyzA3GltZZzqdeZbWa8vZzWyUIkazOk8xIqdiuCXHs2r8ypkCTOZkKqyj/EwEnnU6xwJrCMDDodnXZgQWJA3AhW3/ACmthxP1m8DcIujLClvAQYlc0Azm057/AGrVPgcxDoVnmGICsAPaUgQRoZ+sGqDF4fMZ3jQT09d6ZSV8JLATtqR6+HQeprWtq8nd4/kIohreMqttLl24loM5HgQeBdDAUTPM/Gsx2fxrLeJEwUuKf8SFT9CasOG8G/aHjMH29lx9YM8utaDiPZgYVJICnKevISd6tVfiw396Lo9KQtJnz+9YjjTziLx/7j/6jW4U5VzETCzHWIMfSsHxF5u3DES7GN4ljpPOtmHERqKKKoKKKKAooooCiiigctc6Wktc6WgbbekpW3pKAooooCiiigKKKKDdfh9gCbN67nQIGW263JghoAyhVJL+Jug3mtc+BbOrL7Ssd9jIhlMa6/cCqn8KUU4PGsy5xaIuRrsAFJ8JB0DE/CtZwp+9IZIgmfTXaoqxw+Dvvb8XdWljXKmZ83UM+i8tlkdayPFuFIjEk5m18THM2vmeXltXQMdwvEshALnyVQABvvEmshiuGBWm6HA11MaxykmAaTC9yxg4cSas+C4FVdHvaKCSFPvZNXcj8ij4MxVPeMXnBcXhWxD2yjpbVSczEE5hGhiANCOvyqr4qwW697Jl7lJ7ptIdTK5wx9lGGcxuVUczUO1b2oe5+0Kty5L52draz+7UJORm/MCxUgDVlYkzT3ZbHPcdgrIHs3WAtkAE2zOisB4iSIE8yo51j8PiGv37jEkko2vvRoJneZ+9F6+9nEA25DNB05ztEf7mqjbX8Ap8VsRyZOSyAQy9bbAgjeNjyJiXcDDDStDw7D5rud4t2+5a/cgE5Z9ooo0OYwQs6Tl2WvOL41gWcJatX5yse8u3FAMcsqqYJ0geY2FQWXB+z9pyGdRO4YaOs81ceJT6GpHaPhZZcrXb7J+V7heR+UsfGR5TBqT2axuHcApd9lZYXIDKBz6EDyNWvHLuFNsFcRaJOoGdZ9QJqwS5ljLYUmdtSfQAmuXXWkk9ST866P2kxSxcUH2kcLHPwmSPKub1UJRRRQFFFFAUUUUBRRRQOWudLSWudLQNtvSUrb0lAUUUUBRRRQFFFFB2H/w9gO+MtNqHtQfRtDVl2Yw5td4tzOwiAbbOpXXRpUzyPlWJ/BTEFeK2QCQGDKQCYIPI9a6r2axi2wLx2S7dsXB1VwWtk+jKR8akrCnxVx7OHW8tzIXXYmczrcAfcGYUk67RM6154lkvWEuPdvvcUKXVtdNvAoEyGkZR086ncH45bNxsP3bG0e8KGCzPZvBbbIEAJBzqrRvAbQVD7LX/ABnMGzWO9cZokhbQCnc65shjq9QVfF+DCx3eS4tzvS5JVSJ1ttm9oysFQOnPXbScY4Lhb4s3Ji8FUXAdrkDVTp9fPntVMtg3LwOfMtv92JjdSc3hGxZ8zeYIqx4lwjEW1zlT8AdqozFrh1rC37zC1kW5bdD3Z9nMsDmNN5AieXSnsFYm9ba3m8NpUZnOpMeIA7hdcoE8vOKruJYxpbNPy1qPh8YxOk1Bu+6sWcHetKQbt0rnPRUMxOx9B0rL4C4tpnFxSbWeSAQp8Uqyk7hWUkabGORNaTgHAMVfys9vKgjxPCgj47+orN8cwxX9ohluKukhhB/Ll/MNIny8xVEPtFZSytxVVYlTbafEVuS4uSPa8IyxsGzc698OsTg+8yEEBBJA8TMz6gjcQka+dQ7923cstnHslDm3K8woHJc2Y5ViSxJrU4Nhbw+DtZ883RfbytYe0oRCIEAFifjJ1JqCj7d4S5hMO6sQSxNuYGsEgkHcbsNK5ZXQ/wASuOnE2MNIjINfN2zM7fEmueVYSRRRRVBRRRQFFFFAUUUUDlrnS0lrnS0Dbb0lK29JQFFFFAUUUUBRRRQaX8PMV3WOtXPykH/5LXQ8FfacQgP/AFm09DI/WuZ9lrOa42sGFg9AWAJit9wksmIxCu2chwSYAB1aSANuVSVhpWFrDMqo7Fr9nOylTClhKlW0BIaDoZGvWlXEMFe5cvZjiACSqBMtsZc4gSB/yBoOpOkg1U9ouIKqI7Bj3dshAgGpB2Yz4RB3EmFiKrsVxgtZt2wh7t2aLvOfAwQa6kePTpdMVFXPB71psJjDbYpiLVsvkdvayLLMBudJ1BBBInSKv0tXbGKxaW2OW3Zt3EXM2TxzoyycwhWA/mKoOzwwd5L+Hu5ReN/NZ1Csxa1lUZveAb3fPapfE+G47Dl3w2MLJNjDDvAjHLeFvupzLya+Yg6CeWlEJi+AtcsHEXW1a010gQVHgNwAc9evn5VEt8Ce3hkxNosG7pb0AKRGjHQ7jLrrz8tK8XeJ8VTDNhzbwpFtBZzG22bKLSxK5sk5WHKPKnbeP4qbdrDZsKgNoqLiW5YotsHw+LJrbO4Wqh1OHXL123cxM93dw73XZmbKrArsS3hMusDbeBpIreNXlTCKtuGZrJS5dUDLm7sMyKQIdoQy2whtSdml4MS9s8QxDXAL74Ui48KO6VyCB7KiVX+tUvaHtOtxbNq0spbAZzBXO+QqQB7qgM3qTO1BQYB2U5AJVypYa+II2befL6mjG8Vum6iW3ZWgqSpIkMSWBgiQZ22qXgrZVGIc/vB3IXYEsRmGZtF0MRpM7xINdhcMy3XdxqNADuGPI+YiKinO2F3S2BABLGBsNgAPLeszVz2muS6Dok/Esf0iqarCCiiiqCiiigKKKKAooooHLXOlpLXOloG23pK9NvXmgKKKKAooooCilp+1g2PKB1bT+tBe/h/bzYsL1X/7pWq4liha4hdzaK7sh8ixGUnynT41Rfh8q28dZkk5mCk7CCwPryp7tes376/9wr+lRWh4hd8JU8tvXp+lLgbObBmzb17sHEeYTOA884CGYH5apuG43vU7tjN1B/nUaT5sNJ+fWrfsxxTusTazyFzBGI0OR5Rh6QxPwqCuucKa4CyiVAkkDQSWHykGpWI4rjBae3cuEqTaYZ11BsNntgGPDH2gVoMFduYTvrVsKblp8gLjwnI4yEgAyrqW8OnteVQOPv3uH78FSxBnLGnhKlSBzGkRuPQ0DmH7R46819wLP75QeYCFQRmXnMMd+Z8gKqcbxbGRYGZE/Z1hShMn92LctMg+FY0AGp61SYbijWwI5gg6+dO2OK5nMjcHfrVQWrd/FMSSWLOzNJ0ztq7kbAmd9KmcR7OtashyNysAHUhzdGbTYTabfqK89nLhCXGHNsmnQiSPQxHzq14xiizXLaS5S4qqFO4s2EUAH+Nrxn+9UVT4/BsMGuYqpF24yKCZbKLSFp12OsDoaq8RiDdukwBmYsY2ljJieWtT+0GL7w2kWclm0tpJEMYANxz/AHmuFjPp0qpdcqkD2iNfJdvr/OgqeNNmcNyI09ASB9IqvrV9qMDkaxI0NsGOvlVT3aNqyRP5Tl+Q2qoqqKnvgB7rj0bT67VFu4dl9pSPPl89qoaopaSgKKKKAoop6xhXf2VJ840+e1B5tc6WpC4G4u6N8BP2ooNpxDsxibiWybJbvMxWNDC7wedZLGcKKGGDoejqfvH6Vsu12Lxz27NtXN1FQPK/9NiTNqCfaEDXzqhwvFb6wMVh2xFse7cFxT8GG3yqKoLmDcaxI6rqPptXq7w64okqfONY9Y2roPC+FYHHhv7OTEWMQoBa3ddXtQzqnhfRpzOAJ86Y4p2Mx2EabltucFdR8xTtGAs4Vm2Hz0H1qZb4eo9ppPRdvma0BuXAIuKSOjCR9abC2zyg+W3yNBXWcNHsgD6n5mpK4PrUx2yiQJ9KrMTxjofgv86B+y3durKfErAj4GvXFcT3ne3DuXJ+9RbCGRn8JOoTdo/Mx92rrtbwxbEqslSEb/MJI+9BlOHX2F0OCQwDEHocpg1uOEYlb8FgBcA1A2YR7S/qOVYuzbUEspkQRB3E/etHgeD3mFm6kBWKhTmhgQCZ9BBM0kbPjFoYe6lxcQ+IZlR3zTIKgaTIJ25wR9ahcP4m1+5cFm2bXe2jbe2mtszqxAM6k6yNtYipOHW3cCvccoGGjsuVXH5gC0gesT0FdB4DZ4fhbYvG8jNHMjnpoP1orhvEeD3UYjI3XTU6+VQ7GEcHRW57jyrrnE+02FvZ872w+YFG8K5AfaVsupGv0PpVImNwYklleMwgFgDpoyypBAPWJjagosBh7yYNntZlYXGBKxJDIAwEjTQxO+vKq3hbXVc3BKsGDLPUD+VdD4R2uw1nDXEu2w1ssTmkABiAuUSPEfLesbi+0Ni5eFrDW9XYKrNqoJMLAOUtJ05D1oiu43jAs3XHibUKOp+wqr4Zimus+eJFoxGmzT+tReJpdz3hckshYN5EGPgJr3wFl7xAxIksDH5SB+ooNB+IWIV7eBZN+4ho6ionDO4vWvG4W4OR0kcoiq/ibaKT4gsganTXlG29VrDNqmp/Kd/gedBY4nDAHwmo3iXaai2seRzPx1qww5Zx7JjqdB9aCKyo3tKPUaH+VRrmD5pqOmk/LnV41u2AJknnH86a7zSEQAekk+pO9OxRjCvr4W030NebVktsJ+3zrX8M4DjMWQLVtn9JgfoKt8R2fweCC/2lcvNeIJGHsKBorskm4ZG6kaCnYwtjAD3j8B/OtRhOFXmQnJ4UgHLEKCNKi3bi32P7NYXDWhzdmuNHIyede7PF3tKUtElTvOmbz0ER8KDoXZ38ML1+yt03VQOJAjWNd6K5x/5mxQAHf3EAJgBmiNNhyooOjYm9wYzFzErqfdBqE+A4e4mzjSu3/NUiD0JE1z43TT2CxEMAdm0P6GorbL2bxdtu8w7pdMg5rLAt4SGBMakAgHXmBV/wr8RsVYOTHWjdXbUKtwa+gVvjG29cwXHvYd+7zLlIgpI36kVfYP8AEh2GTHWLeIt6eI6XlH8XOqOwYC5wziIPdZQ8aoRlf1Kz4v4lPlNU/G/wvtNJtKJ3iY+Ww+tY23wm1iE7/htw3ANTbJi5bI8hBnzirfhHb3GWBluZbsGCtzRtOQYfcj1jegyvHux2JwpJKtkHMj9dqzRRcwLIuYbGBPr5/Gu98J/EnAYkm1ePc3Nil3T5HmPMU3xv8PMJiwbmHcKTr4SCp+W1B8/nBHPnDTrJzb/OtB20xNu6A1tsw7q2CehAgjXXSrbtB2AxWFMlSy8iuuY8lEc+foDWTxmG1uKSRuoaDlOU+KD68x5VBSX4XQbV1rABX4FYeyQbii9mj3XW3c8LdDDSK5QeG3M3UdZB0/nWq7O37WBu94v75WlLlshlLWyurKzABWBMD0PIzVR1Ts1wW1i+HWLgbMRaVSCZyuoyunlDA1zbjVp8NeKLIUnVfdPqp0Pyqbdxd7hrftPD7ne4O/GjTE8rdwb2ro9mecc6psR2ntXb/e3lcf3RqAevnUVW8Q30gb7qP/yqxsU+2bTyAH6VZ8Rx1u6SbZkeYj71SsdaqNFwLs7cxWpLEDbXQDy6VZcR7D3bI73ZEgzzzZgEA6ktAqx/DjtBYsNlvsEtxJaCSY91QASWPQA1o+Pcc/a/391WtYK037q2I7y7c1Gadg0EidQkn2m0AYfGYizYwmK78Zr+J0trz1PivMY9kZTHU+WtYvhl2LqHzj51qMVh7eJF69fcrdBUWrSocht+yEDA+HIvUa9ZJrONw11YEZYmfaGnlrrQTMchZSo3k1GscOjV2jyXU/PYfWrG0wmCdGMT0nnPlvWk4N2CxeJuEC2RBhp0AI0Jk9d/jUVmEiZRFnqQCfWToKt8DwHEXxKKz+gMT0n3m8lmun8P7BYDBDPjcQsjUgEAD151B41+IYX9xwqyEHs9+6S5HVEOoHm3+Wqimw/4eCzb73H3beGQ7G44n/CgEu3lI32NRX4xwvDyMNhruLce/dPdWjruBq7fECo2P4X4v2jieIIdh7zZrpE+zv4RvpoKrbva+xZ0weGWf/Uu+JvUAiB8qK0lrtPxi8IwtsYa1Hs2LSKI87lwMTE+VVGJ7PX3YPiL1gMZ1u3mdtWJJhTpq05RznqazmM7V4q9Oe8QD7okDeYjpUS7j2ZTJMgyddxRGvHZvDr7eMtk6aJbaJ6eIClHBsHA/wCKadZPdJHw1n/elY/ilnxEgaQI+IquNk/l+lQdD/sTC+7ipHnaUH6T/sUVkMHbVVAuW0Lb6jWDMbHpRVHm8wEwwOp5efrRhiCd9ZH39aiHc7f5f61LwKeNfNlH1qBeItox5l/sf6VVvvVpxNNx/eb7mq/JQe+H425YuC5ZdkddmXf08x5GumcG7U2OIBbWJVbOKOgurol3oGHuuTXMMlOLYmqN/wBo+zOeUZcrrsxiZM6D8ynpznSDocnw/tBjcDci3edSvLMSpHIjyPlW17AccuY0fsd8lrltC1q9zyjTI/XyO/6w+1vARctNcEBkJ69CWHmDB+OvM0FhhPxivXEyX7YLd3dUOv5nUBWjqCPqagcO7cvhMOmHu2UxVqCTbvWyhTMSYRyJI5z5+Vc8CHepfEMc91VzBRlAGnPzNBv+x2CwfEsXdRWOFQjMiEgtOkoCTruT6VPudlcLbxF23iMUFtoCQ8anTasx2X7Hti8OtxGtpEgyDmke9IqVjuyd9WDNfmBHMaRG0QdKinOK4V8Fh1u27nhvyHw9xTrbae7uDSDK6mTzG8RWCZieQYfUVoeOWb7D97ee4Btndmj0nass6EGgcW6oPvKfgaeW4hO7E9AF/rUXvX616XE3B7x+Gn2q9Isy7AbZBtJMt8OldH4C1vG4NjcZ7l8A27Nq2ngsKpHjOwLMARMkw2g6cnzE/wBauuH4MlR4jB5SYoOmcc7L2LeHtumKDqwEgRI2nTlHnXPFx2Gw2MLMhv2FPsNpnMbHoJ+1eMVwkakEid/EdfXTWq/KyAgRBEHf0oL7tB2yuYpBZ7qxYw5IburKgSVPhzNEsRUyz2+xb5bVlmkW0tzsITNBMak+I+tY2zZLKm0kgD6Cuj9leziIqzBLMAfNiCZPkADp6UEfB8IvXzmuuTpmJbaPza6AefymoPEe1lrDg2sEoLjQ3yNjr7A5/wARqH2x49cuM1m34LSEhvzXGGhLEcugrKWrWtA5irj3GLXGLMebGTTJWpTW68G1QMKtP2VmR5Ui269WU3oJvEZyoeqL9BFVBusNifpWhxVubNr0P0JqluIKgRLzNqxJOg5cqKLfOig//9k="/>
          <p:cNvSpPr>
            <a:spLocks noChangeAspect="1" noChangeArrowheads="1"/>
          </p:cNvSpPr>
          <p:nvPr/>
        </p:nvSpPr>
        <p:spPr bwMode="auto">
          <a:xfrm>
            <a:off x="155575" y="-1576388"/>
            <a:ext cx="3924300" cy="32956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http://s3.vidimg02.popscreen.com/original/58/NTE4MTI2NTUz_o_arnold-schwarzenegger-terminator-to-speminat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3435725" y="2895600"/>
            <a:ext cx="2431675" cy="3352800"/>
            <a:chOff x="3435725" y="2895600"/>
            <a:chExt cx="2431675" cy="3352800"/>
          </a:xfrm>
        </p:grpSpPr>
        <p:sp>
          <p:nvSpPr>
            <p:cNvPr id="15" name="Oval 14"/>
            <p:cNvSpPr/>
            <p:nvPr/>
          </p:nvSpPr>
          <p:spPr>
            <a:xfrm>
              <a:off x="3777050" y="442978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14243" y="443118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7" name="TextBox 16"/>
            <p:cNvSpPr txBox="1"/>
            <p:nvPr/>
          </p:nvSpPr>
          <p:spPr>
            <a:xfrm>
              <a:off x="3717049" y="572518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18" name="TextBox 17"/>
            <p:cNvSpPr txBox="1"/>
            <p:nvPr/>
          </p:nvSpPr>
          <p:spPr>
            <a:xfrm>
              <a:off x="4978042" y="57251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19" name="Rounded Rectangle 18"/>
            <p:cNvSpPr/>
            <p:nvPr/>
          </p:nvSpPr>
          <p:spPr>
            <a:xfrm>
              <a:off x="34357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0" name="Rounded Rectangle 19"/>
            <p:cNvSpPr/>
            <p:nvPr/>
          </p:nvSpPr>
          <p:spPr>
            <a:xfrm>
              <a:off x="54931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1" name="Straight Arrow Connector 20"/>
            <p:cNvCxnSpPr/>
            <p:nvPr/>
          </p:nvCxnSpPr>
          <p:spPr>
            <a:xfrm>
              <a:off x="3969843"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69843"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06705"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328194"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81000" y="4355068"/>
            <a:ext cx="2404673" cy="369332"/>
          </a:xfrm>
          <a:prstGeom prst="rect">
            <a:avLst/>
          </a:prstGeom>
          <a:noFill/>
        </p:spPr>
        <p:txBody>
          <a:bodyPr wrap="square" rtlCol="0">
            <a:spAutoFit/>
          </a:bodyPr>
          <a:lstStyle/>
          <a:p>
            <a:pPr algn="ctr"/>
            <a:r>
              <a:rPr lang="en-US" b="1" dirty="0" smtClean="0"/>
              <a:t>Goal-directed planning</a:t>
            </a:r>
            <a:endParaRPr lang="en-US" dirty="0"/>
          </a:p>
        </p:txBody>
      </p:sp>
      <p:sp>
        <p:nvSpPr>
          <p:cNvPr id="40" name="TextBox 39"/>
          <p:cNvSpPr txBox="1"/>
          <p:nvPr/>
        </p:nvSpPr>
        <p:spPr>
          <a:xfrm>
            <a:off x="6458528" y="4355068"/>
            <a:ext cx="2404673" cy="369332"/>
          </a:xfrm>
          <a:prstGeom prst="rect">
            <a:avLst/>
          </a:prstGeom>
          <a:noFill/>
        </p:spPr>
        <p:txBody>
          <a:bodyPr wrap="square" rtlCol="0">
            <a:spAutoFit/>
          </a:bodyPr>
          <a:lstStyle/>
          <a:p>
            <a:pPr algn="ctr"/>
            <a:r>
              <a:rPr lang="en-US" b="1" dirty="0" smtClean="0"/>
              <a:t>Habitual actions</a:t>
            </a:r>
            <a:endParaRPr lang="en-US" dirty="0"/>
          </a:p>
        </p:txBody>
      </p:sp>
    </p:spTree>
    <p:extLst>
      <p:ext uri="{BB962C8B-B14F-4D97-AF65-F5344CB8AC3E}">
        <p14:creationId xmlns:p14="http://schemas.microsoft.com/office/powerpoint/2010/main" val="33914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1" grpId="0" animBg="1"/>
      <p:bldP spid="12" grpId="0" animBg="1"/>
      <p:bldP spid="39"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25" name="Rectangle 24"/>
          <p:cNvSpPr/>
          <p:nvPr/>
        </p:nvSpPr>
        <p:spPr>
          <a:xfrm>
            <a:off x="6477000" y="6477000"/>
            <a:ext cx="2752228" cy="338554"/>
          </a:xfrm>
          <a:prstGeom prst="rect">
            <a:avLst/>
          </a:prstGeom>
        </p:spPr>
        <p:txBody>
          <a:bodyPr wrap="none">
            <a:spAutoFit/>
          </a:bodyPr>
          <a:lstStyle/>
          <a:p>
            <a:r>
              <a:rPr lang="en-US" sz="1600" dirty="0" smtClean="0"/>
              <a:t>(Silver, Sutton, &amp; </a:t>
            </a:r>
            <a:r>
              <a:rPr lang="en-US" sz="1600" dirty="0" err="1" smtClean="0"/>
              <a:t>Muhler</a:t>
            </a:r>
            <a:r>
              <a:rPr lang="en-US" sz="1600" dirty="0" smtClean="0"/>
              <a:t> 2012)</a:t>
            </a:r>
            <a:endParaRPr lang="en-US" sz="1600" dirty="0"/>
          </a:p>
        </p:txBody>
      </p:sp>
      <p:pic>
        <p:nvPicPr>
          <p:cNvPr id="1038" name="Picture 14" descr="http://s3.vidimg02.popscreen.com/original/58/NTE4MTI2NTUz_o_arnold-schwarzenegger-terminator-to-spemina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seis.xmp.net/diagrams/33/dabbc36a3bca16d97597be8b198c0f9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437" y="2977453"/>
            <a:ext cx="3367300" cy="33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956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4" name="Cloud Callout 3"/>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38527" y="3544669"/>
            <a:ext cx="2404673" cy="646331"/>
          </a:xfrm>
          <a:prstGeom prst="rect">
            <a:avLst/>
          </a:prstGeom>
          <a:noFill/>
        </p:spPr>
        <p:txBody>
          <a:bodyPr wrap="square" rtlCol="0">
            <a:spAutoFit/>
          </a:bodyPr>
          <a:lstStyle/>
          <a:p>
            <a:pPr algn="ctr"/>
            <a:r>
              <a:rPr lang="en-US" b="1" dirty="0" smtClean="0"/>
              <a:t>Model-based</a:t>
            </a:r>
            <a:r>
              <a:rPr lang="en-US" dirty="0" smtClean="0"/>
              <a:t> reinforcement learning</a:t>
            </a:r>
            <a:endParaRPr lang="en-US" dirty="0"/>
          </a:p>
        </p:txBody>
      </p:sp>
      <p:sp>
        <p:nvSpPr>
          <p:cNvPr id="6" name="Cloud Callout 5"/>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391400" y="1953909"/>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8" name="TextBox 7"/>
          <p:cNvSpPr txBox="1"/>
          <p:nvPr/>
        </p:nvSpPr>
        <p:spPr>
          <a:xfrm>
            <a:off x="7391400" y="1115709"/>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9" name="TextBox 8"/>
          <p:cNvSpPr txBox="1"/>
          <p:nvPr/>
        </p:nvSpPr>
        <p:spPr>
          <a:xfrm>
            <a:off x="6553200" y="3544669"/>
            <a:ext cx="2404673" cy="646331"/>
          </a:xfrm>
          <a:prstGeom prst="rect">
            <a:avLst/>
          </a:prstGeom>
          <a:noFill/>
        </p:spPr>
        <p:txBody>
          <a:bodyPr wrap="square" rtlCol="0">
            <a:spAutoFit/>
          </a:bodyPr>
          <a:lstStyle/>
          <a:p>
            <a:pPr algn="ctr"/>
            <a:r>
              <a:rPr lang="en-US" b="1" dirty="0" smtClean="0"/>
              <a:t>Model-free </a:t>
            </a:r>
            <a:r>
              <a:rPr lang="en-US" dirty="0" smtClean="0"/>
              <a:t>reinforcement learning</a:t>
            </a:r>
            <a:endParaRPr lang="en-US" dirty="0"/>
          </a:p>
        </p:txBody>
      </p:sp>
      <p:sp>
        <p:nvSpPr>
          <p:cNvPr id="11" name="Rounded Rectangle 10"/>
          <p:cNvSpPr/>
          <p:nvPr/>
        </p:nvSpPr>
        <p:spPr>
          <a:xfrm>
            <a:off x="6843054" y="1087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2" name="Rounded Rectangle 11"/>
          <p:cNvSpPr/>
          <p:nvPr/>
        </p:nvSpPr>
        <p:spPr>
          <a:xfrm>
            <a:off x="6843053" y="19253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25" name="Rectangle 24"/>
          <p:cNvSpPr/>
          <p:nvPr/>
        </p:nvSpPr>
        <p:spPr>
          <a:xfrm>
            <a:off x="6477000" y="6477000"/>
            <a:ext cx="2752228" cy="338554"/>
          </a:xfrm>
          <a:prstGeom prst="rect">
            <a:avLst/>
          </a:prstGeom>
        </p:spPr>
        <p:txBody>
          <a:bodyPr wrap="none">
            <a:spAutoFit/>
          </a:bodyPr>
          <a:lstStyle/>
          <a:p>
            <a:r>
              <a:rPr lang="en-US" sz="1600" dirty="0" smtClean="0"/>
              <a:t>(Silver, Sutton, &amp; </a:t>
            </a:r>
            <a:r>
              <a:rPr lang="en-US" sz="1600" dirty="0" err="1" smtClean="0"/>
              <a:t>Muhler</a:t>
            </a:r>
            <a:r>
              <a:rPr lang="en-US" sz="1600" dirty="0" smtClean="0"/>
              <a:t> 2012)</a:t>
            </a:r>
            <a:endParaRPr lang="en-US" sz="1600" dirty="0"/>
          </a:p>
        </p:txBody>
      </p:sp>
      <p:sp>
        <p:nvSpPr>
          <p:cNvPr id="13" name="AutoShape 6" descr="data:image/jpeg;base64,/9j/4AAQSkZJRgABAQAAAQABAAD/2wCEAAkGBxQTEhUUExQVFRUXGBYYGBgYGBgdFxYdHB8aGhcVFxcYHCggGBwlHRgXITEhJSkrLi4uGB8zODMsNygtLisBCgoKDg0OGxAQGiwkICYvLCwsLCwsLCwsLCwsLCwsLCwsLCwsLCwsLCwsLCwsLCwsLCwsLCwsLCwsLCwsLCwsLP/AABEIAQkAvgMBIgACEQEDEQH/xAAcAAABBQEBAQAAAAAAAAAAAAAGAgMEBQcBAAj/xABJEAACAQIDBQUFBAgCCQMFAAABAgMAEQQSIQUGMUFREyJhcYEHMpGhsRRCwdEjM1JicpLh8IKyFSQ0Q3OiwtLxY4OzFlNUk+L/xAAYAQADAQEAAAAAAAAAAAAAAAABAgMABP/EACYRAAICAgMAAQQDAQEAAAAAAAABAhEhMQMSQRMEUWFxMkKx0SL/2gAMAwEAAhEDEQA/AMop6M00KcUVMQeAr2WuK1OXrWARlpDCnCaQy1rMRXFMulWMGCeQ2RSx8Bw8zy9aLdk+ziV7GZxGOg1Px/oaZRbNZnbLS8Pg5JP1cbv/AAKzf5RW27M3JwUR9ztGHNrEf81x8Kt5ZY4bRQKxk45EawUHizngo86quIHYwf8A+ncXa/2XEf8A6ZP+2mxsbEf/AI8+n/pSf9tfTGCxWRQGYk8ze+tV8PapPJIJAyuxKqzMAgtoAoBHEU3wg7nzhNhJE9+N1/iRh9RTINfR+P29iFbKxw5vqFOYmw4n3ahSSRTfrsJhJb+CX8LX1rfB+Tdz5/rwrbcdujsuX3sO+GbqhZR8DdT8KHNpeyZyC2CxCTj9h7K/ow7p+VJLikhlNMzcUsVK2psqbDPknieJujC1/I8G9DUUVFoYcWlrTQpxaBh1acFMg04prCi64RXa9QMMinFNNA0oGiEfWlimFNOqawBy1WWztl5h2klxGCBpxcngo/OrjcrdVsU2d9IlP8x6DwrSZ93oWVUyaKbi3WrcfFeWLZQ7K2e8UeipDHzZiAP6nxNSYNqwE2iz4l+qL3T1vIxCj413bOz8Nh8tsKZ5GPcQDMLj7xL9xB4nXpepOxklKmSdI0dvdVA36NeSFmtc6X0ArpjBWK2RzHiZLh+zgS+ixsS5H7z5bL5L/NUnD4dkGVMijwViT4kl7sfE1NIpQiqySRNsiWf9v4L+ZNeyt+2fgv5VNENd+z1sGK+OOzl7kkhV8gLnT1Jp7MCNRfzqQcPSWhtWwYYWIAd3TwHD1HCoE8TLc5GXj34tHXxy+63yqzAp1DQaCmUk4GKWJMS64iJQyyXGVib9wleKMB0oW3q9lTqpmwDGaPiYj+sX+E/f8jr50W7Q2WC4tcZza44g/l51V7tb5MJ2ijYy9kWR4wPfVT+uiPMjUFedtPGE4J4KJmOlSCQQQRoQdCDzBHI10Gt4333Ih2nD9rweUT2vpos3g3RvH41hUsLIxVgVZSQQdCCOIIrllDqyidnAaWGpqu3pTEgNXb0wGpQagAbzUoGmA1LDURh8NV1urso4rELHyALMegHH8BVAGo+9ka3mxBHEQgfFv6U0EnJWLLRreBwaxRrGgsqiw/OpCx05g1zAHqBVkcFZL87V1yaTQiWCgnXWmGSp8setcWKqpiMrhCcw8xVgmGprGkopccV73w1/CnztGKPWVsoAuTbT+lJPkUdjRhejv2evdjSZNsRFc0LLItiSb2tbrUVdrMwBVVIPC1z+NT+eI/xMtMNs8vexAt1pWI2QVUtcG3IV3YG0b5lksp0I5XHPjVrij3D5GoT+paeNDriQFzLqbA0lRVokGdWccB+dtPhUcwV3KVo5mqKra6yHDy9kLy9m+QdWsbV894aWbCyhhmSRDcHgQfH519MLHQzvtuNHjIy6ALMNegfwPj41Lki3lFISrY57L94vtIaSNSr5gJ4/uEn/AHsfQnmOfnxg+2jc3MDjoF1A/TKOY5SeY5+HlVh7L9knCgxEAMe8w8dNPTh6VoeIhDqY2F1dWUjwIpJ52Ffg+RDXqf2jhuzlkj/Yd0/lYj8Kj1zMoKBroNJFdvSmI4NKDUivUww6GrT/AGb7ObDwtimdLzxyCOK/ftH3s7Dlcg28CDzrMMOmZgOp/wDNFm4ULSY4kH3YZhblYqVAHqflTQ2BrBtW421mxOCime2c5g9uTKxFvkKKJ8b3DytxNZZ7D8Q7YfEo1+7Kh16sgv8AQUYzTtJIVQFrX8tLcfj15V0pXTJN1gkDHoWIvr4ipMYB1Go04UPYTZUpxDdwKAT3yV7xIuVAAuAL8fCrvZsbK7owPBWvyPG5v8KexR+XDB0cH9kn8/lesw332yVgSIGxbusRztxHloR61rWHXvW63HyNYL7VZOyxSJ/xGI6ZspH/AFVHlVleJpPJVnEyLGptpa+hswHEFSOXhrwpWC3jnFsuIkAHXW3lxNNbOlzYcdQzD8fxqPLstgpcagHXw/v8anRQJ5N6JFjuG7R2BCyPmAReJyIDqTrq3TTrR3uXvQ7Yco5zFVvc8xb634/1rHdo4gLHEDzzX8AAB+NaB7PXWSIEEZjZLde+AT/KD8a3XthgcqyahhI8sFuuUfDWo5WpuINkQeBPx4VDNdMPWc8jgjp6OKuRJU+KMDU6BRcmjJ0ZIqsNgQmJzcMwPrVyD+kUdASfXQfQ1lu+e/kc2SLDFhq2ZuB5gW+APrVrufvaGwMuId8zxssbX1IAyi56+8TURzDdvtfFYg/+tN/naoFFHtI2eseMaSM3im/SIRwufeHx19aFr1CWxlo7Xq4K7SBGbV6l0k0bGJOz17xPRSfwot9luOMWOJHBo3VvIgE/ShjZ/wCrl6nKPrVpuRG/2hmUHuqxJ5BbG5J5CqQ2gPTNb2fjTCMSkcY7R5NbNYRqFAUk2OttQADxB0qzwG0MQ0RkwyRldfejbiOJzdtduf3RSd39nCJcp1eRHkkJ4ln1J9NAOgAoi2VEI4FVLAZfw4ed6tLCwSQMbN3gxLyFxg1bXvZZSpJAsQO0UL42vUpN927Uh8FMqKLXjZJ3BNr5o8OWItbhx4+VBe822GDuBfQsVUcFHM24c6DMBjXSTtUupHGx168Gup8rfDjSq/R2l4bHN7SMGrRh3MLFxcOrDu873AKnzAqn9oe4q7SdMVhp01TLf3kcXJGqnQ3Y9eNC+D36kKN2xGIj0zrMgbiSB3Tmy26i/DUGjHdfEYY4dmwJODDtdkZM+GMlrcCbpoBojKKRupWxqxgBE3LxeHw5VkBcSE9w5gVt5A/Kq/8ATqpQoLnSxBv5gVou0t6sRHbu4SQK1mMUoYkcCTE5zLrrZSx0qoxXtNQKt4Ap5lost/AeFaTSeAxugJxm6uMmaJY4JD3L8LAXJ4sdBy041o+4G5OIwih8RIoVSWyLcjMQyi7EC+jHQDjVLiPaViH/ANnjfwsoVf5jx9L1UYra2PxpEU2KeJcwOSMldeHebiePDh8q3dRygdJSdG4baxcUYzNIiqgyk3Gnh5+FDZ322eqF2xKLa9lOjt5Idaz3G7KwUIC4eIym47XETFnDNfKFRMyqzZjwvpfwJE7GbOZYgYosPAqkZiF77A6d7Wyi9tBrTcU5ddCziky62X7WMK05WRRHFbuyGRSxPIFRoo486NtqbUinwc4w8qSXgkIKMDe66aj1rKoNlu0Ecrd0P11B62vrawPwoog3HiMeaO8TkavCSjnzsbP5MCKXtJs3WKRlu1YDh3kLfccp+H4Gp+K27GMKseHjEYLAuL6vlAN2sOBP0q63p2K2EZXxitNhy/fkQakNpdwPcYE8eB062qo3pxmGfCwLhgthmuwUBjoAL28Br4mtJ0GKwU+2cf22DjzCxRtPAdPn8qGgat3ivhb+JqmFTbsZqmOCu0gGlg0ooikmu1w1hixwi/oT4v8AQCtC3SiEez3a3fnkyDqQO6B8j8az/Dm0K+LmtB3ZiLjBxnRBIC3xzN8q6OMSejRYtswRyu0jCwXs1J9wEaEM3AHTgTSsNtjDiJnaaIqDcAOpzNxAAB14UA7d9qjq3+rpEkQJsZe8XXh3YgRk+BJvQhtff8ze9lbx+zxd4cBmDXPzpnLIOrCzH7MUpJiJGsf92NO+SdRbmAL8PChfGQALnXTqOlUT7xIf91Eo6JGY/wD43rj7SVxYEj/3CP8A5FP1rOSCkPRNkYHhmIHG3O9z8qs9mySRFlXKVkBBuRlzEkBlPC9jcHkb9KH5WNvdbzOo9CLD61M2K4lDo0qxtY5c4OVibd3N9xtSeFI3bKRSqmEWDxkZCGSMte4bvkFiL2zFlNiQV4G3Dgb01PtNshjislmuCL5ltyvfhzodlxA/hA5AkgHQG3mRepWGcBbnSpyUZ+Fnxy482GG6+1+wUyMwkcfddSbi+uUgWB43vbhQ9Ntd2xjSLcHNcWNreR5WtxqsxGLYBSCbX5HoedQzijnJtxFtPkbVpRSonG23kKrGUEyu9s2dso9wkuZAiqLLcg6jTW9X+7mKwjHsZCwiBt2d7Zr6hzexfra9+g5VnbTm9wCOgzgZeOmpvz6Ut8fIx70lxYA3ZibDgNF14nnTrl+wZfTte/7/AMN43ijjkhXsihVOAUjQaCxA4WBbSrvB3Cr0sK+dINoyAWEjqP3Eb/uA+VFuxd+pISobEzAAAEPCHTw0ZwR6EVSE7ZCfG0jdUw6SxlHUMCCCGFwQdLEHlWZb8ezKDsXkwTmJlzERXuhNi5QX1QnWw4eFGO7e3mlQSoYsRGPeMQdJF8TC5Ynro1+gNMyIFx2JW4yTxwyproXQsr28worOKbFto+d8E94HHjVRV3MhjlxEX7LuvwJH4VSNxNc1F5eHQaUDTd6UKAgquGlV4iiEIdi7EkxEAKAm0hXyvbj8a0rY+Iw8mBmaAm8BxSEkC/6pluLctVIqt9k+GP2KQ5gA0svn3EU3sOHeZahezLZkqQTxupVpUeyte4zAKMw5E2b5VZKhLsyzaJJkbzNvLl8rU1Aim+Y2008/Gp+3IGWQhhY6Ei1uOvCqxdLHxpSj2WGE2LI6GTKRGATnIOWwtex5nVRYa3YVGkwjAZsjBepHz8KMNo7bmfDwwrYIIyFFvvZr38STz626VCxG0ozGRqHtqp438Knyzca6qzu+h+l4udT+TkUaVr8g3BiXj9025/2DofWpMeKDm5FmPwPTjw8qbxWGyKoPG1yOnE287W+NQ1FPVnDou8DgGlY9kpa2tvDmxNrKOt6OU3EnbDiQFc2TtNYZ9edmLPof8AtfhVNuljyjPh7DJLFKGIHeOZDYZuNgSa2PA7XlfDAkhZOza6kjNcDUkceIvVVC1sRzpnz3icbeNV5KTw4HprxI8+VQvtHEsSSdSPpVltaEs5VlyOmfODe97k2I4X4DSh81LbyOSzidNBY8ufxJpCyMfvehP9a4U4kcgPw1q/w2z4+zvlVhxJPGwvfUcByvpralnyKFWdf0v0XJ9T26VjIONfxp8TyRn3iNBzuPK1FuHmgmw0iOneVFMTWGcWawBZRr3CeP7C63tQVJxqhx/sJd39tyq945HibW5ViL+XTyrQNnbdkmxCSk3IQHoNbZtLnKOJtfS9ZNssd8HkP/AB+NFWI2wcNACBd37oueQ4k9aZSFkrLnbGwDJtKUqRlktIL8LMoJ+ZNAe0ocksi/ssRW17mdnPHh8TKLEwMoB/dYi/8AKRWNbfcHEzEcO0a3xqckG9IgV0V6vUjMOivVwGu1gmveyDAWws8n7RFh4D+zRlsrZRRw1xmYAj0Bt9aFvZliD9n7M81U/HUUbyyZArHlpf6fPSujVEl6fP2/kwkx+J0sM5FhysB+VDeHMYZQ9yl+9l4+l63Te7c/DYw9utsPM3vZioV9dWsSNNfnQXivZuhXMMXhwP2jIAD48DzqcYso5IDBtbs3Ii/VclfvDUam5460p9sd3KAPib/H+tXcm5cC3z7RwwA4kdo3+VKlYfdbZoF2xk0/UQQsR/Naw9SKzxsKt6A44hGQ5gxk+6QdAOmW2t9db0vDYXKAzA8dB+HnwrQxulEHjjw+FcPIbK08q31+9kjvccD7wq7Hs4SGWSTGOOxjDEkG1wBobAd0c7fUmilegNghubgJJHnkC37OCUXXgjMhVBccTx+BqgixsBIdoXHAswmkzFrcQxBA15WNWqbxTbO7SPDMQkrLMslrF0I/RkZhe1ibjqKDZJCbkniST011ot4SMkGW2omBw8zIWEmGiYj7xsLEk/ebug350K7QwwBzIbodQaMP/qZsWMPFlXPGwSMKCO6Qiqh5GxXTj7xvTWN2LNhmcGJXUe/E3AXt7pBuOoI01HGtLOUBYwwXhUKqsGDEmxQjh5m+oPA8ONP54yNAUHMEswv1tw+NXcewMJidIpjhZT/up/dJ/ckGnxFMY32fY+MXEBkXk0ZDg+Iyk0iVsp2aK8Y5FAQczq54i+hIHlUPamGjRwI5DItr3Iykce6Rc66X48xS5dh4hTZ4ZF/iRreulSMNsORgAscjvf3VRj8SBYU1MWwg3B3a+19pZwDGFdhe11vrr6UVYzcB8Zs+NoAO2RmIDaB14Fb8jpcVY+z3dqXA4XFYjELkd47Bb6qACFBtpcs3DyrSN2IwuHQcBlPzvR+OhXOwT2Jsb7NhYcK9hLFAZHsebEhtfP6VgOLbNI56sx+ZrWt/53WfEqkjXSFQWvYkXuQfjWRVuR+Cx+4iu0qk2qI4oGlCkClCsE0XYMkzbPRsOxEiSwEi57yo0ilTb7uqG3iK1vaaCUEaqgUNccbkXFvEcfMisw9j65gB+ziQCORWRBp/MgNGO9m8gQtHGNAxV9NBl0A8NV0ro/qT9Anena0pkOd1KoSi5FaxuO+4YXH3QCpNx4jWg6F5S9r2B0XNe5vwso1+NqINtxZ3GVyoe97HQ+duNGG6O6caR9q8ay2sVF7+bHW9Scm31RSklYG7E3SQyr9q7SQkBlDd1LeStoOHPnwoz2ru0i5Stl1AsFAUAcFUAaD1qRtfFQ9s0krZct7C2vG1rAacqoN4PaVh42VYo5JSupzMqg+FgpPxtRiotWzNyTwHsCZMr2u66KbajyoF9sO8zN/qitqQDNa3gVTz4Ejy6VEj9rbPokKRHrq5Hlew+VCe1cHIG+0SC6yEurZgcxvfW3DW2h1qkpLwWMXtkDefapdY4CFywqsakKA1lFiMwFyM1zrfU6WqjMRyA20JIv5V3FNdjer3H4ZBs2CQXztK4PS15OfotSk3Y8UhzcXHxRS3eNXJOUFrnLnBW4ANgwNjcg0Z7HxHb4Vo3N5sOClz9+MHut/hubHow6Vl2FYhtPj48QaJIdrGHF9onuSLw04OAGQ200YEf4QabtQKtB7uhs+OVZEnRZASO663GnMXqy2vuumHj7TCPiIrG5VZMyAcdY5L3HgCK7g9pYWOVP0iDNY2HiLEWHO9qJo9rwPbv5bi4LKygjkQWABFVVSRG2jKRJtIEmLFdsNSY3LIfIXNh/NUht88bCMsyvGNO9xHhaQ5h6Zq0/8A0TA92yI1wbsOfqKHsTu1iA4XDMrISbFrdy/EMfvDwNwelZJ/cPZeoQNr4vGNgoSjpG0iGRmQBZgn6TOjA99MoF+6LG2pvWjzumHiZz3Y41J8gKj7H2Fh4DmjhiR7e8ihePvWA0W5GtrXqm9p+CmnwoghDd83a3RbWH8zD4VgGV7V2guIhxU6G5YAepY6fKgRcIa0LbuzBhMCmHBUuhHaFRxYksVJ52BAoNqc1kaP4IP2Sm5MMRVlavZam0GyjBpQpC0q9Ac0b2bu0eExc11ARo5Fu1ixj1IW/E94WHUVY7z4lJAJlv2eIPahte63B1+NrjkaH9pL2GAw8J0Zh2h8M3eP1om2Nu/M+y1isSz3njHO5HuD+JbadQOGtVukBID8TIRqSGHgR/d6k4be58PomdQAQQSRe+mvxodxTygP2cbZEYqz5SACDa2ouvkdag9mxkKOO8L89NNfnp8aVsakPYrbLvIzMc2Y6i5186tdxd3Tj8ZZgezQZpCOV9FF/Fj8jVQMCjKdcjjkef5Vp/s7y4XZmImLxxzTvZM5tfs0IXl+07nTpQjRpXRmOJAGKkB0GduXDXT5UbbybtRRAsXlAPeQt3lYW5EEajhbWhzaOyGMkbto01mIHIszAAddAD61pm3tgY5SzQWxGHcXMJXN8V4g/vLY+VZRwbtkw3syTYAlibWGpJPAAdaM95t28Xh8GscixlISWfI6lkJI94A3tdwOFcxGCTUpC8Uw1BLhkW3HKcoYH+Im3zEZhIShC5mAcMpu3EgsHAPu2J8706wmCrYLwKSbDjpaivZWGbvdtDmyqArgqVW50LAa8ToevGn9lbMwZfOwnIAJ7LKoudO6Zgfc8ct/rVjvLtVm7NEjWKEXtGgsvLifvnxNTnoaOwWxeDefFtAjXykoNdLqLH5g01s3aMsLmMlgVYgi5Go4jThVrucwGPMjsiLmcku2Uak6X6mue0DAqmNeVHV45FVwVYEXN1IuOeZGNOl/5sW3ZaRbysQBZiOdnN/IG1/jerjYW3uzcPDIwF9Y34+R5N51mX283vb4aVNw+L53t5/mKKm0NKHHLVpn1RsLaKTqHUjgLjmvW489KCPaPvkyXhwzMsySFLrxIyjMP5iPhWf7A3seCNl7rq3EMWB8wVIYHyqJioMRIhnjR2ZuBvdtb3cX1bTn1PhTWScCz2jAxwxQHMykM3MknVj40KqKuNnbQMRSN1YPaz5ufTjSNr4Hs3uvuNqPxFKzNUV6x0sR07GlSESgACxUnZ+FMsscY++yr6E6n4XpjLRR7P8ACA4oORcRoz+R4A/M0q2OTd+JM86x8lCpp40e7c3tjSBcgKkLkUcACFvWfYKEYvaCK+Yq7uTa99AbHTlcCo8+AmxEzKQTkNrC9gBzHpzp6wb0Y2dNfB4zMdXkDAeIKlz/AMy/CmMfg5HhhlVGvkzFh+yl0za6nRU4fvU9PhVjzQq2bJHKzH94lSR6BQKIt2ZO1w8THXKrQSG2gt3VJ/8AbeP4UrygrDKvE4yPFYKOUIoxGHdY5bWHaRvosno2X41D3oxYaZYyxMUQEYy2uVS5d79WOY38R0qPsqIxYto3F1/SiVDwKAFmU+q6eNqq8TOzmUnXMdT/ABEmw6Xt8qHloJomxJRtCeN7LHHEQSSdFWMd25OhJNh8a17Z86Ov6GRXtcAgg8PCvnDZuJleJcNEpBZxa1wHIFhfy1Oul2Jqfhdn4yKViGsUGYsptbwuANeNP8sYqmJ8bejYd2t0lwkEkUuWftJWlZnQC5YAeNjpxB4k05h/Zrhy7PZlVtQuh63GotbhxBrKYtoY7FcJpAgNgWZ7E8yADwFIwm29oF2w8czrk945iRrzF9QNOF6nOSesFIxa2H2/m5t1hXD5YjHIpclmGZfPW5pG091sNO5scpZrizE8PM0A7R2ttFW7GVnkuNLsctuvhUJdv4uJiqx5XQi5FyR01J4+VC1Jq0Dq0sMZ3j2S0eIkjAvYGUHqti7H0Gb+Wq+Y5ogbDuEj463P7VWOF3ofNG0ihiAy6i+ZWzCxvxHeb0NV0E4/SZRpYsB0tc6f4SfhTGRGwWznldY1W8j8Oijjc24aAmpe09lHDkB1A0PBrhiCQWB6egol9nOCOaXEtwVCo63YgX+F/jULeuZWxhEgJWNQthzNgfmzE0VkxR4mRUaMxggW72p1PXwrSPZnvcGm7LEEA8EOgULyjA+6ovoBpWXYiWzWtpppVgIYY0SQSOZGPuZbZR1zXsaMcGkrD/2xRRrNE6aHUG3oR9KqNnS/aICh99dVqPvXtJcQyBQwRY0UZveJA4mqrYWLMcg87GjeRErVE6P6U9epW1MOA2Ye6+o/GoyisxQVhhvRrupD2WFxM3C4CD0H/wDVDECUXYs9ns+NeBc5j463+lCKGJHs1x4wj4rFvFnCRiNW07rHUj1GW/8AWoGPEolmMTOizxdqoUmxDC5At61TQXELEO2UnM6A6Hpfx0FaBgMOPsmzp7e6piPkrEa+hrSyqGTpmZbIwUnasCOKSr/yn8qkbt44iGWO+QKwlzAZm1shQLzJIU31tY9avtrmPCYucu65VfMFv3iG94Aet6HGwxw2JVrXF1dDydGsykHpw+dLF4DJZLP7YFwuJmbMXxDpH3gM3d7725gXtqLcRVNstQQoYXRnuwt0Hd1+NWO8OEyNZhaHtVu19Qp/dGtyoHwpO1o4/tc1lAiUFUVRZBZVAsBprY/Gh/UPoWbInjWaI29yN3Bym1yCASeAvfQ86dXbkCRTFyFLMb30uLC2W/vcTw51Bxe21OHIUgFiubrlCjIPC1zUja0o7deGoKjoNAQB4aVydrZWsEjD7VgsoiK5Qq2APhzqu2bOn2nEsCDcxi3+HX61UuqtMysAe7m8eNqawWHi/SMFXQnW3SjZqC3EyRHJmIvdlHU3FyP+X60x2EJkW9ie5mPMFScp87WoewuUwgsbkhbgnra9d2vilR114oRxNxxynToayeTNDW2MHGFV1HC8fmCWAbz1FD2ysQYnElgTbTMAR0JynjpmsavseYDA6rfMBcd5jduuvGoezJMOcFMjoTOGTsSvvEm4IP7otf8AxV08bsnNUTsAojWVmQhM2Z5UezgHKRpzF292+tVGMLOysWzvJqWtbMWJN7cBpbhRLtfYs0OEOHNmZ5oVkKnRM2ZiNdSMyr/LrVju/sQPL2irdIQAAfvMwsi3HRe8fOqKNqyblTM8xKASuCL62HnT7xXcL0AFEG2d2wk4W5NySfC1y1R8Ngrtn5XPypPSsZUshRvTsZThYZokKkKFIt7w/OgdkJIIHn5ijDZuNn7ALfMi3y34jwqpghuxJ5nX1qjd5I/xZP2dL22HKn3l1FRVhJpvZx7CfKToaJWw4B04HWjtAksgLhxewHE2FE2+zZFjjHBU/pVFu3HnniU/tA/DX8Ks97D2mJKAgXKrc8B4mh4FEPAYXLs+SQ/fYgeQ0rQ9mLfZUY/ZkcD1FC+2cMUwEMYVjly5iB3ded6Ldg9/ZbhdSk2vqFP40UtmbwjLvaIhaZJ/2lCt/Eul/UWpWx1bF4XsUGbEYe7RDS7xE3ZNeJUkkDoTRnvVuypUE3IYHMP2dAc6+R+lCG6ex5Bj4YjdHV1OYX7yDvGx6FQbH0qcc4Y0tWFO9e6rJHHNLiNJHTt4o1CqqmxZs5JLahunKpu6mwViMjsVRGkaKNG43+4CT4cKgbb3haUJCyBu0kxShtNEikITyBtYnwqnfETPgMbh5j34pVxCdWB94qRoBbvf4qNUC7CTbkWEIMc2Hj7cD7pZHsOsSEDTyvaqnaS4VwsgeeNlIspRWU2/xAig3C7ZcyxO5LmMW8WQ8V8SBqPKtrwW6EDoHzZs6XGgscy6WPSxPyoOKeaD2r0yOWAFy8eIQsQQVZWTx4kEfMU1/o91Rl7aA57nuyAkX5FRqD6VY4zYM0YDtGwVr5WA0NiVPDncHQioqYK2pVyR4H5Unxr7lboawODDSJEZgWJAARHbXkNcn1qzbYImR3V2cRjXu2sOZIN7fGp+6Wx3aR5mBUxoWW/MrZjbxCr/AM1efb5ginK9BHbkxItYjjyJ60sajLRpO1gqY9kqoVe2jMrA/oyLNYcDfhr0JHCpsO7qt3ZezactkMYFsqMBaUkaZ194dQLGhnYshklNxdyWYsePPQdB+Qq83WmZcVLKRpcxi5AuwAQceNhf1tV8eEnfpbR7EjedMPhDKxAOZ5GuiNazsotcBQbcdbitD2XhoMFhCxe8cIZmc8Xb7zfgKTsrBQx4NbMIjOwUuxAJYm2QdbngPGhv2xO0WGw8KaQliGPVl1APzPpVXhUiW2ZztPeSfETu+qxkkhbe6vIE9aKtk4Qrh7lbh2ADG/IXJAqt2Lsj/Vw7DVze37o4fnRdtMhYYkHAK7/QCox2Uk6WCo2KwEMfjmqvVdfWvbDw8oAZnBjymw6U5GNaPgstkXa8XdWQcRof78vpV3s3EdpEp5jQ1EkhzoV61A2Di+zLIeVFG2hn2fxZsQz8o0J+PD6GmdpSXkdvOpu4KZcPiZfJfgL/APVVRjm7p8TW8GNJ213NmotvuQfhUT2XbUTtp8JIbLOLr/GvL1H+WrPe4WwQH7sI+lZOMUySZlJDK1wRxBHA0Xhi7SN7iwBklSKQW7rKCefIEUzFsFYXJABmjRlW+hAbhlPApfrqt+hqv3L3qGMRRIf00XvW42/bA6UX4lLkta56itGObM3ijKcNsGS8YeNyyYdIgF/+9iHLzMTwsg1J4U/hN3iiYiTEumRsNNH3GDHKgZc1wLAi4Ftfdo4nwGeGXiGdSo5WF/xNZ5vfhJMJsuNFazSNlc2+6SzldeF+6D1saMkCMjK4GN1tYEWtfh8K+htz8WsmEwzpa3YxiwOikLlZfQgisO2TsdpZ0hjs7vdRyUNY63B1C+9fwPLjvOz8DBs+BEZwFiWwGmZ/2nI6sxJ8L1uMMyBh9ptA7wtrGWLKDwFzc29b/GriHa8Z4Fb+lDe0dtYDFaMxjI5nW58MvAedRcBgcFJntiAAtibBiTrbQA9SKDlxxttA6zeLCrCZZDLIQCoHZpbgb6ufXUelZL7ScAscqKmi5WlI8SVCk9dc3petAn3pwsKpHDnaMaF7aA+P96UL77Yb7QglGlgUJ45b6oT4Elh8Kn2hNXEdKUXkG/ZfsoT4woxKjszw58DYHyBq92XupL2ww8kciKZZmMoKtGw1K94E5W4aNrqKk+yvZxixTFraoSpvxymxI68an794ueDGq0RZFK3uLZSbWPLU8ON+VNDRpbwQMRE2N2M0Qv8Aa8A5LAE5s0ZIYjrdSSPEVfqn+lNmQGUFbgO5tY3TQ5QeTa69DV7s7diNZ3x0LOHnjUMt7Ibgd8i3vEW+fU0xjNqQwqVnnQgX7qDh0BC/0qxJlFFhQwLaCNWsOmXQGqs49ZpJLWyRxhB4+NQNp7ZlxQ7PDDs4L2LMbXtzP5Clw4SOPOIWdlWKxZwAWb7xAHBeg41KOx3osTglXCoyixyD52qliWicxk4VR+4v4VTDBmgwPZ6JaoNuxdnLmHBh/f40RrGRTO08AZFFhqD8jWNF0QdkKY9mL++zN8T+VqFtoyd9F8R8zRjtdOzwuHj6IunpQXidZ1H7yj5iix/DYN8zaBR/w/pWL4mTvt5mtn3yN4lH8PyFYpiB3m8zQlsC0P4LHyROskbsjqbqymxH99K1TdT2rKbJj1ytwE8Y085Ixw81+FZDXs1ZM1H1Dg8SJUDoySIeDxkMp+HPwqj3w2NFisOUdwpQ5x5gEWI6a/Ksa3Gx80eLjWCR0LsAQp0foGU6N6it53qx0sWHIZIppCtiAQrA/wALhgR5EeAp+1oVRyZrBtSDZ0GbDq0kr3BlNgIxqAI11AOl9enPhQhtrbc0srszFiSDyPG1zfy9KXjJpmYgxKToMoI0IvwVG0OvE34edQpcBMxJ7Nr+QHzNL2HpEzBYVmALPAoPN3y29LfQUjF4cJ7ssD/wP+YFV0mEdPeU+pH51yOaPTPHcDxOvrSyeNDp5ONtJxoraXFxfu6c7cCePxol3d3wKtaYZ0IClbAjLrplPEa/Sh3FyRN7kSr/AIr/AFqIIrnRTUUvwO5IOMNtvAxT9rFFiEdWuiq69keubMC4Hhc+dd2zt98Qqh3zWa/4/wBKGMIMlycoFtb2Jom3blillAe8hJAGRAo8iefibV0RbISQ8uIxU4yq7hbWtmPDoBfoeHhUddmAMQ93I4jgt+nU1oe1cAuHAfuRgDuqB3mJ04nVjyoaxli5I50zYNEERkgDgo0AHADoBUoYYCKQn9mpOHip3ai2w7+X51lsVk+Bf0CeQ+ldTCAintnR3hQeA+lWuGwwoIMtlJ/o7wro2aaJ44RSuzFEWjJN6m76qOAAoMiF51/4i/UUV7xTXlc9L0KbPN5o/wDiL9RS+lXo1vfN7Kn9/drHJh3j5mtY9oEvdU/vf9NZNIdT5mhLYFoQRTTU4ajycaAS53U2yMJjIMQy5xG9yPMEX9L39K2qRJsXG2JWzRscwOYXA5W8qxfdPds40zAOE7KPPaxJc3sEHTnqelaD7Mk+zYPETyu/ZAkZCTl7vReFyaaKbBdFXt2GF1dpnAk+6oQ6+JYaUBS4qVCckzAdAxt8DpR7iN955WZ4oI+y4e4unq3GqHaG1Ff9ZhoweZUW/wApNFpGtgo+Lk5m/wAK8mNccLeoFT8THEx7vd8P/OtNJsx21QZvKlGI/wBoc8SB6D8K4zHm5PlUiPAtz0/Cp2HwuGU/pHZj0UD8TQDkqoSL6i/mTRZuNtl4J80USsxFrE2GvQngaRHtqGNf0WGjNubcT8TULBbxTQy5lVFubjui1ugo4QuWaNtWOVmE2Jku5HcTkvW3lTEIuRXcdjJp8AJiq9ojc+BU+RqXhsGPs0U1wS1swHAHprTNq8C06HYxUTebEBMO3joPnUlGqn30b9Co6sKwoY7H/Vp5D6VeRiqHZHdjS/SrpJdKy0GWySDXCaY7WvNJRAYptuXWQ+dUuyFvPF/Gn1FWe2fdfz/Oq3Yv+0Rf8RfrSejs0jfuxUDo3/TWU5bk1qm+XD1P0rLxWew+CclNSxin6RJQAaH7KcJkgxUx5iw8h/Umk75YjsdlRRjRpZCxHUanX1tU/wBnH+wzeR+tVftX/wBnw38Jqy/iL6Gm6mxsOMJEGCklAbG3qKEt9dhRZrooUeFX+6/6iHyb603vR7o9ao1gmnkyTH4YKbA1EgmYG4NiKsNq+8arF41zvZdDs0xbia5CgJtSKfwXvCsjMJdnbNQICVBZjTm8exQI79BfyqVBxj/i/Kp29n6o/wAJoywxUxn2fbXLwNhn1WxA9eA+NF8DD7Ew0BQ8Odibj8R6UBezX9Z6iizafuv/AHzapyWYP9/4Ui8SX6PJKKqd7ZLpGP3xT2H4VA2/wi/jFOSWw6aXIiU/h8beq/afuJTWBorRpbCHttKT9oqKvCmm40wD/9k="/>
          <p:cNvSpPr>
            <a:spLocks noChangeAspect="1" noChangeArrowheads="1"/>
          </p:cNvSpPr>
          <p:nvPr/>
        </p:nvSpPr>
        <p:spPr bwMode="auto">
          <a:xfrm>
            <a:off x="155575" y="-1790700"/>
            <a:ext cx="26860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http://s3.vidimg02.popscreen.com/original/58/NTE4MTI2NTUz_o_arnold-schwarzenegger-terminator-to-spemina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1143000"/>
            <a:ext cx="1969063" cy="15747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90924" y="685800"/>
            <a:ext cx="947476" cy="193294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3435725" y="2895600"/>
            <a:ext cx="2431675" cy="3352800"/>
            <a:chOff x="3435725" y="2895600"/>
            <a:chExt cx="2431675" cy="3352800"/>
          </a:xfrm>
        </p:grpSpPr>
        <p:sp>
          <p:nvSpPr>
            <p:cNvPr id="17" name="Oval 16"/>
            <p:cNvSpPr/>
            <p:nvPr/>
          </p:nvSpPr>
          <p:spPr>
            <a:xfrm>
              <a:off x="3777050" y="442978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14243" y="443118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9" name="TextBox 18"/>
            <p:cNvSpPr txBox="1"/>
            <p:nvPr/>
          </p:nvSpPr>
          <p:spPr>
            <a:xfrm>
              <a:off x="3717049" y="572518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20" name="TextBox 19"/>
            <p:cNvSpPr txBox="1"/>
            <p:nvPr/>
          </p:nvSpPr>
          <p:spPr>
            <a:xfrm>
              <a:off x="4978042" y="57251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21" name="Rounded Rectangle 20"/>
            <p:cNvSpPr/>
            <p:nvPr/>
          </p:nvSpPr>
          <p:spPr>
            <a:xfrm>
              <a:off x="34357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2" name="Rounded Rectangle 21"/>
            <p:cNvSpPr/>
            <p:nvPr/>
          </p:nvSpPr>
          <p:spPr>
            <a:xfrm>
              <a:off x="54931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3" name="Straight Arrow Connector 22"/>
            <p:cNvCxnSpPr/>
            <p:nvPr/>
          </p:nvCxnSpPr>
          <p:spPr>
            <a:xfrm>
              <a:off x="3969843"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9843"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06705"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328194"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540863" y="541051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30" name="TextBox 29"/>
          <p:cNvSpPr txBox="1"/>
          <p:nvPr/>
        </p:nvSpPr>
        <p:spPr>
          <a:xfrm>
            <a:off x="1540863" y="4572311"/>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33" name="Oval 32"/>
          <p:cNvSpPr/>
          <p:nvPr/>
        </p:nvSpPr>
        <p:spPr>
          <a:xfrm>
            <a:off x="1050601" y="455574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601" y="5410511"/>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37" name="TextBox 36"/>
          <p:cNvSpPr txBox="1"/>
          <p:nvPr/>
        </p:nvSpPr>
        <p:spPr>
          <a:xfrm>
            <a:off x="186127" y="4570331"/>
            <a:ext cx="880673" cy="369332"/>
          </a:xfrm>
          <a:prstGeom prst="rect">
            <a:avLst/>
          </a:prstGeom>
          <a:noFill/>
        </p:spPr>
        <p:txBody>
          <a:bodyPr wrap="square" rtlCol="0">
            <a:spAutoFit/>
          </a:bodyPr>
          <a:lstStyle/>
          <a:p>
            <a:r>
              <a:rPr lang="en-US" dirty="0" smtClean="0"/>
              <a:t>Goal of</a:t>
            </a:r>
            <a:endParaRPr lang="en-US" dirty="0"/>
          </a:p>
        </p:txBody>
      </p:sp>
      <p:sp>
        <p:nvSpPr>
          <p:cNvPr id="38" name="TextBox 37"/>
          <p:cNvSpPr txBox="1"/>
          <p:nvPr/>
        </p:nvSpPr>
        <p:spPr>
          <a:xfrm>
            <a:off x="186127" y="5410200"/>
            <a:ext cx="880673" cy="369332"/>
          </a:xfrm>
          <a:prstGeom prst="rect">
            <a:avLst/>
          </a:prstGeom>
          <a:noFill/>
        </p:spPr>
        <p:txBody>
          <a:bodyPr wrap="square" rtlCol="0">
            <a:spAutoFit/>
          </a:bodyPr>
          <a:lstStyle/>
          <a:p>
            <a:r>
              <a:rPr lang="en-US" dirty="0" smtClean="0"/>
              <a:t>Goal of</a:t>
            </a:r>
            <a:endParaRPr lang="en-US" dirty="0"/>
          </a:p>
        </p:txBody>
      </p:sp>
      <p:sp>
        <p:nvSpPr>
          <p:cNvPr id="39" name="Rectangle 38"/>
          <p:cNvSpPr/>
          <p:nvPr/>
        </p:nvSpPr>
        <p:spPr>
          <a:xfrm>
            <a:off x="155575" y="4429780"/>
            <a:ext cx="2130426" cy="155701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0" y="6096000"/>
            <a:ext cx="2404673" cy="646331"/>
          </a:xfrm>
          <a:prstGeom prst="rect">
            <a:avLst/>
          </a:prstGeom>
          <a:noFill/>
        </p:spPr>
        <p:txBody>
          <a:bodyPr wrap="square" rtlCol="0">
            <a:spAutoFit/>
          </a:bodyPr>
          <a:lstStyle/>
          <a:p>
            <a:pPr algn="ctr"/>
            <a:r>
              <a:rPr lang="en-US" b="1" dirty="0" smtClean="0"/>
              <a:t>Model-free goal selection?</a:t>
            </a:r>
            <a:endParaRPr lang="en-US" dirty="0"/>
          </a:p>
        </p:txBody>
      </p:sp>
    </p:spTree>
    <p:extLst>
      <p:ext uri="{BB962C8B-B14F-4D97-AF65-F5344CB8AC3E}">
        <p14:creationId xmlns:p14="http://schemas.microsoft.com/office/powerpoint/2010/main" val="27170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1" grpId="0" animBg="1"/>
      <p:bldP spid="12" grpId="0" animBg="1"/>
      <p:bldP spid="29" grpId="0"/>
      <p:bldP spid="30" grpId="0"/>
      <p:bldP spid="33" grpId="0" animBg="1"/>
      <p:bldP spid="34" grpId="0" animBg="1"/>
      <p:bldP spid="37" grpId="0"/>
      <p:bldP spid="38" grpId="0"/>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7437" y="147935"/>
            <a:ext cx="3114763" cy="461665"/>
          </a:xfrm>
          <a:prstGeom prst="rect">
            <a:avLst/>
          </a:prstGeom>
          <a:noFill/>
        </p:spPr>
        <p:txBody>
          <a:bodyPr wrap="none" rtlCol="0">
            <a:spAutoFit/>
          </a:bodyPr>
          <a:lstStyle/>
          <a:p>
            <a:r>
              <a:rPr lang="en-US" sz="2400" dirty="0" smtClean="0">
                <a:solidFill>
                  <a:srgbClr val="FFFF00"/>
                </a:solidFill>
              </a:rPr>
              <a:t>Reinforcement learning</a:t>
            </a:r>
            <a:endParaRPr lang="en-US" sz="2400" dirty="0">
              <a:solidFill>
                <a:srgbClr val="FFFF00"/>
              </a:solidFill>
            </a:endParaRPr>
          </a:p>
        </p:txBody>
      </p:sp>
      <p:sp>
        <p:nvSpPr>
          <p:cNvPr id="4" name="Cloud Callout 3"/>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38527" y="3544669"/>
            <a:ext cx="2404673" cy="646331"/>
          </a:xfrm>
          <a:prstGeom prst="rect">
            <a:avLst/>
          </a:prstGeom>
          <a:noFill/>
        </p:spPr>
        <p:txBody>
          <a:bodyPr wrap="square" rtlCol="0">
            <a:spAutoFit/>
          </a:bodyPr>
          <a:lstStyle/>
          <a:p>
            <a:pPr algn="ctr"/>
            <a:r>
              <a:rPr lang="en-US" b="1" dirty="0" smtClean="0"/>
              <a:t>Model-based</a:t>
            </a:r>
            <a:r>
              <a:rPr lang="en-US" dirty="0" smtClean="0"/>
              <a:t> reinforcement learning</a:t>
            </a:r>
            <a:endParaRPr lang="en-US" dirty="0"/>
          </a:p>
        </p:txBody>
      </p:sp>
      <p:sp>
        <p:nvSpPr>
          <p:cNvPr id="6" name="Cloud Callout 5"/>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7391400" y="1953909"/>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8" name="TextBox 7"/>
          <p:cNvSpPr txBox="1"/>
          <p:nvPr/>
        </p:nvSpPr>
        <p:spPr>
          <a:xfrm>
            <a:off x="7391400" y="1115709"/>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9" name="TextBox 8"/>
          <p:cNvSpPr txBox="1"/>
          <p:nvPr/>
        </p:nvSpPr>
        <p:spPr>
          <a:xfrm>
            <a:off x="6553200" y="3544669"/>
            <a:ext cx="2404673" cy="646331"/>
          </a:xfrm>
          <a:prstGeom prst="rect">
            <a:avLst/>
          </a:prstGeom>
          <a:noFill/>
        </p:spPr>
        <p:txBody>
          <a:bodyPr wrap="square" rtlCol="0">
            <a:spAutoFit/>
          </a:bodyPr>
          <a:lstStyle/>
          <a:p>
            <a:pPr algn="ctr"/>
            <a:r>
              <a:rPr lang="en-US" b="1" dirty="0" smtClean="0"/>
              <a:t>Model-free </a:t>
            </a:r>
            <a:r>
              <a:rPr lang="en-US" dirty="0" smtClean="0"/>
              <a:t>reinforcement learning</a:t>
            </a:r>
            <a:endParaRPr lang="en-US" dirty="0"/>
          </a:p>
        </p:txBody>
      </p:sp>
      <p:sp>
        <p:nvSpPr>
          <p:cNvPr id="11" name="Rounded Rectangle 10"/>
          <p:cNvSpPr/>
          <p:nvPr/>
        </p:nvSpPr>
        <p:spPr>
          <a:xfrm>
            <a:off x="6843054" y="10871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12" name="Rounded Rectangle 11"/>
          <p:cNvSpPr/>
          <p:nvPr/>
        </p:nvSpPr>
        <p:spPr>
          <a:xfrm>
            <a:off x="6843053" y="19253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sp>
        <p:nvSpPr>
          <p:cNvPr id="13" name="AutoShape 6" descr="data:image/jpeg;base64,/9j/4AAQSkZJRgABAQAAAQABAAD/2wCEAAkGBxQTEhUUExQVFRUXGBYYGBgYGBgdFxYdHB8aGhcVFxcYHCggGBwlHRgXITEhJSkrLi4uGB8zODMsNygtLisBCgoKDg0OGxAQGiwkICYvLCwsLCwsLCwsLCwsLCwsLCwsLCwsLCwsLCwsLCwsLCwsLCwsLCwsLCwsLCwsLCwsLP/AABEIAQkAvgMBIgACEQEDEQH/xAAcAAABBQEBAQAAAAAAAAAAAAAGAgMEBQcBAAj/xABJEAACAQIDBQUFBAgCCQMFAAABAgMAEQQSIQUGMUFREyJhcYEHMpGhsRRCwdEjM1JicpLh8IKyFSQ0Q3OiwtLxY4OzFlNUk+L/xAAYAQADAQEAAAAAAAAAAAAAAAABAgMABP/EACYRAAICAgMAAQQDAQEAAAAAAAABAhEhMQMSQRMEUWFxMkKx0SL/2gAMAwEAAhEDEQA/AMop6M00KcUVMQeAr2WuK1OXrWARlpDCnCaQy1rMRXFMulWMGCeQ2RSx8Bw8zy9aLdk+ziV7GZxGOg1Px/oaZRbNZnbLS8Pg5JP1cbv/AAKzf5RW27M3JwUR9ztGHNrEf81x8Kt5ZY4bRQKxk45EawUHizngo86quIHYwf8A+ncXa/2XEf8A6ZP+2mxsbEf/AI8+n/pSf9tfTGCxWRQGYk8ze+tV8PapPJIJAyuxKqzMAgtoAoBHEU3wg7nzhNhJE9+N1/iRh9RTINfR+P29iFbKxw5vqFOYmw4n3ahSSRTfrsJhJb+CX8LX1rfB+Tdz5/rwrbcdujsuX3sO+GbqhZR8DdT8KHNpeyZyC2CxCTj9h7K/ow7p+VJLikhlNMzcUsVK2psqbDPknieJujC1/I8G9DUUVFoYcWlrTQpxaBh1acFMg04prCi64RXa9QMMinFNNA0oGiEfWlimFNOqawBy1WWztl5h2klxGCBpxcngo/OrjcrdVsU2d9IlP8x6DwrSZ93oWVUyaKbi3WrcfFeWLZQ7K2e8UeipDHzZiAP6nxNSYNqwE2iz4l+qL3T1vIxCj413bOz8Nh8tsKZ5GPcQDMLj7xL9xB4nXpepOxklKmSdI0dvdVA36NeSFmtc6X0ArpjBWK2RzHiZLh+zgS+ixsS5H7z5bL5L/NUnD4dkGVMijwViT4kl7sfE1NIpQiqySRNsiWf9v4L+ZNeyt+2fgv5VNENd+z1sGK+OOzl7kkhV8gLnT1Jp7MCNRfzqQcPSWhtWwYYWIAd3TwHD1HCoE8TLc5GXj34tHXxy+63yqzAp1DQaCmUk4GKWJMS64iJQyyXGVib9wleKMB0oW3q9lTqpmwDGaPiYj+sX+E/f8jr50W7Q2WC4tcZza44g/l51V7tb5MJ2ijYy9kWR4wPfVT+uiPMjUFedtPGE4J4KJmOlSCQQQRoQdCDzBHI10Gt4333Ih2nD9rweUT2vpos3g3RvH41hUsLIxVgVZSQQdCCOIIrllDqyidnAaWGpqu3pTEgNXb0wGpQagAbzUoGmA1LDURh8NV1urso4rELHyALMegHH8BVAGo+9ka3mxBHEQgfFv6U0EnJWLLRreBwaxRrGgsqiw/OpCx05g1zAHqBVkcFZL87V1yaTQiWCgnXWmGSp8setcWKqpiMrhCcw8xVgmGprGkopccV73w1/CnztGKPWVsoAuTbT+lJPkUdjRhejv2evdjSZNsRFc0LLItiSb2tbrUVdrMwBVVIPC1z+NT+eI/xMtMNs8vexAt1pWI2QVUtcG3IV3YG0b5lksp0I5XHPjVrij3D5GoT+paeNDriQFzLqbA0lRVokGdWccB+dtPhUcwV3KVo5mqKra6yHDy9kLy9m+QdWsbV894aWbCyhhmSRDcHgQfH519MLHQzvtuNHjIy6ALMNegfwPj41Lki3lFISrY57L94vtIaSNSr5gJ4/uEn/AHsfQnmOfnxg+2jc3MDjoF1A/TKOY5SeY5+HlVh7L9knCgxEAMe8w8dNPTh6VoeIhDqY2F1dWUjwIpJ52Ffg+RDXqf2jhuzlkj/Yd0/lYj8Kj1zMoKBroNJFdvSmI4NKDUivUww6GrT/AGb7ObDwtimdLzxyCOK/ftH3s7Dlcg28CDzrMMOmZgOp/wDNFm4ULSY4kH3YZhblYqVAHqflTQ2BrBtW421mxOCime2c5g9uTKxFvkKKJ8b3DytxNZZ7D8Q7YfEo1+7Kh16sgv8AQUYzTtJIVQFrX8tLcfj15V0pXTJN1gkDHoWIvr4ipMYB1Go04UPYTZUpxDdwKAT3yV7xIuVAAuAL8fCrvZsbK7owPBWvyPG5v8KexR+XDB0cH9kn8/lesw332yVgSIGxbusRztxHloR61rWHXvW63HyNYL7VZOyxSJ/xGI6ZspH/AFVHlVleJpPJVnEyLGptpa+hswHEFSOXhrwpWC3jnFsuIkAHXW3lxNNbOlzYcdQzD8fxqPLstgpcagHXw/v8anRQJ5N6JFjuG7R2BCyPmAReJyIDqTrq3TTrR3uXvQ7Yco5zFVvc8xb634/1rHdo4gLHEDzzX8AAB+NaB7PXWSIEEZjZLde+AT/KD8a3XthgcqyahhI8sFuuUfDWo5WpuINkQeBPx4VDNdMPWc8jgjp6OKuRJU+KMDU6BRcmjJ0ZIqsNgQmJzcMwPrVyD+kUdASfXQfQ1lu+e/kc2SLDFhq2ZuB5gW+APrVrufvaGwMuId8zxssbX1IAyi56+8TURzDdvtfFYg/+tN/naoFFHtI2eseMaSM3im/SIRwufeHx19aFr1CWxlo7Xq4K7SBGbV6l0k0bGJOz17xPRSfwot9luOMWOJHBo3VvIgE/ShjZ/wCrl6nKPrVpuRG/2hmUHuqxJ5BbG5J5CqQ2gPTNb2fjTCMSkcY7R5NbNYRqFAUk2OttQADxB0qzwG0MQ0RkwyRldfejbiOJzdtduf3RSd39nCJcp1eRHkkJ4ln1J9NAOgAoi2VEI4FVLAZfw4ed6tLCwSQMbN3gxLyFxg1bXvZZSpJAsQO0UL42vUpN927Uh8FMqKLXjZJ3BNr5o8OWItbhx4+VBe822GDuBfQsVUcFHM24c6DMBjXSTtUupHGx168Gup8rfDjSq/R2l4bHN7SMGrRh3MLFxcOrDu873AKnzAqn9oe4q7SdMVhp01TLf3kcXJGqnQ3Y9eNC+D36kKN2xGIj0zrMgbiSB3Tmy26i/DUGjHdfEYY4dmwJODDtdkZM+GMlrcCbpoBojKKRupWxqxgBE3LxeHw5VkBcSE9w5gVt5A/Kq/8ATqpQoLnSxBv5gVou0t6sRHbu4SQK1mMUoYkcCTE5zLrrZSx0qoxXtNQKt4Ap5lost/AeFaTSeAxugJxm6uMmaJY4JD3L8LAXJ4sdBy041o+4G5OIwih8RIoVSWyLcjMQyi7EC+jHQDjVLiPaViH/ANnjfwsoVf5jx9L1UYra2PxpEU2KeJcwOSMldeHebiePDh8q3dRygdJSdG4baxcUYzNIiqgyk3Gnh5+FDZ322eqF2xKLa9lOjt5Idaz3G7KwUIC4eIym47XETFnDNfKFRMyqzZjwvpfwJE7GbOZYgYosPAqkZiF77A6d7Wyi9tBrTcU5ddCziky62X7WMK05WRRHFbuyGRSxPIFRoo486NtqbUinwc4w8qSXgkIKMDe66aj1rKoNlu0Ecrd0P11B62vrawPwoog3HiMeaO8TkavCSjnzsbP5MCKXtJs3WKRlu1YDh3kLfccp+H4Gp+K27GMKseHjEYLAuL6vlAN2sOBP0q63p2K2EZXxitNhy/fkQakNpdwPcYE8eB062qo3pxmGfCwLhgthmuwUBjoAL28Br4mtJ0GKwU+2cf22DjzCxRtPAdPn8qGgat3ivhb+JqmFTbsZqmOCu0gGlg0ooikmu1w1hixwi/oT4v8AQCtC3SiEez3a3fnkyDqQO6B8j8az/Dm0K+LmtB3ZiLjBxnRBIC3xzN8q6OMSejRYtswRyu0jCwXs1J9wEaEM3AHTgTSsNtjDiJnaaIqDcAOpzNxAAB14UA7d9qjq3+rpEkQJsZe8XXh3YgRk+BJvQhtff8ze9lbx+zxd4cBmDXPzpnLIOrCzH7MUpJiJGsf92NO+SdRbmAL8PChfGQALnXTqOlUT7xIf91Eo6JGY/wD43rj7SVxYEj/3CP8A5FP1rOSCkPRNkYHhmIHG3O9z8qs9mySRFlXKVkBBuRlzEkBlPC9jcHkb9KH5WNvdbzOo9CLD61M2K4lDo0qxtY5c4OVibd3N9xtSeFI3bKRSqmEWDxkZCGSMte4bvkFiL2zFlNiQV4G3Dgb01PtNshjislmuCL5ltyvfhzodlxA/hA5AkgHQG3mRepWGcBbnSpyUZ+Fnxy482GG6+1+wUyMwkcfddSbi+uUgWB43vbhQ9Ntd2xjSLcHNcWNreR5WtxqsxGLYBSCbX5HoedQzijnJtxFtPkbVpRSonG23kKrGUEyu9s2dso9wkuZAiqLLcg6jTW9X+7mKwjHsZCwiBt2d7Zr6hzexfra9+g5VnbTm9wCOgzgZeOmpvz6Ut8fIx70lxYA3ZibDgNF14nnTrl+wZfTte/7/AMN43ijjkhXsihVOAUjQaCxA4WBbSrvB3Cr0sK+dINoyAWEjqP3Eb/uA+VFuxd+pISobEzAAAEPCHTw0ZwR6EVSE7ZCfG0jdUw6SxlHUMCCCGFwQdLEHlWZb8ezKDsXkwTmJlzERXuhNi5QX1QnWw4eFGO7e3mlQSoYsRGPeMQdJF8TC5Ynro1+gNMyIFx2JW4yTxwyproXQsr28worOKbFto+d8E94HHjVRV3MhjlxEX7LuvwJH4VSNxNc1F5eHQaUDTd6UKAgquGlV4iiEIdi7EkxEAKAm0hXyvbj8a0rY+Iw8mBmaAm8BxSEkC/6pluLctVIqt9k+GP2KQ5gA0svn3EU3sOHeZahezLZkqQTxupVpUeyte4zAKMw5E2b5VZKhLsyzaJJkbzNvLl8rU1Aim+Y2008/Gp+3IGWQhhY6Ei1uOvCqxdLHxpSj2WGE2LI6GTKRGATnIOWwtex5nVRYa3YVGkwjAZsjBepHz8KMNo7bmfDwwrYIIyFFvvZr38STz626VCxG0ozGRqHtqp438Knyzca6qzu+h+l4udT+TkUaVr8g3BiXj9025/2DofWpMeKDm5FmPwPTjw8qbxWGyKoPG1yOnE287W+NQ1FPVnDou8DgGlY9kpa2tvDmxNrKOt6OU3EnbDiQFc2TtNYZ9edmLPof8AtfhVNuljyjPh7DJLFKGIHeOZDYZuNgSa2PA7XlfDAkhZOza6kjNcDUkceIvVVC1sRzpnz3icbeNV5KTw4HprxI8+VQvtHEsSSdSPpVltaEs5VlyOmfODe97k2I4X4DSh81LbyOSzidNBY8ufxJpCyMfvehP9a4U4kcgPw1q/w2z4+zvlVhxJPGwvfUcByvpralnyKFWdf0v0XJ9T26VjIONfxp8TyRn3iNBzuPK1FuHmgmw0iOneVFMTWGcWawBZRr3CeP7C63tQVJxqhx/sJd39tyq945HibW5ViL+XTyrQNnbdkmxCSk3IQHoNbZtLnKOJtfS9ZNssd8HkP/AB+NFWI2wcNACBd37oueQ4k9aZSFkrLnbGwDJtKUqRlktIL8LMoJ+ZNAe0ocksi/ssRW17mdnPHh8TKLEwMoB/dYi/8AKRWNbfcHEzEcO0a3xqckG9IgV0V6vUjMOivVwGu1gmveyDAWws8n7RFh4D+zRlsrZRRw1xmYAj0Bt9aFvZliD9n7M81U/HUUbyyZArHlpf6fPSujVEl6fP2/kwkx+J0sM5FhysB+VDeHMYZQ9yl+9l4+l63Te7c/DYw9utsPM3vZioV9dWsSNNfnQXivZuhXMMXhwP2jIAD48DzqcYso5IDBtbs3Ii/VclfvDUam5460p9sd3KAPib/H+tXcm5cC3z7RwwA4kdo3+VKlYfdbZoF2xk0/UQQsR/Naw9SKzxsKt6A44hGQ5gxk+6QdAOmW2t9db0vDYXKAzA8dB+HnwrQxulEHjjw+FcPIbK08q31+9kjvccD7wq7Hs4SGWSTGOOxjDEkG1wBobAd0c7fUmilegNghubgJJHnkC37OCUXXgjMhVBccTx+BqgixsBIdoXHAswmkzFrcQxBA15WNWqbxTbO7SPDMQkrLMslrF0I/RkZhe1ibjqKDZJCbkniST011ot4SMkGW2omBw8zIWEmGiYj7xsLEk/ebug350K7QwwBzIbodQaMP/qZsWMPFlXPGwSMKCO6Qiqh5GxXTj7xvTWN2LNhmcGJXUe/E3AXt7pBuOoI01HGtLOUBYwwXhUKqsGDEmxQjh5m+oPA8ONP54yNAUHMEswv1tw+NXcewMJidIpjhZT/up/dJ/ckGnxFMY32fY+MXEBkXk0ZDg+Iyk0iVsp2aK8Y5FAQczq54i+hIHlUPamGjRwI5DItr3Iykce6Rc66X48xS5dh4hTZ4ZF/iRreulSMNsORgAscjvf3VRj8SBYU1MWwg3B3a+19pZwDGFdhe11vrr6UVYzcB8Zs+NoAO2RmIDaB14Fb8jpcVY+z3dqXA4XFYjELkd47Bb6qACFBtpcs3DyrSN2IwuHQcBlPzvR+OhXOwT2Jsb7NhYcK9hLFAZHsebEhtfP6VgOLbNI56sx+ZrWt/53WfEqkjXSFQWvYkXuQfjWRVuR+Cx+4iu0qk2qI4oGlCkClCsE0XYMkzbPRsOxEiSwEi57yo0ilTb7uqG3iK1vaaCUEaqgUNccbkXFvEcfMisw9j65gB+ziQCORWRBp/MgNGO9m8gQtHGNAxV9NBl0A8NV0ro/qT9Anena0pkOd1KoSi5FaxuO+4YXH3QCpNx4jWg6F5S9r2B0XNe5vwso1+NqINtxZ3GVyoe97HQ+duNGG6O6caR9q8ay2sVF7+bHW9Scm31RSklYG7E3SQyr9q7SQkBlDd1LeStoOHPnwoz2ru0i5Stl1AsFAUAcFUAaD1qRtfFQ9s0krZct7C2vG1rAacqoN4PaVh42VYo5JSupzMqg+FgpPxtRiotWzNyTwHsCZMr2u66KbajyoF9sO8zN/qitqQDNa3gVTz4Ejy6VEj9rbPokKRHrq5Hlew+VCe1cHIG+0SC6yEurZgcxvfW3DW2h1qkpLwWMXtkDefapdY4CFywqsakKA1lFiMwFyM1zrfU6WqjMRyA20JIv5V3FNdjer3H4ZBs2CQXztK4PS15OfotSk3Y8UhzcXHxRS3eNXJOUFrnLnBW4ANgwNjcg0Z7HxHb4Vo3N5sOClz9+MHut/hubHow6Vl2FYhtPj48QaJIdrGHF9onuSLw04OAGQ200YEf4QabtQKtB7uhs+OVZEnRZASO663GnMXqy2vuumHj7TCPiIrG5VZMyAcdY5L3HgCK7g9pYWOVP0iDNY2HiLEWHO9qJo9rwPbv5bi4LKygjkQWABFVVSRG2jKRJtIEmLFdsNSY3LIfIXNh/NUht88bCMsyvGNO9xHhaQ5h6Zq0/8A0TA92yI1wbsOfqKHsTu1iA4XDMrISbFrdy/EMfvDwNwelZJ/cPZeoQNr4vGNgoSjpG0iGRmQBZgn6TOjA99MoF+6LG2pvWjzumHiZz3Y41J8gKj7H2Fh4DmjhiR7e8ihePvWA0W5GtrXqm9p+CmnwoghDd83a3RbWH8zD4VgGV7V2guIhxU6G5YAepY6fKgRcIa0LbuzBhMCmHBUuhHaFRxYksVJ52BAoNqc1kaP4IP2Sm5MMRVlavZam0GyjBpQpC0q9Ac0b2bu0eExc11ARo5Fu1ixj1IW/E94WHUVY7z4lJAJlv2eIPahte63B1+NrjkaH9pL2GAw8J0Zh2h8M3eP1om2Nu/M+y1isSz3njHO5HuD+JbadQOGtVukBID8TIRqSGHgR/d6k4be58PomdQAQQSRe+mvxodxTygP2cbZEYqz5SACDa2ouvkdag9mxkKOO8L89NNfnp8aVsakPYrbLvIzMc2Y6i5186tdxd3Tj8ZZgezQZpCOV9FF/Fj8jVQMCjKdcjjkef5Vp/s7y4XZmImLxxzTvZM5tfs0IXl+07nTpQjRpXRmOJAGKkB0GduXDXT5UbbybtRRAsXlAPeQt3lYW5EEajhbWhzaOyGMkbto01mIHIszAAddAD61pm3tgY5SzQWxGHcXMJXN8V4g/vLY+VZRwbtkw3syTYAlibWGpJPAAdaM95t28Xh8GscixlISWfI6lkJI94A3tdwOFcxGCTUpC8Uw1BLhkW3HKcoYH+Im3zEZhIShC5mAcMpu3EgsHAPu2J8706wmCrYLwKSbDjpaivZWGbvdtDmyqArgqVW50LAa8ToevGn9lbMwZfOwnIAJ7LKoudO6Zgfc8ct/rVjvLtVm7NEjWKEXtGgsvLifvnxNTnoaOwWxeDefFtAjXykoNdLqLH5g01s3aMsLmMlgVYgi5Go4jThVrucwGPMjsiLmcku2Uak6X6mue0DAqmNeVHV45FVwVYEXN1IuOeZGNOl/5sW3ZaRbysQBZiOdnN/IG1/jerjYW3uzcPDIwF9Y34+R5N51mX283vb4aVNw+L53t5/mKKm0NKHHLVpn1RsLaKTqHUjgLjmvW489KCPaPvkyXhwzMsySFLrxIyjMP5iPhWf7A3seCNl7rq3EMWB8wVIYHyqJioMRIhnjR2ZuBvdtb3cX1bTn1PhTWScCz2jAxwxQHMykM3MknVj40KqKuNnbQMRSN1YPaz5ufTjSNr4Hs3uvuNqPxFKzNUV6x0sR07GlSESgACxUnZ+FMsscY++yr6E6n4XpjLRR7P8ACA4oORcRoz+R4A/M0q2OTd+JM86x8lCpp40e7c3tjSBcgKkLkUcACFvWfYKEYvaCK+Yq7uTa99AbHTlcCo8+AmxEzKQTkNrC9gBzHpzp6wb0Y2dNfB4zMdXkDAeIKlz/AMy/CmMfg5HhhlVGvkzFh+yl0za6nRU4fvU9PhVjzQq2bJHKzH94lSR6BQKIt2ZO1w8THXKrQSG2gt3VJ/8AbeP4UrygrDKvE4yPFYKOUIoxGHdY5bWHaRvosno2X41D3oxYaZYyxMUQEYy2uVS5d79WOY38R0qPsqIxYto3F1/SiVDwKAFmU+q6eNqq8TOzmUnXMdT/ABEmw6Xt8qHloJomxJRtCeN7LHHEQSSdFWMd25OhJNh8a17Z86Ov6GRXtcAgg8PCvnDZuJleJcNEpBZxa1wHIFhfy1Oul2Jqfhdn4yKViGsUGYsptbwuANeNP8sYqmJ8bejYd2t0lwkEkUuWftJWlZnQC5YAeNjpxB4k05h/Zrhy7PZlVtQuh63GotbhxBrKYtoY7FcJpAgNgWZ7E8yADwFIwm29oF2w8czrk945iRrzF9QNOF6nOSesFIxa2H2/m5t1hXD5YjHIpclmGZfPW5pG091sNO5scpZrizE8PM0A7R2ttFW7GVnkuNLsctuvhUJdv4uJiqx5XQi5FyR01J4+VC1Jq0Dq0sMZ3j2S0eIkjAvYGUHqti7H0Gb+Wq+Y5ogbDuEj463P7VWOF3ofNG0ihiAy6i+ZWzCxvxHeb0NV0E4/SZRpYsB0tc6f4SfhTGRGwWznldY1W8j8Oijjc24aAmpe09lHDkB1A0PBrhiCQWB6egol9nOCOaXEtwVCo63YgX+F/jULeuZWxhEgJWNQthzNgfmzE0VkxR4mRUaMxggW72p1PXwrSPZnvcGm7LEEA8EOgULyjA+6ovoBpWXYiWzWtpppVgIYY0SQSOZGPuZbZR1zXsaMcGkrD/2xRRrNE6aHUG3oR9KqNnS/aICh99dVqPvXtJcQyBQwRY0UZveJA4mqrYWLMcg87GjeRErVE6P6U9epW1MOA2Ye6+o/GoyisxQVhhvRrupD2WFxM3C4CD0H/wDVDECUXYs9ns+NeBc5j463+lCKGJHs1x4wj4rFvFnCRiNW07rHUj1GW/8AWoGPEolmMTOizxdqoUmxDC5At61TQXELEO2UnM6A6Hpfx0FaBgMOPsmzp7e6piPkrEa+hrSyqGTpmZbIwUnasCOKSr/yn8qkbt44iGWO+QKwlzAZm1shQLzJIU31tY9avtrmPCYucu65VfMFv3iG94Aet6HGwxw2JVrXF1dDydGsykHpw+dLF4DJZLP7YFwuJmbMXxDpH3gM3d7725gXtqLcRVNstQQoYXRnuwt0Hd1+NWO8OEyNZhaHtVu19Qp/dGtyoHwpO1o4/tc1lAiUFUVRZBZVAsBprY/Gh/UPoWbInjWaI29yN3Bym1yCASeAvfQ86dXbkCRTFyFLMb30uLC2W/vcTw51Bxe21OHIUgFiubrlCjIPC1zUja0o7deGoKjoNAQB4aVydrZWsEjD7VgsoiK5Qq2APhzqu2bOn2nEsCDcxi3+HX61UuqtMysAe7m8eNqawWHi/SMFXQnW3SjZqC3EyRHJmIvdlHU3FyP+X60x2EJkW9ie5mPMFScp87WoewuUwgsbkhbgnra9d2vilR114oRxNxxynToayeTNDW2MHGFV1HC8fmCWAbz1FD2ysQYnElgTbTMAR0JynjpmsavseYDA6rfMBcd5jduuvGoezJMOcFMjoTOGTsSvvEm4IP7otf8AxV08bsnNUTsAojWVmQhM2Z5UezgHKRpzF292+tVGMLOysWzvJqWtbMWJN7cBpbhRLtfYs0OEOHNmZ5oVkKnRM2ZiNdSMyr/LrVju/sQPL2irdIQAAfvMwsi3HRe8fOqKNqyblTM8xKASuCL62HnT7xXcL0AFEG2d2wk4W5NySfC1y1R8Ngrtn5XPypPSsZUshRvTsZThYZokKkKFIt7w/OgdkJIIHn5ijDZuNn7ALfMi3y34jwqpghuxJ5nX1qjd5I/xZP2dL22HKn3l1FRVhJpvZx7CfKToaJWw4B04HWjtAksgLhxewHE2FE2+zZFjjHBU/pVFu3HnniU/tA/DX8Ks97D2mJKAgXKrc8B4mh4FEPAYXLs+SQ/fYgeQ0rQ9mLfZUY/ZkcD1FC+2cMUwEMYVjly5iB3ded6Ldg9/ZbhdSk2vqFP40UtmbwjLvaIhaZJ/2lCt/Eul/UWpWx1bF4XsUGbEYe7RDS7xE3ZNeJUkkDoTRnvVuypUE3IYHMP2dAc6+R+lCG6ex5Bj4YjdHV1OYX7yDvGx6FQbH0qcc4Y0tWFO9e6rJHHNLiNJHTt4o1CqqmxZs5JLahunKpu6mwViMjsVRGkaKNG43+4CT4cKgbb3haUJCyBu0kxShtNEikITyBtYnwqnfETPgMbh5j34pVxCdWB94qRoBbvf4qNUC7CTbkWEIMc2Hj7cD7pZHsOsSEDTyvaqnaS4VwsgeeNlIspRWU2/xAig3C7ZcyxO5LmMW8WQ8V8SBqPKtrwW6EDoHzZs6XGgscy6WPSxPyoOKeaD2r0yOWAFy8eIQsQQVZWTx4kEfMU1/o91Rl7aA57nuyAkX5FRqD6VY4zYM0YDtGwVr5WA0NiVPDncHQioqYK2pVyR4H5Unxr7lboawODDSJEZgWJAARHbXkNcn1qzbYImR3V2cRjXu2sOZIN7fGp+6Wx3aR5mBUxoWW/MrZjbxCr/AM1efb5ginK9BHbkxItYjjyJ60sajLRpO1gqY9kqoVe2jMrA/oyLNYcDfhr0JHCpsO7qt3ZezactkMYFsqMBaUkaZ194dQLGhnYshklNxdyWYsePPQdB+Qq83WmZcVLKRpcxi5AuwAQceNhf1tV8eEnfpbR7EjedMPhDKxAOZ5GuiNazsotcBQbcdbitD2XhoMFhCxe8cIZmc8Xb7zfgKTsrBQx4NbMIjOwUuxAJYm2QdbngPGhv2xO0WGw8KaQliGPVl1APzPpVXhUiW2ZztPeSfETu+qxkkhbe6vIE9aKtk4Qrh7lbh2ADG/IXJAqt2Lsj/Vw7DVze37o4fnRdtMhYYkHAK7/QCox2Uk6WCo2KwEMfjmqvVdfWvbDw8oAZnBjymw6U5GNaPgstkXa8XdWQcRof78vpV3s3EdpEp5jQ1EkhzoV61A2Di+zLIeVFG2hn2fxZsQz8o0J+PD6GmdpSXkdvOpu4KZcPiZfJfgL/APVVRjm7p8TW8GNJ213NmotvuQfhUT2XbUTtp8JIbLOLr/GvL1H+WrPe4WwQH7sI+lZOMUySZlJDK1wRxBHA0Xhi7SN7iwBklSKQW7rKCefIEUzFsFYXJABmjRlW+hAbhlPApfrqt+hqv3L3qGMRRIf00XvW42/bA6UX4lLkta56itGObM3ijKcNsGS8YeNyyYdIgF/+9iHLzMTwsg1J4U/hN3iiYiTEumRsNNH3GDHKgZc1wLAi4Ftfdo4nwGeGXiGdSo5WF/xNZ5vfhJMJsuNFazSNlc2+6SzldeF+6D1saMkCMjK4GN1tYEWtfh8K+htz8WsmEwzpa3YxiwOikLlZfQgisO2TsdpZ0hjs7vdRyUNY63B1C+9fwPLjvOz8DBs+BEZwFiWwGmZ/2nI6sxJ8L1uMMyBh9ptA7wtrGWLKDwFzc29b/GriHa8Z4Fb+lDe0dtYDFaMxjI5nW58MvAedRcBgcFJntiAAtibBiTrbQA9SKDlxxttA6zeLCrCZZDLIQCoHZpbgb6ufXUelZL7ScAscqKmi5WlI8SVCk9dc3petAn3pwsKpHDnaMaF7aA+P96UL77Yb7QglGlgUJ45b6oT4Elh8Kn2hNXEdKUXkG/ZfsoT4woxKjszw58DYHyBq92XupL2ww8kciKZZmMoKtGw1K94E5W4aNrqKk+yvZxixTFraoSpvxymxI68an794ueDGq0RZFK3uLZSbWPLU8ON+VNDRpbwQMRE2N2M0Qv8Aa8A5LAE5s0ZIYjrdSSPEVfqn+lNmQGUFbgO5tY3TQ5QeTa69DV7s7diNZ3x0LOHnjUMt7Ibgd8i3vEW+fU0xjNqQwqVnnQgX7qDh0BC/0qxJlFFhQwLaCNWsOmXQGqs49ZpJLWyRxhB4+NQNp7ZlxQ7PDDs4L2LMbXtzP5Clw4SOPOIWdlWKxZwAWb7xAHBeg41KOx3osTglXCoyixyD52qliWicxk4VR+4v4VTDBmgwPZ6JaoNuxdnLmHBh/f40RrGRTO08AZFFhqD8jWNF0QdkKY9mL++zN8T+VqFtoyd9F8R8zRjtdOzwuHj6IunpQXidZ1H7yj5iix/DYN8zaBR/w/pWL4mTvt5mtn3yN4lH8PyFYpiB3m8zQlsC0P4LHyROskbsjqbqymxH99K1TdT2rKbJj1ytwE8Y085Ixw81+FZDXs1ZM1H1Dg8SJUDoySIeDxkMp+HPwqj3w2NFisOUdwpQ5x5gEWI6a/Ksa3Gx80eLjWCR0LsAQp0foGU6N6it53qx0sWHIZIppCtiAQrA/wALhgR5EeAp+1oVRyZrBtSDZ0GbDq0kr3BlNgIxqAI11AOl9enPhQhtrbc0srszFiSDyPG1zfy9KXjJpmYgxKToMoI0IvwVG0OvE34edQpcBMxJ7Nr+QHzNL2HpEzBYVmALPAoPN3y29LfQUjF4cJ7ssD/wP+YFV0mEdPeU+pH51yOaPTPHcDxOvrSyeNDp5ONtJxoraXFxfu6c7cCePxol3d3wKtaYZ0IClbAjLrplPEa/Sh3FyRN7kSr/AIr/AFqIIrnRTUUvwO5IOMNtvAxT9rFFiEdWuiq69keubMC4Hhc+dd2zt98Qqh3zWa/4/wBKGMIMlycoFtb2Jom3blillAe8hJAGRAo8iefibV0RbISQ8uIxU4yq7hbWtmPDoBfoeHhUddmAMQ93I4jgt+nU1oe1cAuHAfuRgDuqB3mJ04nVjyoaxli5I50zYNEERkgDgo0AHADoBUoYYCKQn9mpOHip3ai2w7+X51lsVk+Bf0CeQ+ldTCAintnR3hQeA+lWuGwwoIMtlJ/o7wro2aaJ44RSuzFEWjJN6m76qOAAoMiF51/4i/UUV7xTXlc9L0KbPN5o/wDiL9RS+lXo1vfN7Kn9/drHJh3j5mtY9oEvdU/vf9NZNIdT5mhLYFoQRTTU4ajycaAS53U2yMJjIMQy5xG9yPMEX9L39K2qRJsXG2JWzRscwOYXA5W8qxfdPds40zAOE7KPPaxJc3sEHTnqelaD7Mk+zYPETyu/ZAkZCTl7vReFyaaKbBdFXt2GF1dpnAk+6oQ6+JYaUBS4qVCckzAdAxt8DpR7iN955WZ4oI+y4e4unq3GqHaG1Ff9ZhoweZUW/wApNFpGtgo+Lk5m/wAK8mNccLeoFT8THEx7vd8P/OtNJsx21QZvKlGI/wBoc8SB6D8K4zHm5PlUiPAtz0/Cp2HwuGU/pHZj0UD8TQDkqoSL6i/mTRZuNtl4J80USsxFrE2GvQngaRHtqGNf0WGjNubcT8TULBbxTQy5lVFubjui1ugo4QuWaNtWOVmE2Jku5HcTkvW3lTEIuRXcdjJp8AJiq9ojc+BU+RqXhsGPs0U1wS1swHAHprTNq8C06HYxUTebEBMO3joPnUlGqn30b9Co6sKwoY7H/Vp5D6VeRiqHZHdjS/SrpJdKy0GWySDXCaY7WvNJRAYptuXWQ+dUuyFvPF/Gn1FWe2fdfz/Oq3Yv+0Rf8RfrSejs0jfuxUDo3/TWU5bk1qm+XD1P0rLxWew+CclNSxin6RJQAaH7KcJkgxUx5iw8h/Umk75YjsdlRRjRpZCxHUanX1tU/wBnH+wzeR+tVftX/wBnw38Jqy/iL6Gm6mxsOMJEGCklAbG3qKEt9dhRZrooUeFX+6/6iHyb603vR7o9ao1gmnkyTH4YKbA1EgmYG4NiKsNq+8arF41zvZdDs0xbia5CgJtSKfwXvCsjMJdnbNQICVBZjTm8exQI79BfyqVBxj/i/Kp29n6o/wAJoywxUxn2fbXLwNhn1WxA9eA+NF8DD7Ew0BQ8Odibj8R6UBezX9Z6iizafuv/AHzapyWYP9/4Ui8SX6PJKKqd7ZLpGP3xT2H4VA2/wi/jFOSWw6aXIiU/h8beq/afuJTWBorRpbCHttKT9oqKvCmm40wD/9k="/>
          <p:cNvSpPr>
            <a:spLocks noChangeAspect="1" noChangeArrowheads="1"/>
          </p:cNvSpPr>
          <p:nvPr/>
        </p:nvSpPr>
        <p:spPr bwMode="auto">
          <a:xfrm>
            <a:off x="155575" y="-1790700"/>
            <a:ext cx="2686050" cy="3743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90924" y="685800"/>
            <a:ext cx="947476" cy="193294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3435725" y="2895600"/>
            <a:ext cx="2431675" cy="3352800"/>
            <a:chOff x="3435725" y="2895600"/>
            <a:chExt cx="2431675" cy="3352800"/>
          </a:xfrm>
        </p:grpSpPr>
        <p:sp>
          <p:nvSpPr>
            <p:cNvPr id="17" name="Oval 16"/>
            <p:cNvSpPr/>
            <p:nvPr/>
          </p:nvSpPr>
          <p:spPr>
            <a:xfrm>
              <a:off x="3777050" y="442978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14243" y="443118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19" name="TextBox 18"/>
            <p:cNvSpPr txBox="1"/>
            <p:nvPr/>
          </p:nvSpPr>
          <p:spPr>
            <a:xfrm>
              <a:off x="3717049" y="5725180"/>
              <a:ext cx="550151" cy="523220"/>
            </a:xfrm>
            <a:prstGeom prst="rect">
              <a:avLst/>
            </a:prstGeom>
            <a:noFill/>
          </p:spPr>
          <p:txBody>
            <a:bodyPr wrap="none" rtlCol="0">
              <a:spAutoFit/>
            </a:bodyPr>
            <a:lstStyle/>
            <a:p>
              <a:r>
                <a:rPr lang="en-US" sz="2800" dirty="0" smtClean="0">
                  <a:solidFill>
                    <a:srgbClr val="00B050"/>
                  </a:solidFill>
                </a:rPr>
                <a:t>$$</a:t>
              </a:r>
              <a:endParaRPr lang="en-US" sz="2000" dirty="0">
                <a:solidFill>
                  <a:srgbClr val="00B050"/>
                </a:solidFill>
              </a:endParaRPr>
            </a:p>
          </p:txBody>
        </p:sp>
        <p:sp>
          <p:nvSpPr>
            <p:cNvPr id="20" name="TextBox 19"/>
            <p:cNvSpPr txBox="1"/>
            <p:nvPr/>
          </p:nvSpPr>
          <p:spPr>
            <a:xfrm>
              <a:off x="4978042" y="57251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sp>
          <p:nvSpPr>
            <p:cNvPr id="21" name="Rounded Rectangle 20"/>
            <p:cNvSpPr/>
            <p:nvPr/>
          </p:nvSpPr>
          <p:spPr>
            <a:xfrm>
              <a:off x="34357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22" name="Rounded Rectangle 21"/>
            <p:cNvSpPr/>
            <p:nvPr/>
          </p:nvSpPr>
          <p:spPr>
            <a:xfrm>
              <a:off x="5493125" y="3231107"/>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3" name="Straight Arrow Connector 22"/>
            <p:cNvCxnSpPr/>
            <p:nvPr/>
          </p:nvCxnSpPr>
          <p:spPr>
            <a:xfrm>
              <a:off x="3969843"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69843"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06705" y="503938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328194" y="2895600"/>
              <a:ext cx="5806" cy="133839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540863" y="5410511"/>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30" name="TextBox 29"/>
          <p:cNvSpPr txBox="1"/>
          <p:nvPr/>
        </p:nvSpPr>
        <p:spPr>
          <a:xfrm>
            <a:off x="1540863" y="4572311"/>
            <a:ext cx="657552" cy="369332"/>
          </a:xfrm>
          <a:prstGeom prst="rect">
            <a:avLst/>
          </a:prstGeom>
          <a:noFill/>
        </p:spPr>
        <p:txBody>
          <a:bodyPr wrap="none" rtlCol="0">
            <a:spAutoFit/>
          </a:bodyPr>
          <a:lstStyle/>
          <a:p>
            <a:r>
              <a:rPr lang="en-US" dirty="0" smtClean="0">
                <a:solidFill>
                  <a:srgbClr val="00B050"/>
                </a:solidFill>
              </a:rPr>
              <a:t>good</a:t>
            </a:r>
            <a:endParaRPr lang="en-US" dirty="0">
              <a:solidFill>
                <a:srgbClr val="00B050"/>
              </a:solidFill>
            </a:endParaRPr>
          </a:p>
        </p:txBody>
      </p:sp>
      <p:sp>
        <p:nvSpPr>
          <p:cNvPr id="33" name="Oval 32"/>
          <p:cNvSpPr/>
          <p:nvPr/>
        </p:nvSpPr>
        <p:spPr>
          <a:xfrm>
            <a:off x="1050601" y="4555741"/>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50601" y="5410511"/>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pic>
        <p:nvPicPr>
          <p:cNvPr id="31"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85800"/>
            <a:ext cx="1304887" cy="19329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38527" y="3544669"/>
            <a:ext cx="2404673" cy="369332"/>
          </a:xfrm>
          <a:prstGeom prst="rect">
            <a:avLst/>
          </a:prstGeom>
          <a:noFill/>
        </p:spPr>
        <p:txBody>
          <a:bodyPr wrap="square" rtlCol="0">
            <a:spAutoFit/>
          </a:bodyPr>
          <a:lstStyle/>
          <a:p>
            <a:pPr algn="ctr"/>
            <a:r>
              <a:rPr lang="en-US" b="1" dirty="0" smtClean="0"/>
              <a:t>Goal-directed planning</a:t>
            </a:r>
            <a:endParaRPr lang="en-US" dirty="0"/>
          </a:p>
        </p:txBody>
      </p:sp>
      <p:sp>
        <p:nvSpPr>
          <p:cNvPr id="35" name="TextBox 34"/>
          <p:cNvSpPr txBox="1"/>
          <p:nvPr/>
        </p:nvSpPr>
        <p:spPr>
          <a:xfrm>
            <a:off x="6553200" y="3544669"/>
            <a:ext cx="2404673" cy="369332"/>
          </a:xfrm>
          <a:prstGeom prst="rect">
            <a:avLst/>
          </a:prstGeom>
          <a:noFill/>
        </p:spPr>
        <p:txBody>
          <a:bodyPr wrap="square" rtlCol="0">
            <a:spAutoFit/>
          </a:bodyPr>
          <a:lstStyle/>
          <a:p>
            <a:pPr algn="ctr"/>
            <a:r>
              <a:rPr lang="en-US" b="1" dirty="0" smtClean="0"/>
              <a:t>Habitual actions</a:t>
            </a:r>
            <a:endParaRPr lang="en-US" dirty="0"/>
          </a:p>
        </p:txBody>
      </p:sp>
      <p:sp>
        <p:nvSpPr>
          <p:cNvPr id="36" name="Rectangle 35"/>
          <p:cNvSpPr/>
          <p:nvPr/>
        </p:nvSpPr>
        <p:spPr>
          <a:xfrm>
            <a:off x="7162800" y="6477000"/>
            <a:ext cx="2008435" cy="338554"/>
          </a:xfrm>
          <a:prstGeom prst="rect">
            <a:avLst/>
          </a:prstGeom>
        </p:spPr>
        <p:txBody>
          <a:bodyPr wrap="none">
            <a:spAutoFit/>
          </a:bodyPr>
          <a:lstStyle/>
          <a:p>
            <a:r>
              <a:rPr lang="en-US" sz="1600" dirty="0" smtClean="0"/>
              <a:t>(Dolan &amp; Dayan 2013)</a:t>
            </a:r>
            <a:endParaRPr lang="en-US" sz="1600" dirty="0"/>
          </a:p>
        </p:txBody>
      </p:sp>
      <p:sp>
        <p:nvSpPr>
          <p:cNvPr id="37" name="TextBox 36"/>
          <p:cNvSpPr txBox="1"/>
          <p:nvPr/>
        </p:nvSpPr>
        <p:spPr>
          <a:xfrm>
            <a:off x="186127" y="4570331"/>
            <a:ext cx="880673" cy="369332"/>
          </a:xfrm>
          <a:prstGeom prst="rect">
            <a:avLst/>
          </a:prstGeom>
          <a:noFill/>
        </p:spPr>
        <p:txBody>
          <a:bodyPr wrap="square" rtlCol="0">
            <a:spAutoFit/>
          </a:bodyPr>
          <a:lstStyle/>
          <a:p>
            <a:r>
              <a:rPr lang="en-US" dirty="0" smtClean="0"/>
              <a:t>Goal of</a:t>
            </a:r>
            <a:endParaRPr lang="en-US" dirty="0"/>
          </a:p>
        </p:txBody>
      </p:sp>
      <p:sp>
        <p:nvSpPr>
          <p:cNvPr id="38" name="TextBox 37"/>
          <p:cNvSpPr txBox="1"/>
          <p:nvPr/>
        </p:nvSpPr>
        <p:spPr>
          <a:xfrm>
            <a:off x="186127" y="5410200"/>
            <a:ext cx="880673" cy="369332"/>
          </a:xfrm>
          <a:prstGeom prst="rect">
            <a:avLst/>
          </a:prstGeom>
          <a:noFill/>
        </p:spPr>
        <p:txBody>
          <a:bodyPr wrap="square" rtlCol="0">
            <a:spAutoFit/>
          </a:bodyPr>
          <a:lstStyle/>
          <a:p>
            <a:r>
              <a:rPr lang="en-US" dirty="0" smtClean="0"/>
              <a:t>Goal of</a:t>
            </a:r>
            <a:endParaRPr lang="en-US" dirty="0"/>
          </a:p>
        </p:txBody>
      </p:sp>
      <p:sp>
        <p:nvSpPr>
          <p:cNvPr id="3" name="Rectangle 2"/>
          <p:cNvSpPr/>
          <p:nvPr/>
        </p:nvSpPr>
        <p:spPr>
          <a:xfrm>
            <a:off x="155575" y="4429780"/>
            <a:ext cx="2130426" cy="155701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0" y="6096000"/>
            <a:ext cx="2404673" cy="369332"/>
          </a:xfrm>
          <a:prstGeom prst="rect">
            <a:avLst/>
          </a:prstGeom>
          <a:noFill/>
        </p:spPr>
        <p:txBody>
          <a:bodyPr wrap="square" rtlCol="0">
            <a:spAutoFit/>
          </a:bodyPr>
          <a:lstStyle/>
          <a:p>
            <a:pPr algn="ctr"/>
            <a:r>
              <a:rPr lang="en-US" b="1" dirty="0" smtClean="0"/>
              <a:t>Habitual goals?</a:t>
            </a:r>
            <a:endParaRPr lang="en-US" dirty="0"/>
          </a:p>
        </p:txBody>
      </p:sp>
    </p:spTree>
    <p:extLst>
      <p:ext uri="{BB962C8B-B14F-4D97-AF65-F5344CB8AC3E}">
        <p14:creationId xmlns:p14="http://schemas.microsoft.com/office/powerpoint/2010/main" val="171160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32" grpId="0"/>
      <p:bldP spid="35" grpId="0"/>
      <p:bldP spid="37" grpId="0"/>
      <p:bldP spid="38" grpId="0"/>
      <p:bldP spid="3"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6049" y="147935"/>
            <a:ext cx="3182025" cy="461665"/>
          </a:xfrm>
          <a:prstGeom prst="rect">
            <a:avLst/>
          </a:prstGeom>
          <a:noFill/>
        </p:spPr>
        <p:txBody>
          <a:bodyPr wrap="none" rtlCol="0">
            <a:spAutoFit/>
          </a:bodyPr>
          <a:lstStyle/>
          <a:p>
            <a:r>
              <a:rPr lang="en-US" sz="2400" dirty="0" smtClean="0">
                <a:solidFill>
                  <a:srgbClr val="FFFF00"/>
                </a:solidFill>
              </a:rPr>
              <a:t>Distinguishing </a:t>
            </a:r>
            <a:r>
              <a:rPr lang="en-US" sz="2400" dirty="0" smtClean="0">
                <a:solidFill>
                  <a:srgbClr val="FFFF00"/>
                </a:solidFill>
              </a:rPr>
              <a:t>MB &amp; MF</a:t>
            </a:r>
            <a:endParaRPr lang="en-US" sz="2400" dirty="0">
              <a:solidFill>
                <a:srgbClr val="FFFF00"/>
              </a:solidFill>
            </a:endParaRPr>
          </a:p>
        </p:txBody>
      </p:sp>
      <p:sp>
        <p:nvSpPr>
          <p:cNvPr id="11" name="TextBox 10"/>
          <p:cNvSpPr txBox="1"/>
          <p:nvPr/>
        </p:nvSpPr>
        <p:spPr>
          <a:xfrm>
            <a:off x="7265306" y="6477000"/>
            <a:ext cx="1954894" cy="338554"/>
          </a:xfrm>
          <a:prstGeom prst="rect">
            <a:avLst/>
          </a:prstGeom>
          <a:noFill/>
        </p:spPr>
        <p:txBody>
          <a:bodyPr wrap="none" rtlCol="0">
            <a:spAutoFit/>
          </a:bodyPr>
          <a:lstStyle/>
          <a:p>
            <a:r>
              <a:rPr lang="en-US" sz="1600" dirty="0" smtClean="0"/>
              <a:t>(</a:t>
            </a:r>
            <a:r>
              <a:rPr lang="en-US" sz="1600" dirty="0" err="1" smtClean="0"/>
              <a:t>Gläscher</a:t>
            </a:r>
            <a:r>
              <a:rPr lang="en-US" sz="1600" dirty="0" smtClean="0"/>
              <a:t> et al. 2010)</a:t>
            </a:r>
            <a:endParaRPr lang="en-US" sz="1600" dirty="0"/>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85800"/>
            <a:ext cx="1304887" cy="193294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43" name="TextBox 42"/>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44058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6049" y="147935"/>
            <a:ext cx="3182025" cy="461665"/>
          </a:xfrm>
          <a:prstGeom prst="rect">
            <a:avLst/>
          </a:prstGeom>
          <a:noFill/>
        </p:spPr>
        <p:txBody>
          <a:bodyPr wrap="none" rtlCol="0">
            <a:spAutoFit/>
          </a:bodyPr>
          <a:lstStyle/>
          <a:p>
            <a:r>
              <a:rPr lang="en-US" sz="2400" dirty="0" smtClean="0">
                <a:solidFill>
                  <a:srgbClr val="FFFF00"/>
                </a:solidFill>
              </a:rPr>
              <a:t>Distinguishing </a:t>
            </a:r>
            <a:r>
              <a:rPr lang="en-US" sz="2400" dirty="0" smtClean="0">
                <a:solidFill>
                  <a:srgbClr val="FFFF00"/>
                </a:solidFill>
              </a:rPr>
              <a:t>MB &amp; MF</a:t>
            </a:r>
            <a:endParaRPr lang="en-US" sz="2400" dirty="0">
              <a:solidFill>
                <a:srgbClr val="FFFF00"/>
              </a:solidFill>
            </a:endParaRPr>
          </a:p>
        </p:txBody>
      </p:sp>
      <p:sp>
        <p:nvSpPr>
          <p:cNvPr id="11" name="TextBox 10"/>
          <p:cNvSpPr txBox="1"/>
          <p:nvPr/>
        </p:nvSpPr>
        <p:spPr>
          <a:xfrm>
            <a:off x="7265306" y="6477000"/>
            <a:ext cx="1954894" cy="338554"/>
          </a:xfrm>
          <a:prstGeom prst="rect">
            <a:avLst/>
          </a:prstGeom>
          <a:noFill/>
        </p:spPr>
        <p:txBody>
          <a:bodyPr wrap="none" rtlCol="0">
            <a:spAutoFit/>
          </a:bodyPr>
          <a:lstStyle/>
          <a:p>
            <a:r>
              <a:rPr lang="en-US" sz="1600" dirty="0" smtClean="0"/>
              <a:t>(</a:t>
            </a:r>
            <a:r>
              <a:rPr lang="en-US" sz="1600" dirty="0" err="1" smtClean="0"/>
              <a:t>Gläscher</a:t>
            </a:r>
            <a:r>
              <a:rPr lang="en-US" sz="1600" dirty="0" smtClean="0"/>
              <a:t> et al. 2010)</a:t>
            </a:r>
            <a:endParaRPr lang="en-US" sz="1600" dirty="0"/>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104843"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sp>
        <p:nvSpPr>
          <p:cNvPr id="28" name="TextBox 27"/>
          <p:cNvSpPr txBox="1"/>
          <p:nvPr/>
        </p:nvSpPr>
        <p:spPr>
          <a:xfrm>
            <a:off x="5943600" y="5496580"/>
            <a:ext cx="660758" cy="523220"/>
          </a:xfrm>
          <a:prstGeom prst="rect">
            <a:avLst/>
          </a:prstGeom>
          <a:noFill/>
        </p:spPr>
        <p:txBody>
          <a:bodyPr wrap="none" rtlCol="0">
            <a:spAutoFit/>
          </a:bodyPr>
          <a:lstStyle/>
          <a:p>
            <a:r>
              <a:rPr lang="en-US" sz="2800" dirty="0" smtClean="0">
                <a:solidFill>
                  <a:srgbClr val="FF0000"/>
                </a:solidFill>
              </a:rPr>
              <a:t>-$$</a:t>
            </a:r>
            <a:endParaRPr lang="en-US" sz="2000" dirty="0">
              <a:solidFill>
                <a:srgbClr val="FF0000"/>
              </a:solidFill>
            </a:endParaRPr>
          </a:p>
        </p:txBody>
      </p:sp>
      <p:cxnSp>
        <p:nvCxnSpPr>
          <p:cNvPr id="29" name="Straight Arrow Connector 28"/>
          <p:cNvCxnSpPr/>
          <p:nvPr/>
        </p:nvCxnSpPr>
        <p:spPr>
          <a:xfrm>
            <a:off x="6297305" y="4799194"/>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834711" y="3439416"/>
            <a:ext cx="2237040"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6862" y="3439416"/>
            <a:ext cx="924889"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Cloud Callout 51"/>
          <p:cNvSpPr/>
          <p:nvPr/>
        </p:nvSpPr>
        <p:spPr>
          <a:xfrm rot="18078007" flipH="1">
            <a:off x="-12503" y="624074"/>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Cloud Callout 52"/>
          <p:cNvSpPr/>
          <p:nvPr/>
        </p:nvSpPr>
        <p:spPr>
          <a:xfrm rot="3521993">
            <a:off x="5706091" y="646788"/>
            <a:ext cx="3526611" cy="2310538"/>
          </a:xfrm>
          <a:prstGeom prst="cloudCallou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Box 53"/>
          <p:cNvSpPr txBox="1"/>
          <p:nvPr/>
        </p:nvSpPr>
        <p:spPr>
          <a:xfrm>
            <a:off x="7391400" y="1459468"/>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pic>
        <p:nvPicPr>
          <p:cNvPr id="5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36650" y="609600"/>
            <a:ext cx="1178188" cy="1981200"/>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6858000" y="1391928"/>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32" name="Oval 31"/>
          <p:cNvSpPr/>
          <p:nvPr/>
        </p:nvSpPr>
        <p:spPr>
          <a:xfrm>
            <a:off x="1302134" y="47244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927933" y="4724400"/>
            <a:ext cx="538930" cy="369332"/>
          </a:xfrm>
          <a:prstGeom prst="rect">
            <a:avLst/>
          </a:prstGeom>
          <a:noFill/>
        </p:spPr>
        <p:txBody>
          <a:bodyPr wrap="none" rtlCol="0">
            <a:spAutoFit/>
          </a:bodyPr>
          <a:lstStyle/>
          <a:p>
            <a:r>
              <a:rPr lang="en-US" dirty="0" smtClean="0">
                <a:solidFill>
                  <a:srgbClr val="FF0000"/>
                </a:solidFill>
              </a:rPr>
              <a:t>bad</a:t>
            </a:r>
            <a:endParaRPr lang="en-US" dirty="0">
              <a:solidFill>
                <a:srgbClr val="FF0000"/>
              </a:solidFill>
            </a:endParaRPr>
          </a:p>
        </p:txBody>
      </p:sp>
      <p:sp>
        <p:nvSpPr>
          <p:cNvPr id="34" name="TextBox 33"/>
          <p:cNvSpPr txBox="1"/>
          <p:nvPr/>
        </p:nvSpPr>
        <p:spPr>
          <a:xfrm>
            <a:off x="457200" y="4742751"/>
            <a:ext cx="861133" cy="369332"/>
          </a:xfrm>
          <a:prstGeom prst="rect">
            <a:avLst/>
          </a:prstGeom>
          <a:noFill/>
        </p:spPr>
        <p:txBody>
          <a:bodyPr wrap="none" rtlCol="0">
            <a:spAutoFit/>
          </a:bodyPr>
          <a:lstStyle/>
          <a:p>
            <a:r>
              <a:rPr lang="en-US" dirty="0" smtClean="0"/>
              <a:t>Goal of</a:t>
            </a:r>
            <a:endParaRPr lang="en-US" dirty="0"/>
          </a:p>
        </p:txBody>
      </p:sp>
      <p:pic>
        <p:nvPicPr>
          <p:cNvPr id="35" name="Picture 2" descr="http://ia.media-imdb.com/images/M/MV5BMTI3MDc4NzUyMV5BMl5BanBnXkFtZTcwMTQyMTc5MQ@@._V1_SY317_CR19,0,214,317_AL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685800"/>
            <a:ext cx="1304887" cy="193294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37" name="TextBox 36"/>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
        <p:nvSpPr>
          <p:cNvPr id="38" name="TextBox 37"/>
          <p:cNvSpPr txBox="1"/>
          <p:nvPr/>
        </p:nvSpPr>
        <p:spPr>
          <a:xfrm>
            <a:off x="6035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34312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051"/>
                                        </p:tgtEl>
                                        <p:attrNameLst>
                                          <p:attrName>stroke.color</p:attrName>
                                        </p:attrNameLst>
                                      </p:cBhvr>
                                      <p:to>
                                        <a:srgbClr val="E7FD11"/>
                                      </p:to>
                                    </p:animClr>
                                    <p:set>
                                      <p:cBhvr>
                                        <p:cTn id="7" dur="500" fill="hold"/>
                                        <p:tgtEl>
                                          <p:spTgt spid="205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4"/>
                                        </p:tgtEl>
                                        <p:attrNameLst>
                                          <p:attrName>stroke.color</p:attrName>
                                        </p:attrNameLst>
                                      </p:cBhvr>
                                      <p:to>
                                        <a:srgbClr val="E7FD11"/>
                                      </p:to>
                                    </p:animClr>
                                    <p:set>
                                      <p:cBhvr>
                                        <p:cTn id="12" dur="500" fill="hold"/>
                                        <p:tgtEl>
                                          <p:spTgt spid="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2" grpId="0" animBg="1"/>
      <p:bldP spid="53" grpId="0" animBg="1"/>
      <p:bldP spid="54" grpId="0"/>
      <p:bldP spid="58" grpId="0" animBg="1"/>
      <p:bldP spid="32" grpId="0" animBg="1"/>
      <p:bldP spid="33" grpId="0"/>
      <p:bldP spid="34"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47935"/>
            <a:ext cx="2163221" cy="461665"/>
          </a:xfrm>
          <a:prstGeom prst="rect">
            <a:avLst/>
          </a:prstGeom>
          <a:noFill/>
        </p:spPr>
        <p:txBody>
          <a:bodyPr wrap="none" rtlCol="0">
            <a:spAutoFit/>
          </a:bodyPr>
          <a:lstStyle/>
          <a:p>
            <a:r>
              <a:rPr lang="en-US" sz="2400" dirty="0" smtClean="0">
                <a:solidFill>
                  <a:srgbClr val="FFFF00"/>
                </a:solidFill>
              </a:rPr>
              <a:t>Our experiment</a:t>
            </a:r>
            <a:endParaRPr lang="en-US" sz="2400" dirty="0">
              <a:solidFill>
                <a:srgbClr val="FFFF00"/>
              </a:solidFill>
            </a:endParaRPr>
          </a:p>
        </p:txBody>
      </p:sp>
      <p:sp>
        <p:nvSpPr>
          <p:cNvPr id="9" name="Oval 8"/>
          <p:cNvSpPr/>
          <p:nvPr/>
        </p:nvSpPr>
        <p:spPr>
          <a:xfrm>
            <a:off x="3624650" y="4191000"/>
            <a:ext cx="397199" cy="39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61843" y="4192406"/>
            <a:ext cx="397199" cy="39719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accent4"/>
              </a:solidFill>
            </a:endParaRPr>
          </a:p>
        </p:txBody>
      </p:sp>
      <p:sp>
        <p:nvSpPr>
          <p:cNvPr id="2051" name="Rounded Rectangle 2050"/>
          <p:cNvSpPr/>
          <p:nvPr/>
        </p:nvSpPr>
        <p:spPr>
          <a:xfrm>
            <a:off x="36643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a:t>
            </a:r>
            <a:endParaRPr lang="en-US" dirty="0"/>
          </a:p>
        </p:txBody>
      </p:sp>
      <p:sp>
        <p:nvSpPr>
          <p:cNvPr id="55" name="Rounded Rectangle 54"/>
          <p:cNvSpPr/>
          <p:nvPr/>
        </p:nvSpPr>
        <p:spPr>
          <a:xfrm>
            <a:off x="4959725" y="2819400"/>
            <a:ext cx="374275" cy="4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dirty="0"/>
          </a:p>
        </p:txBody>
      </p:sp>
      <p:cxnSp>
        <p:nvCxnSpPr>
          <p:cNvPr id="2059" name="Straight Arrow Connector 2058"/>
          <p:cNvCxnSpPr/>
          <p:nvPr/>
        </p:nvCxnSpPr>
        <p:spPr>
          <a:xfrm>
            <a:off x="3823249" y="3439416"/>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146862" y="34290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3817443"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154305" y="4800600"/>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104843" y="4191000"/>
            <a:ext cx="397199" cy="39719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solidFill>
            </a:endParaRPr>
          </a:p>
        </p:txBody>
      </p:sp>
      <p:cxnSp>
        <p:nvCxnSpPr>
          <p:cNvPr id="29" name="Straight Arrow Connector 28"/>
          <p:cNvCxnSpPr/>
          <p:nvPr/>
        </p:nvCxnSpPr>
        <p:spPr>
          <a:xfrm>
            <a:off x="6297305" y="4799194"/>
            <a:ext cx="0" cy="5557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834711" y="3439416"/>
            <a:ext cx="2237040"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46862" y="3439416"/>
            <a:ext cx="924889" cy="752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2" descr="http://ia.media-imdb.com/images/M/MV5BMTI3MDc4NzUyMV5BMl5BanBnXkFtZTcwMTQyMTc5MQ@@._V1_SY317_CR19,0,214,317_AL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685800"/>
            <a:ext cx="1234584" cy="18288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581400" y="5486400"/>
            <a:ext cx="518091" cy="523220"/>
          </a:xfrm>
          <a:prstGeom prst="rect">
            <a:avLst/>
          </a:prstGeom>
          <a:noFill/>
        </p:spPr>
        <p:txBody>
          <a:bodyPr wrap="none" rtlCol="0">
            <a:spAutoFit/>
          </a:bodyPr>
          <a:lstStyle/>
          <a:p>
            <a:r>
              <a:rPr lang="en-US" sz="2800" dirty="0" smtClean="0"/>
              <a:t>??</a:t>
            </a:r>
            <a:endParaRPr lang="en-US" sz="2000" dirty="0"/>
          </a:p>
        </p:txBody>
      </p:sp>
      <p:sp>
        <p:nvSpPr>
          <p:cNvPr id="22" name="TextBox 21"/>
          <p:cNvSpPr txBox="1"/>
          <p:nvPr/>
        </p:nvSpPr>
        <p:spPr>
          <a:xfrm>
            <a:off x="4892109" y="5486400"/>
            <a:ext cx="518091" cy="523220"/>
          </a:xfrm>
          <a:prstGeom prst="rect">
            <a:avLst/>
          </a:prstGeom>
          <a:noFill/>
        </p:spPr>
        <p:txBody>
          <a:bodyPr wrap="none" rtlCol="0">
            <a:spAutoFit/>
          </a:bodyPr>
          <a:lstStyle/>
          <a:p>
            <a:r>
              <a:rPr lang="en-US" sz="2800" dirty="0" smtClean="0"/>
              <a:t>??</a:t>
            </a:r>
            <a:endParaRPr lang="en-US" sz="2000" dirty="0"/>
          </a:p>
        </p:txBody>
      </p:sp>
      <p:sp>
        <p:nvSpPr>
          <p:cNvPr id="24" name="TextBox 23"/>
          <p:cNvSpPr txBox="1"/>
          <p:nvPr/>
        </p:nvSpPr>
        <p:spPr>
          <a:xfrm>
            <a:off x="6035109" y="5486400"/>
            <a:ext cx="518091" cy="523220"/>
          </a:xfrm>
          <a:prstGeom prst="rect">
            <a:avLst/>
          </a:prstGeom>
          <a:noFill/>
        </p:spPr>
        <p:txBody>
          <a:bodyPr wrap="none" rtlCol="0">
            <a:spAutoFit/>
          </a:bodyPr>
          <a:lstStyle/>
          <a:p>
            <a:r>
              <a:rPr lang="en-US" sz="2800" dirty="0" smtClean="0"/>
              <a:t>??</a:t>
            </a:r>
            <a:endParaRPr lang="en-US" sz="2000" dirty="0"/>
          </a:p>
        </p:txBody>
      </p:sp>
    </p:spTree>
    <p:extLst>
      <p:ext uri="{BB962C8B-B14F-4D97-AF65-F5344CB8AC3E}">
        <p14:creationId xmlns:p14="http://schemas.microsoft.com/office/powerpoint/2010/main" val="2894572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3208</TotalTime>
  <Words>1317</Words>
  <Application>Microsoft Office PowerPoint</Application>
  <PresentationFormat>On-screen Show (4:3)</PresentationFormat>
  <Paragraphs>342</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Morris</dc:creator>
  <cp:lastModifiedBy>Adam Morris</cp:lastModifiedBy>
  <cp:revision>381</cp:revision>
  <dcterms:created xsi:type="dcterms:W3CDTF">2014-12-13T21:11:45Z</dcterms:created>
  <dcterms:modified xsi:type="dcterms:W3CDTF">2015-03-12T23:36:03Z</dcterms:modified>
</cp:coreProperties>
</file>