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B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1212" y="-4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2"/>
  <c:chart>
    <c:title>
      <c:tx>
        <c:rich>
          <a:bodyPr rot="0"/>
          <a:lstStyle/>
          <a:p>
            <a:pPr lvl="0"/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20106581128334142"/>
          <c:y val="0.14858794067021286"/>
          <c:w val="0.45674637712167171"/>
          <c:h val="0.701987000000000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Punished</c:v>
                </c:pt>
              </c:strCache>
            </c:strRef>
          </c:tx>
          <c:spPr>
            <a:solidFill>
              <a:srgbClr val="009193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Congruent Goal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68.7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Rewarded</c:v>
                </c:pt>
              </c:strCache>
            </c:strRef>
          </c:tx>
          <c:spPr>
            <a:solidFill>
              <a:srgbClr val="FFD479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Congruent Goal</c:v>
                </c:pt>
              </c:strCache>
            </c:strRef>
          </c:cat>
          <c:val>
            <c:numRef>
              <c:f>Sheet1!$B$3:$B$3</c:f>
              <c:numCache>
                <c:formatCode>General</c:formatCode>
                <c:ptCount val="1"/>
                <c:pt idx="0">
                  <c:v>85.2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81475072"/>
        <c:axId val="81476608"/>
      </c:barChart>
      <c:catAx>
        <c:axId val="814750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sz="2743" b="0" i="0" u="none" strike="noStrike">
                <a:solidFill>
                  <a:srgbClr val="000000"/>
                </a:solidFill>
                <a:effectLst/>
                <a:latin typeface="Helvetica Light"/>
              </a:defRPr>
            </a:pPr>
            <a:endParaRPr lang="en-US"/>
          </a:p>
        </c:txPr>
        <c:crossAx val="81476608"/>
        <c:crosses val="autoZero"/>
        <c:auto val="1"/>
        <c:lblAlgn val="ctr"/>
        <c:lblOffset val="100"/>
        <c:noMultiLvlLbl val="1"/>
      </c:catAx>
      <c:valAx>
        <c:axId val="81476608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title>
          <c:tx>
            <c:rich>
              <a:bodyPr rot="-5400000"/>
              <a:lstStyle/>
              <a:p>
                <a:pPr lvl="0">
                  <a:defRPr sz="2743" b="0" i="0" u="none" strike="noStrike">
                    <a:solidFill>
                      <a:srgbClr val="000000"/>
                    </a:solidFill>
                    <a:effectLst/>
                    <a:latin typeface="Helvetica Light"/>
                  </a:defRPr>
                </a:pPr>
                <a:r>
                  <a:rPr lang="en-US" sz="2743" b="0" i="0" u="none" strike="noStrike" dirty="0">
                    <a:solidFill>
                      <a:srgbClr val="000000"/>
                    </a:solidFill>
                    <a:effectLst/>
                    <a:latin typeface="Helvetica Light"/>
                  </a:rPr>
                  <a:t>Percent choosing congruent goal</a:t>
                </a:r>
              </a:p>
            </c:rich>
          </c:tx>
          <c:layout>
            <c:manualLayout>
              <c:xMode val="edge"/>
              <c:yMode val="edge"/>
              <c:x val="1.4335589667903829E-2"/>
              <c:y val="0.16958875111737512"/>
            </c:manualLayout>
          </c:layout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sz="2743" b="0" i="0" u="none" strike="noStrike">
                <a:solidFill>
                  <a:srgbClr val="000000"/>
                </a:solidFill>
                <a:effectLst/>
                <a:latin typeface="Helvetica Light"/>
              </a:defRPr>
            </a:pPr>
            <a:endParaRPr lang="en-US"/>
          </a:p>
        </c:txPr>
        <c:crossAx val="81475072"/>
        <c:crosses val="autoZero"/>
        <c:crossBetween val="between"/>
        <c:majorUnit val="15"/>
        <c:minorUnit val="7.5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10061757874093626"/>
          <c:y val="1.9718735015728491E-3"/>
          <c:w val="0.62890800000000002"/>
          <c:h val="0.121513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sz="3017" b="0" i="0" u="none" strike="noStrike">
              <a:solidFill>
                <a:srgbClr val="000000"/>
              </a:solidFill>
              <a:effectLst/>
              <a:latin typeface="Helvetica Light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2"/>
  <c:chart>
    <c:title>
      <c:tx>
        <c:rich>
          <a:bodyPr rot="0"/>
          <a:lstStyle/>
          <a:p>
            <a:pPr lvl="0"/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27742800000000001"/>
          <c:y val="0.17913100000000001"/>
          <c:w val="0.72257199999999999"/>
          <c:h val="0.678814999999999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Punished</c:v>
                </c:pt>
              </c:strCache>
            </c:strRef>
          </c:tx>
          <c:spPr>
            <a:solidFill>
              <a:srgbClr val="009193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67.7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Rewarded</c:v>
                </c:pt>
              </c:strCache>
            </c:strRef>
          </c:tx>
          <c:spPr>
            <a:solidFill>
              <a:srgbClr val="FFD479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</c:strRef>
          </c:cat>
          <c:val>
            <c:numRef>
              <c:f>Sheet1!$B$3:$B$3</c:f>
              <c:numCache>
                <c:formatCode>General</c:formatCode>
                <c:ptCount val="1"/>
                <c:pt idx="0">
                  <c:v>81.900000000000006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60920576"/>
        <c:axId val="60922112"/>
      </c:barChart>
      <c:catAx>
        <c:axId val="609205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sz="2743" b="0" i="0" u="none" strike="noStrike">
                <a:solidFill>
                  <a:srgbClr val="000000"/>
                </a:solidFill>
                <a:effectLst/>
                <a:latin typeface="Helvetica Light"/>
              </a:defRPr>
            </a:pPr>
            <a:endParaRPr lang="en-US"/>
          </a:p>
        </c:txPr>
        <c:crossAx val="60922112"/>
        <c:crosses val="autoZero"/>
        <c:auto val="1"/>
        <c:lblAlgn val="ctr"/>
        <c:lblOffset val="100"/>
        <c:noMultiLvlLbl val="1"/>
      </c:catAx>
      <c:valAx>
        <c:axId val="6092211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title>
          <c:tx>
            <c:rich>
              <a:bodyPr rot="-5400000"/>
              <a:lstStyle/>
              <a:p>
                <a:pPr lvl="0">
                  <a:defRPr sz="2743" b="0" i="0" u="none" strike="noStrike">
                    <a:solidFill>
                      <a:srgbClr val="000000"/>
                    </a:solidFill>
                    <a:effectLst/>
                    <a:latin typeface="Helvetica Light"/>
                  </a:defRPr>
                </a:pPr>
                <a:r>
                  <a:rPr lang="en-US" sz="2743" b="0" i="0" u="none" strike="noStrike" dirty="0">
                    <a:solidFill>
                      <a:srgbClr val="000000"/>
                    </a:solidFill>
                    <a:effectLst/>
                    <a:latin typeface="Helvetica Light"/>
                  </a:rPr>
                  <a:t>Percent choosing congruent goal</a:t>
                </a:r>
              </a:p>
            </c:rich>
          </c:tx>
          <c:layout>
            <c:manualLayout>
              <c:xMode val="edge"/>
              <c:yMode val="edge"/>
              <c:x val="0"/>
              <c:y val="0.19045803076485804"/>
            </c:manualLayout>
          </c:layout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sz="2743" b="0" i="0" u="none" strike="noStrike">
                <a:solidFill>
                  <a:srgbClr val="000000"/>
                </a:solidFill>
                <a:effectLst/>
                <a:latin typeface="Helvetica Light"/>
              </a:defRPr>
            </a:pPr>
            <a:endParaRPr lang="en-US"/>
          </a:p>
        </c:txPr>
        <c:crossAx val="60920576"/>
        <c:crosses val="autoZero"/>
        <c:crossBetween val="between"/>
        <c:majorUnit val="15"/>
        <c:minorUnit val="7.5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18277010030558943"/>
          <c:y val="5.0000507549100761E-3"/>
          <c:w val="0.81296657624881874"/>
          <c:h val="0.11797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sz="3017" b="0" i="0" u="none" strike="noStrike">
              <a:solidFill>
                <a:srgbClr val="000000"/>
              </a:solidFill>
              <a:effectLst/>
              <a:latin typeface="Helvetica Light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2"/>
  <c:chart>
    <c:title>
      <c:tx>
        <c:rich>
          <a:bodyPr rot="0"/>
          <a:lstStyle/>
          <a:p>
            <a:pPr lvl="0"/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21021899999999999"/>
          <c:y val="0.119435"/>
          <c:w val="0.78978099999999996"/>
          <c:h val="0.72908899999999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Punished</c:v>
                </c:pt>
              </c:strCache>
            </c:strRef>
          </c:tx>
          <c:spPr>
            <a:solidFill>
              <a:srgbClr val="009193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Congruent Goal</c:v>
                </c:pt>
                <c:pt idx="1">
                  <c:v>Incongruent Goal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75</c:v>
                </c:pt>
                <c:pt idx="1">
                  <c:v>53.6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Rewarded</c:v>
                </c:pt>
              </c:strCache>
            </c:strRef>
          </c:tx>
          <c:spPr>
            <a:solidFill>
              <a:srgbClr val="FFD479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Congruent Goal</c:v>
                </c:pt>
                <c:pt idx="1">
                  <c:v>Incongruent Goal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78.5</c:v>
                </c:pt>
                <c:pt idx="1">
                  <c:v>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7686016"/>
        <c:axId val="7687552"/>
      </c:barChart>
      <c:catAx>
        <c:axId val="76860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sz="2743" b="0" i="0" u="none" strike="noStrike">
                <a:solidFill>
                  <a:srgbClr val="000000"/>
                </a:solidFill>
                <a:effectLst/>
                <a:latin typeface="Helvetica Light"/>
              </a:defRPr>
            </a:pPr>
            <a:endParaRPr lang="en-US"/>
          </a:p>
        </c:txPr>
        <c:crossAx val="7687552"/>
        <c:crosses val="autoZero"/>
        <c:auto val="1"/>
        <c:lblAlgn val="ctr"/>
        <c:lblOffset val="100"/>
        <c:noMultiLvlLbl val="1"/>
      </c:catAx>
      <c:valAx>
        <c:axId val="7687552"/>
        <c:scaling>
          <c:orientation val="minMax"/>
          <c:min val="0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title>
          <c:tx>
            <c:rich>
              <a:bodyPr rot="-5400000"/>
              <a:lstStyle/>
              <a:p>
                <a:pPr lvl="0">
                  <a:defRPr sz="2743" b="0" i="0" u="none" strike="noStrike">
                    <a:solidFill>
                      <a:srgbClr val="000000"/>
                    </a:solidFill>
                    <a:effectLst/>
                    <a:latin typeface="Helvetica Light"/>
                  </a:defRPr>
                </a:pPr>
                <a:r>
                  <a:rPr lang="en-US" sz="2743" b="0" i="0" u="none" strike="noStrike">
                    <a:solidFill>
                      <a:srgbClr val="000000"/>
                    </a:solidFill>
                    <a:effectLst/>
                    <a:latin typeface="Helvetica Light"/>
                  </a:rPr>
                  <a:t>Percent choosing congruent goal</a:t>
                </a:r>
              </a:p>
            </c:rich>
          </c:tx>
          <c:layout>
            <c:manualLayout>
              <c:xMode val="edge"/>
              <c:yMode val="edge"/>
              <c:x val="6.9315221107274037E-3"/>
              <c:y val="0.14146937230013079"/>
            </c:manualLayout>
          </c:layout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sz="2743" b="0" i="0" u="none" strike="noStrike">
                <a:solidFill>
                  <a:srgbClr val="000000"/>
                </a:solidFill>
                <a:effectLst/>
                <a:latin typeface="Helvetica Light"/>
              </a:defRPr>
            </a:pPr>
            <a:endParaRPr lang="en-US"/>
          </a:p>
        </c:txPr>
        <c:crossAx val="7686016"/>
        <c:crosses val="autoZero"/>
        <c:crossBetween val="between"/>
        <c:majorUnit val="15"/>
        <c:minorUnit val="7.5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18772800000000001"/>
          <c:y val="5.0000000000000001E-3"/>
          <c:w val="0.77979799999999999"/>
          <c:h val="0.12564900000000001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sz="3017" b="0" i="0" u="none" strike="noStrike">
              <a:solidFill>
                <a:srgbClr val="000000"/>
              </a:solidFill>
              <a:effectLst/>
              <a:latin typeface="Helvetica Light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72040877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81879" y="217046"/>
            <a:ext cx="10144529" cy="9307650"/>
            <a:chOff x="1381879" y="217046"/>
            <a:chExt cx="10144529" cy="9307650"/>
          </a:xfrm>
        </p:grpSpPr>
        <p:sp>
          <p:nvSpPr>
            <p:cNvPr id="32" name="Shape 32"/>
            <p:cNvSpPr/>
            <p:nvPr/>
          </p:nvSpPr>
          <p:spPr>
            <a:xfrm>
              <a:off x="6229181" y="3940719"/>
              <a:ext cx="778613" cy="5562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3600">
                  <a:solidFill>
                    <a:srgbClr val="51A7F9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$R</a:t>
              </a:r>
              <a:r>
                <a:rPr sz="3600" baseline="-5999">
                  <a:solidFill>
                    <a:srgbClr val="51A7F9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2</a:t>
              </a:r>
            </a:p>
          </p:txBody>
        </p:sp>
        <p:sp>
          <p:nvSpPr>
            <p:cNvPr id="33" name="Shape 33"/>
            <p:cNvSpPr/>
            <p:nvPr/>
          </p:nvSpPr>
          <p:spPr>
            <a:xfrm>
              <a:off x="4920844" y="3194193"/>
              <a:ext cx="1" cy="556261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6609944" y="3194193"/>
              <a:ext cx="1" cy="556261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554542" y="3915319"/>
              <a:ext cx="724663" cy="5562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3600">
                  <a:solidFill>
                    <a:srgbClr val="EC5D57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$R</a:t>
              </a:r>
              <a:r>
                <a:rPr sz="3600" baseline="-5999">
                  <a:solidFill>
                    <a:srgbClr val="EC5D57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1</a:t>
              </a:r>
            </a:p>
          </p:txBody>
        </p:sp>
        <p:sp>
          <p:nvSpPr>
            <p:cNvPr id="36" name="Shape 36"/>
            <p:cNvSpPr/>
            <p:nvPr/>
          </p:nvSpPr>
          <p:spPr>
            <a:xfrm>
              <a:off x="6271765" y="2341493"/>
              <a:ext cx="687835" cy="687835"/>
            </a:xfrm>
            <a:prstGeom prst="rect">
              <a:avLst/>
            </a:prstGeom>
            <a:solidFill>
              <a:srgbClr val="EC5D57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Whitney Medium"/>
                  <a:ea typeface="Whitney Medium"/>
                  <a:cs typeface="Whitney Medium"/>
                  <a:sym typeface="Whitney Medium"/>
                </a:defRPr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4595365" y="2341493"/>
              <a:ext cx="687835" cy="687835"/>
            </a:xfrm>
            <a:prstGeom prst="rect">
              <a:avLst/>
            </a:prstGeom>
            <a:solidFill>
              <a:srgbClr val="51A7F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Whitney Medium"/>
                  <a:ea typeface="Whitney Medium"/>
                  <a:cs typeface="Whitney Medium"/>
                  <a:sym typeface="Whitney Medium"/>
                </a:defRPr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7938610" y="2341493"/>
              <a:ext cx="687835" cy="687835"/>
            </a:xfrm>
            <a:prstGeom prst="rect">
              <a:avLst/>
            </a:prstGeom>
            <a:solidFill>
              <a:srgbClr val="70BF4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Whitney Medium"/>
                  <a:ea typeface="Whitney Medium"/>
                  <a:cs typeface="Whitney Medium"/>
                  <a:sym typeface="Whitney Medium"/>
                </a:defRPr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243915" y="984233"/>
              <a:ext cx="3815658" cy="1117603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5256834" y="1002088"/>
              <a:ext cx="2884044" cy="1061351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6305550" y="976549"/>
              <a:ext cx="1898752" cy="1047692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327787" y="969195"/>
              <a:ext cx="920081" cy="1019292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143449" y="236352"/>
              <a:ext cx="270908" cy="584775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2</a:t>
              </a:r>
              <a:endParaRPr sz="38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7232918" y="236352"/>
              <a:ext cx="270908" cy="584775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4</a:t>
              </a:r>
              <a:endParaRPr sz="38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5283201" y="1002088"/>
              <a:ext cx="1291236" cy="1059170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044899" y="248509"/>
              <a:ext cx="270908" cy="584775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1</a:t>
              </a:r>
              <a:endParaRPr sz="38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6183154" y="235809"/>
              <a:ext cx="270908" cy="584775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3</a:t>
              </a:r>
              <a:endParaRPr sz="3800" dirty="0"/>
            </a:p>
          </p:txBody>
        </p:sp>
        <p:sp>
          <p:nvSpPr>
            <p:cNvPr id="48" name="Shape 48"/>
            <p:cNvSpPr/>
            <p:nvPr/>
          </p:nvSpPr>
          <p:spPr>
            <a:xfrm flipH="1">
              <a:off x="6713519" y="970263"/>
              <a:ext cx="626608" cy="1091306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4216281" y="972174"/>
              <a:ext cx="652391" cy="1066802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 flipH="1">
              <a:off x="4951636" y="984232"/>
              <a:ext cx="1366971" cy="1044439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900841" y="3940719"/>
              <a:ext cx="772517" cy="5562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3600">
                  <a:solidFill>
                    <a:srgbClr val="70BF41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$R</a:t>
              </a:r>
              <a:r>
                <a:rPr sz="3600" baseline="-5999">
                  <a:solidFill>
                    <a:srgbClr val="70BF41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3</a:t>
              </a:r>
            </a:p>
          </p:txBody>
        </p:sp>
        <p:sp>
          <p:nvSpPr>
            <p:cNvPr id="56" name="Shape 56"/>
            <p:cNvSpPr/>
            <p:nvPr/>
          </p:nvSpPr>
          <p:spPr>
            <a:xfrm>
              <a:off x="8278556" y="3194193"/>
              <a:ext cx="1" cy="556261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459342" y="217046"/>
              <a:ext cx="1689813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3600" i="1" dirty="0"/>
                <a:t>Stage 1</a:t>
              </a:r>
            </a:p>
          </p:txBody>
        </p:sp>
        <p:sp>
          <p:nvSpPr>
            <p:cNvPr id="58" name="Shape 58"/>
            <p:cNvSpPr/>
            <p:nvPr/>
          </p:nvSpPr>
          <p:spPr>
            <a:xfrm>
              <a:off x="1459342" y="2361560"/>
              <a:ext cx="1689813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3600" i="1" dirty="0"/>
                <a:t>Stage 2</a:t>
              </a:r>
            </a:p>
          </p:txBody>
        </p:sp>
        <p:sp>
          <p:nvSpPr>
            <p:cNvPr id="59" name="Shape 59"/>
            <p:cNvSpPr/>
            <p:nvPr/>
          </p:nvSpPr>
          <p:spPr>
            <a:xfrm>
              <a:off x="1463686" y="3894999"/>
              <a:ext cx="1681125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3600" i="1" dirty="0"/>
                <a:t>Reward</a:t>
              </a:r>
            </a:p>
          </p:txBody>
        </p:sp>
        <p:sp>
          <p:nvSpPr>
            <p:cNvPr id="60" name="Shape 60"/>
            <p:cNvSpPr/>
            <p:nvPr/>
          </p:nvSpPr>
          <p:spPr>
            <a:xfrm>
              <a:off x="9269527" y="292100"/>
              <a:ext cx="2256881" cy="4138921"/>
            </a:xfrm>
            <a:prstGeom prst="rect">
              <a:avLst/>
            </a:prstGeom>
            <a:ln w="38100">
              <a:solid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505360" y="435233"/>
              <a:ext cx="1785215" cy="838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/>
              </a:pPr>
              <a:r>
                <a:rPr sz="2400"/>
                <a:t>Transition</a:t>
              </a:r>
            </a:p>
            <a:p>
              <a:pPr lvl="0">
                <a:defRPr sz="1800"/>
              </a:pPr>
              <a:r>
                <a:rPr sz="2400"/>
                <a:t>Probabilities</a:t>
              </a:r>
            </a:p>
          </p:txBody>
        </p:sp>
        <p:sp>
          <p:nvSpPr>
            <p:cNvPr id="62" name="Shape 62"/>
            <p:cNvSpPr/>
            <p:nvPr/>
          </p:nvSpPr>
          <p:spPr>
            <a:xfrm>
              <a:off x="9833683" y="1672984"/>
              <a:ext cx="1" cy="647701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9833683" y="2600609"/>
              <a:ext cx="1" cy="652203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10162381" y="2672245"/>
              <a:ext cx="925374" cy="4699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400"/>
              </a:lvl1pPr>
            </a:lstStyle>
            <a:p>
              <a:pPr lvl="0">
                <a:defRPr sz="1800"/>
              </a:pPr>
              <a:r>
                <a:rPr sz="2400"/>
                <a:t>p = .8</a:t>
              </a:r>
            </a:p>
          </p:txBody>
        </p:sp>
        <p:sp>
          <p:nvSpPr>
            <p:cNvPr id="65" name="Shape 65"/>
            <p:cNvSpPr/>
            <p:nvPr/>
          </p:nvSpPr>
          <p:spPr>
            <a:xfrm>
              <a:off x="10185043" y="1714653"/>
              <a:ext cx="880049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400"/>
              </a:lvl1pPr>
            </a:lstStyle>
            <a:p>
              <a:pPr lvl="0">
                <a:defRPr sz="1800"/>
              </a:pPr>
              <a:r>
                <a:rPr sz="2400" dirty="0"/>
                <a:t>p = </a:t>
              </a:r>
              <a:r>
                <a:rPr sz="2400" dirty="0" smtClean="0"/>
                <a:t>.</a:t>
              </a:r>
              <a:r>
                <a:rPr lang="en-US" sz="2400" dirty="0" smtClean="0"/>
                <a:t>2</a:t>
              </a:r>
              <a:endParaRPr sz="2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9833683" y="3547570"/>
              <a:ext cx="1" cy="556261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0204748" y="3590750"/>
              <a:ext cx="840639" cy="4699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400"/>
              </a:lvl1pPr>
            </a:lstStyle>
            <a:p>
              <a:pPr lvl="0">
                <a:defRPr sz="1800"/>
              </a:pPr>
              <a:r>
                <a:rPr sz="2400"/>
                <a:t>p = 1</a:t>
              </a:r>
            </a:p>
          </p:txBody>
        </p:sp>
        <p:graphicFrame>
          <p:nvGraphicFramePr>
            <p:cNvPr id="68" name="Chart 68"/>
            <p:cNvGraphicFramePr/>
            <p:nvPr>
              <p:extLst>
                <p:ext uri="{D42A27DB-BD31-4B8C-83A1-F6EECF244321}">
                  <p14:modId xmlns:p14="http://schemas.microsoft.com/office/powerpoint/2010/main" val="246566504"/>
                </p:ext>
              </p:extLst>
            </p:nvPr>
          </p:nvGraphicFramePr>
          <p:xfrm>
            <a:off x="1381879" y="5330715"/>
            <a:ext cx="9908696" cy="419398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12494" y="590550"/>
            <a:ext cx="6797640" cy="6992402"/>
            <a:chOff x="1212494" y="590550"/>
            <a:chExt cx="6140440" cy="6992402"/>
          </a:xfrm>
        </p:grpSpPr>
        <p:grpSp>
          <p:nvGrpSpPr>
            <p:cNvPr id="84" name="Group 84"/>
            <p:cNvGrpSpPr/>
            <p:nvPr/>
          </p:nvGrpSpPr>
          <p:grpSpPr>
            <a:xfrm>
              <a:off x="1212494" y="590550"/>
              <a:ext cx="6140439" cy="2273300"/>
              <a:chOff x="0" y="0"/>
              <a:chExt cx="6140437" cy="2273299"/>
            </a:xfrm>
          </p:grpSpPr>
          <p:sp>
            <p:nvSpPr>
              <p:cNvPr id="70" name="Shape 70"/>
              <p:cNvSpPr/>
              <p:nvPr/>
            </p:nvSpPr>
            <p:spPr>
              <a:xfrm>
                <a:off x="3601465" y="1575343"/>
                <a:ext cx="436191" cy="685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sz="3800"/>
                  <a:t>B</a:t>
                </a:r>
              </a:p>
            </p:txBody>
          </p:sp>
          <p:sp>
            <p:nvSpPr>
              <p:cNvPr id="71" name="Shape 71"/>
              <p:cNvSpPr/>
              <p:nvPr/>
            </p:nvSpPr>
            <p:spPr>
              <a:xfrm>
                <a:off x="5677619" y="1575343"/>
                <a:ext cx="462819" cy="685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sz="3800"/>
                  <a:t>D</a:t>
                </a:r>
              </a:p>
            </p:txBody>
          </p:sp>
          <p:sp>
            <p:nvSpPr>
              <p:cNvPr id="72" name="Shape 72"/>
              <p:cNvSpPr/>
              <p:nvPr/>
            </p:nvSpPr>
            <p:spPr>
              <a:xfrm>
                <a:off x="2502915" y="1587499"/>
                <a:ext cx="436191" cy="685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sz="3800"/>
                  <a:t>A</a:t>
                </a:r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4627855" y="1574799"/>
                <a:ext cx="462820" cy="685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sz="3800"/>
                  <a:t>C</a:t>
                </a: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0" y="1606550"/>
                <a:ext cx="1689812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i="1"/>
                </a:lvl1pPr>
              </a:lstStyle>
              <a:p>
                <a:pPr lvl="0">
                  <a:defRPr sz="1800" i="0"/>
                </a:pPr>
                <a:r>
                  <a:rPr sz="3600" i="1"/>
                  <a:t>Stage 1</a:t>
                </a:r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3653610" y="543"/>
                <a:ext cx="382700" cy="685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sz="3800"/>
                  <a:t>2</a:t>
                </a:r>
              </a:p>
            </p:txBody>
          </p:sp>
          <p:sp>
            <p:nvSpPr>
              <p:cNvPr id="76" name="Shape 76"/>
              <p:cNvSpPr/>
              <p:nvPr/>
            </p:nvSpPr>
            <p:spPr>
              <a:xfrm>
                <a:off x="5743079" y="543"/>
                <a:ext cx="382700" cy="685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sz="3800"/>
                  <a:t>4</a:t>
                </a:r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2555060" y="12700"/>
                <a:ext cx="382701" cy="685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sz="3800"/>
                  <a:t>1</a:t>
                </a:r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4693315" y="0"/>
                <a:ext cx="382700" cy="685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sz="3800"/>
                  <a:t>3</a:t>
                </a:r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25400" y="31750"/>
                <a:ext cx="1689812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i="1"/>
                </a:lvl1pPr>
              </a:lstStyle>
              <a:p>
                <a:pPr lvl="0">
                  <a:defRPr sz="1800" i="0"/>
                </a:pPr>
                <a:r>
                  <a:rPr sz="3600" i="1" dirty="0"/>
                  <a:t>Stage 0</a:t>
                </a:r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2746410" y="864870"/>
                <a:ext cx="1" cy="556260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3844960" y="852713"/>
                <a:ext cx="1" cy="556261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4889694" y="852713"/>
                <a:ext cx="1" cy="556261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3" name="Shape 83"/>
              <p:cNvSpPr/>
              <p:nvPr/>
            </p:nvSpPr>
            <p:spPr>
              <a:xfrm>
                <a:off x="5934429" y="852713"/>
                <a:ext cx="1" cy="556261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graphicFrame>
          <p:nvGraphicFramePr>
            <p:cNvPr id="85" name="Chart 85"/>
            <p:cNvGraphicFramePr/>
            <p:nvPr>
              <p:extLst>
                <p:ext uri="{D42A27DB-BD31-4B8C-83A1-F6EECF244321}">
                  <p14:modId xmlns:p14="http://schemas.microsoft.com/office/powerpoint/2010/main" val="2147571367"/>
                </p:ext>
              </p:extLst>
            </p:nvPr>
          </p:nvGraphicFramePr>
          <p:xfrm>
            <a:off x="1302022" y="3248396"/>
            <a:ext cx="6050912" cy="43345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252" y="360658"/>
            <a:ext cx="11743770" cy="7137663"/>
            <a:chOff x="65252" y="360658"/>
            <a:chExt cx="11743770" cy="7137663"/>
          </a:xfrm>
        </p:grpSpPr>
        <p:sp>
          <p:nvSpPr>
            <p:cNvPr id="69" name="Shape 87"/>
            <p:cNvSpPr/>
            <p:nvPr/>
          </p:nvSpPr>
          <p:spPr>
            <a:xfrm>
              <a:off x="6266152" y="5682483"/>
              <a:ext cx="778612" cy="5562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3600">
                  <a:solidFill>
                    <a:srgbClr val="51A7F9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$R</a:t>
              </a:r>
              <a:r>
                <a:rPr sz="3600" baseline="-5999">
                  <a:solidFill>
                    <a:srgbClr val="51A7F9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2</a:t>
              </a:r>
            </a:p>
          </p:txBody>
        </p:sp>
        <p:sp>
          <p:nvSpPr>
            <p:cNvPr id="70" name="Shape 88"/>
            <p:cNvSpPr/>
            <p:nvPr/>
          </p:nvSpPr>
          <p:spPr>
            <a:xfrm>
              <a:off x="3899375" y="4961357"/>
              <a:ext cx="430499" cy="624055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 89"/>
            <p:cNvSpPr/>
            <p:nvPr/>
          </p:nvSpPr>
          <p:spPr>
            <a:xfrm>
              <a:off x="4079136" y="5682483"/>
              <a:ext cx="724663" cy="5562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3600">
                  <a:solidFill>
                    <a:srgbClr val="EC5D57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$R</a:t>
              </a:r>
              <a:r>
                <a:rPr sz="3600" baseline="-5999">
                  <a:solidFill>
                    <a:srgbClr val="EC5D57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1</a:t>
              </a:r>
            </a:p>
          </p:txBody>
        </p:sp>
        <p:sp>
          <p:nvSpPr>
            <p:cNvPr id="72" name="Shape 90"/>
            <p:cNvSpPr/>
            <p:nvPr/>
          </p:nvSpPr>
          <p:spPr>
            <a:xfrm>
              <a:off x="4671565" y="3971006"/>
              <a:ext cx="687835" cy="687835"/>
            </a:xfrm>
            <a:prstGeom prst="rect">
              <a:avLst/>
            </a:prstGeom>
            <a:solidFill>
              <a:srgbClr val="EC5D57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Whitney Medium"/>
                  <a:ea typeface="Whitney Medium"/>
                  <a:cs typeface="Whitney Medium"/>
                  <a:sym typeface="Whitney Medium"/>
                </a:defRPr>
              </a:pPr>
              <a:endParaRPr/>
            </a:p>
          </p:txBody>
        </p:sp>
        <p:sp>
          <p:nvSpPr>
            <p:cNvPr id="73" name="Shape 91"/>
            <p:cNvSpPr/>
            <p:nvPr/>
          </p:nvSpPr>
          <p:spPr>
            <a:xfrm>
              <a:off x="3606800" y="3971006"/>
              <a:ext cx="687835" cy="687835"/>
            </a:xfrm>
            <a:prstGeom prst="rect">
              <a:avLst/>
            </a:prstGeom>
            <a:solidFill>
              <a:srgbClr val="51A7F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Whitney Medium"/>
                  <a:ea typeface="Whitney Medium"/>
                  <a:cs typeface="Whitney Medium"/>
                  <a:sym typeface="Whitney Medium"/>
                </a:defRPr>
              </a:pPr>
              <a:endParaRPr/>
            </a:p>
          </p:txBody>
        </p:sp>
        <p:sp>
          <p:nvSpPr>
            <p:cNvPr id="74" name="Shape 92"/>
            <p:cNvSpPr/>
            <p:nvPr/>
          </p:nvSpPr>
          <p:spPr>
            <a:xfrm>
              <a:off x="3958966" y="2613746"/>
              <a:ext cx="3815658" cy="1117603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 93"/>
            <p:cNvSpPr/>
            <p:nvPr/>
          </p:nvSpPr>
          <p:spPr>
            <a:xfrm>
              <a:off x="4971886" y="2631600"/>
              <a:ext cx="2884043" cy="1061352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 94"/>
            <p:cNvSpPr/>
            <p:nvPr/>
          </p:nvSpPr>
          <p:spPr>
            <a:xfrm>
              <a:off x="6020601" y="2606061"/>
              <a:ext cx="1898752" cy="1047693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Shape 95"/>
            <p:cNvSpPr/>
            <p:nvPr/>
          </p:nvSpPr>
          <p:spPr>
            <a:xfrm>
              <a:off x="7042838" y="2598707"/>
              <a:ext cx="920081" cy="1019292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 96"/>
            <p:cNvSpPr/>
            <p:nvPr/>
          </p:nvSpPr>
          <p:spPr>
            <a:xfrm>
              <a:off x="4858501" y="1865865"/>
              <a:ext cx="270908" cy="584775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2</a:t>
              </a:r>
              <a:endParaRPr sz="3800" dirty="0"/>
            </a:p>
          </p:txBody>
        </p:sp>
        <p:sp>
          <p:nvSpPr>
            <p:cNvPr id="79" name="Shape 97"/>
            <p:cNvSpPr/>
            <p:nvPr/>
          </p:nvSpPr>
          <p:spPr>
            <a:xfrm>
              <a:off x="6947970" y="1865865"/>
              <a:ext cx="270908" cy="584775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4</a:t>
              </a:r>
              <a:endParaRPr sz="3800" dirty="0"/>
            </a:p>
          </p:txBody>
        </p:sp>
        <p:sp>
          <p:nvSpPr>
            <p:cNvPr id="80" name="Shape 98"/>
            <p:cNvSpPr/>
            <p:nvPr/>
          </p:nvSpPr>
          <p:spPr>
            <a:xfrm>
              <a:off x="6015372" y="2596330"/>
              <a:ext cx="1" cy="1056238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 99"/>
            <p:cNvSpPr/>
            <p:nvPr/>
          </p:nvSpPr>
          <p:spPr>
            <a:xfrm>
              <a:off x="3759951" y="1878021"/>
              <a:ext cx="270908" cy="584775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1</a:t>
              </a:r>
              <a:endParaRPr sz="3800" dirty="0"/>
            </a:p>
          </p:txBody>
        </p:sp>
        <p:sp>
          <p:nvSpPr>
            <p:cNvPr id="82" name="Shape 100"/>
            <p:cNvSpPr/>
            <p:nvPr/>
          </p:nvSpPr>
          <p:spPr>
            <a:xfrm>
              <a:off x="5898206" y="1865321"/>
              <a:ext cx="270908" cy="584775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3</a:t>
              </a:r>
              <a:endParaRPr sz="3800" dirty="0"/>
            </a:p>
          </p:txBody>
        </p:sp>
        <p:sp>
          <p:nvSpPr>
            <p:cNvPr id="83" name="Shape 101"/>
            <p:cNvSpPr/>
            <p:nvPr/>
          </p:nvSpPr>
          <p:spPr>
            <a:xfrm>
              <a:off x="7055178" y="2599775"/>
              <a:ext cx="1" cy="1064904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 102"/>
            <p:cNvSpPr/>
            <p:nvPr/>
          </p:nvSpPr>
          <p:spPr>
            <a:xfrm>
              <a:off x="3931333" y="2601687"/>
              <a:ext cx="1" cy="1050881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Shape 103"/>
            <p:cNvSpPr/>
            <p:nvPr/>
          </p:nvSpPr>
          <p:spPr>
            <a:xfrm>
              <a:off x="4969402" y="2606787"/>
              <a:ext cx="1" cy="1050881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 108"/>
            <p:cNvSpPr/>
            <p:nvPr/>
          </p:nvSpPr>
          <p:spPr>
            <a:xfrm>
              <a:off x="7653643" y="5682483"/>
              <a:ext cx="776479" cy="5562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3600">
                  <a:solidFill>
                    <a:srgbClr val="70BF41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$R</a:t>
              </a:r>
              <a:r>
                <a:rPr sz="3600" baseline="-5999">
                  <a:solidFill>
                    <a:srgbClr val="70BF41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5</a:t>
              </a:r>
            </a:p>
          </p:txBody>
        </p:sp>
        <p:sp>
          <p:nvSpPr>
            <p:cNvPr id="153" name="Shape 109"/>
            <p:cNvSpPr/>
            <p:nvPr/>
          </p:nvSpPr>
          <p:spPr>
            <a:xfrm>
              <a:off x="8041882" y="4938228"/>
              <a:ext cx="1" cy="647701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4" name="Shape 110"/>
            <p:cNvSpPr/>
            <p:nvPr/>
          </p:nvSpPr>
          <p:spPr>
            <a:xfrm>
              <a:off x="1174394" y="1846558"/>
              <a:ext cx="1689812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3600" i="1"/>
                <a:t>Stage 1</a:t>
              </a:r>
            </a:p>
          </p:txBody>
        </p:sp>
        <p:sp>
          <p:nvSpPr>
            <p:cNvPr id="155" name="Shape 111"/>
            <p:cNvSpPr/>
            <p:nvPr/>
          </p:nvSpPr>
          <p:spPr>
            <a:xfrm>
              <a:off x="1174394" y="3991073"/>
              <a:ext cx="1689812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3600" i="1" dirty="0"/>
                <a:t>Stage 2</a:t>
              </a:r>
            </a:p>
          </p:txBody>
        </p:sp>
        <p:sp>
          <p:nvSpPr>
            <p:cNvPr id="156" name="Shape 112"/>
            <p:cNvSpPr/>
            <p:nvPr/>
          </p:nvSpPr>
          <p:spPr>
            <a:xfrm>
              <a:off x="393028" y="5636763"/>
              <a:ext cx="2900477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3600" i="1" dirty="0"/>
                <a:t>Color Reward</a:t>
              </a:r>
            </a:p>
          </p:txBody>
        </p:sp>
        <p:sp>
          <p:nvSpPr>
            <p:cNvPr id="157" name="Shape 113"/>
            <p:cNvSpPr/>
            <p:nvPr/>
          </p:nvSpPr>
          <p:spPr>
            <a:xfrm>
              <a:off x="9552141" y="381000"/>
              <a:ext cx="2256881" cy="4138921"/>
            </a:xfrm>
            <a:prstGeom prst="rect">
              <a:avLst/>
            </a:prstGeom>
            <a:ln w="38100">
              <a:solid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158" name="Shape 114"/>
            <p:cNvSpPr/>
            <p:nvPr/>
          </p:nvSpPr>
          <p:spPr>
            <a:xfrm>
              <a:off x="9787974" y="524133"/>
              <a:ext cx="1785215" cy="838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/>
              </a:pPr>
              <a:r>
                <a:rPr sz="2400"/>
                <a:t>Transition</a:t>
              </a:r>
            </a:p>
            <a:p>
              <a:pPr lvl="0">
                <a:defRPr sz="1800"/>
              </a:pPr>
              <a:r>
                <a:rPr sz="2400"/>
                <a:t>Probabilities</a:t>
              </a:r>
            </a:p>
          </p:txBody>
        </p:sp>
        <p:sp>
          <p:nvSpPr>
            <p:cNvPr id="159" name="Shape 115"/>
            <p:cNvSpPr/>
            <p:nvPr/>
          </p:nvSpPr>
          <p:spPr>
            <a:xfrm>
              <a:off x="10116297" y="1761884"/>
              <a:ext cx="1" cy="647701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0" name="Shape 116"/>
            <p:cNvSpPr/>
            <p:nvPr/>
          </p:nvSpPr>
          <p:spPr>
            <a:xfrm>
              <a:off x="10116297" y="2689509"/>
              <a:ext cx="1" cy="652203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1" name="Shape 117"/>
            <p:cNvSpPr/>
            <p:nvPr/>
          </p:nvSpPr>
          <p:spPr>
            <a:xfrm>
              <a:off x="10444995" y="2761145"/>
              <a:ext cx="925373" cy="4699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400"/>
              </a:lvl1pPr>
            </a:lstStyle>
            <a:p>
              <a:pPr lvl="0">
                <a:defRPr sz="1800"/>
              </a:pPr>
              <a:r>
                <a:rPr sz="2400" dirty="0"/>
                <a:t>p = .8</a:t>
              </a:r>
            </a:p>
          </p:txBody>
        </p:sp>
        <p:sp>
          <p:nvSpPr>
            <p:cNvPr id="162" name="Shape 119"/>
            <p:cNvSpPr/>
            <p:nvPr/>
          </p:nvSpPr>
          <p:spPr>
            <a:xfrm>
              <a:off x="10116297" y="3636470"/>
              <a:ext cx="1" cy="556261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3" name="Shape 120"/>
            <p:cNvSpPr/>
            <p:nvPr/>
          </p:nvSpPr>
          <p:spPr>
            <a:xfrm>
              <a:off x="10487362" y="3679650"/>
              <a:ext cx="840639" cy="4699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400"/>
              </a:lvl1pPr>
            </a:lstStyle>
            <a:p>
              <a:pPr lvl="0">
                <a:defRPr sz="1800"/>
              </a:pPr>
              <a:r>
                <a:rPr sz="2400"/>
                <a:t>p = 1</a:t>
              </a:r>
            </a:p>
          </p:txBody>
        </p:sp>
        <p:sp>
          <p:nvSpPr>
            <p:cNvPr id="164" name="Shape 121"/>
            <p:cNvSpPr/>
            <p:nvPr/>
          </p:nvSpPr>
          <p:spPr>
            <a:xfrm>
              <a:off x="65252" y="6781812"/>
              <a:ext cx="3129535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3600" i="1"/>
                <a:t>Shape Reward</a:t>
              </a:r>
            </a:p>
          </p:txBody>
        </p:sp>
        <p:sp>
          <p:nvSpPr>
            <p:cNvPr id="165" name="Shape 122"/>
            <p:cNvSpPr/>
            <p:nvPr/>
          </p:nvSpPr>
          <p:spPr>
            <a:xfrm>
              <a:off x="6654800" y="3964620"/>
              <a:ext cx="778613" cy="778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5D57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" name="Shape 123"/>
            <p:cNvSpPr/>
            <p:nvPr/>
          </p:nvSpPr>
          <p:spPr>
            <a:xfrm>
              <a:off x="5647587" y="3964620"/>
              <a:ext cx="778613" cy="778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51A7F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7" name="Shape 124"/>
            <p:cNvSpPr/>
            <p:nvPr/>
          </p:nvSpPr>
          <p:spPr>
            <a:xfrm flipH="1">
              <a:off x="4577578" y="4960379"/>
              <a:ext cx="430499" cy="624055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8" name="Shape 125"/>
            <p:cNvSpPr/>
            <p:nvPr/>
          </p:nvSpPr>
          <p:spPr>
            <a:xfrm>
              <a:off x="6008287" y="4961847"/>
              <a:ext cx="430499" cy="624054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9" name="Shape 126"/>
            <p:cNvSpPr/>
            <p:nvPr/>
          </p:nvSpPr>
          <p:spPr>
            <a:xfrm flipH="1">
              <a:off x="6686490" y="4960868"/>
              <a:ext cx="430498" cy="624055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0" name="Shape 127"/>
            <p:cNvSpPr/>
            <p:nvPr/>
          </p:nvSpPr>
          <p:spPr>
            <a:xfrm>
              <a:off x="3695836" y="4998913"/>
              <a:ext cx="433677" cy="1730253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1" name="Shape 128"/>
            <p:cNvSpPr/>
            <p:nvPr/>
          </p:nvSpPr>
          <p:spPr>
            <a:xfrm flipH="1">
              <a:off x="4541640" y="4903930"/>
              <a:ext cx="1274827" cy="1837090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2" name="Shape 129"/>
            <p:cNvSpPr/>
            <p:nvPr/>
          </p:nvSpPr>
          <p:spPr>
            <a:xfrm>
              <a:off x="5209642" y="4924174"/>
              <a:ext cx="1341033" cy="1799693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3" name="Shape 130"/>
            <p:cNvSpPr/>
            <p:nvPr/>
          </p:nvSpPr>
          <p:spPr>
            <a:xfrm flipH="1">
              <a:off x="6959857" y="4946767"/>
              <a:ext cx="413108" cy="1756744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4" name="Shape 131"/>
            <p:cNvSpPr/>
            <p:nvPr/>
          </p:nvSpPr>
          <p:spPr>
            <a:xfrm>
              <a:off x="6360229" y="6713004"/>
              <a:ext cx="785318" cy="785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A6AAA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53585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5" name="Shape 132"/>
            <p:cNvSpPr/>
            <p:nvPr/>
          </p:nvSpPr>
          <p:spPr>
            <a:xfrm>
              <a:off x="3983446" y="6807212"/>
              <a:ext cx="687835" cy="687835"/>
            </a:xfrm>
            <a:prstGeom prst="rect">
              <a:avLst/>
            </a:prstGeom>
            <a:solidFill>
              <a:srgbClr val="A6AAA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DCDEE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Whitney Medium"/>
                  <a:ea typeface="Whitney Medium"/>
                  <a:cs typeface="Whitney Medium"/>
                  <a:sym typeface="Whitney Medium"/>
                </a:defRPr>
              </a:pPr>
              <a:endParaRPr/>
            </a:p>
          </p:txBody>
        </p:sp>
        <p:sp>
          <p:nvSpPr>
            <p:cNvPr id="176" name="Shape 133"/>
            <p:cNvSpPr/>
            <p:nvPr/>
          </p:nvSpPr>
          <p:spPr>
            <a:xfrm>
              <a:off x="3946970" y="6872359"/>
              <a:ext cx="772516" cy="5562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3600">
                  <a:latin typeface="Whitney Medium"/>
                  <a:ea typeface="Whitney Medium"/>
                  <a:cs typeface="Whitney Medium"/>
                  <a:sym typeface="Whitney Medium"/>
                </a:rPr>
                <a:t>$R</a:t>
              </a:r>
              <a:r>
                <a:rPr sz="3600" baseline="-5999">
                  <a:latin typeface="Whitney Medium"/>
                  <a:ea typeface="Whitney Medium"/>
                  <a:cs typeface="Whitney Medium"/>
                  <a:sym typeface="Whitney Medium"/>
                </a:rPr>
                <a:t>3</a:t>
              </a:r>
            </a:p>
          </p:txBody>
        </p:sp>
        <p:sp>
          <p:nvSpPr>
            <p:cNvPr id="177" name="Shape 134"/>
            <p:cNvSpPr/>
            <p:nvPr/>
          </p:nvSpPr>
          <p:spPr>
            <a:xfrm>
              <a:off x="6353092" y="6833075"/>
              <a:ext cx="795376" cy="5562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3600">
                  <a:latin typeface="Whitney Medium"/>
                  <a:ea typeface="Whitney Medium"/>
                  <a:cs typeface="Whitney Medium"/>
                  <a:sym typeface="Whitney Medium"/>
                </a:rPr>
                <a:t>$R</a:t>
              </a:r>
              <a:r>
                <a:rPr sz="3600" baseline="-5999">
                  <a:latin typeface="Whitney Medium"/>
                  <a:ea typeface="Whitney Medium"/>
                  <a:cs typeface="Whitney Medium"/>
                  <a:sym typeface="Whitney Medium"/>
                </a:rPr>
                <a:t>4</a:t>
              </a:r>
            </a:p>
          </p:txBody>
        </p:sp>
        <p:sp>
          <p:nvSpPr>
            <p:cNvPr id="178" name="Shape 135"/>
            <p:cNvSpPr/>
            <p:nvPr/>
          </p:nvSpPr>
          <p:spPr>
            <a:xfrm>
              <a:off x="7845579" y="3964620"/>
              <a:ext cx="785317" cy="687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0BF4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9" name="Shape 136"/>
            <p:cNvSpPr/>
            <p:nvPr/>
          </p:nvSpPr>
          <p:spPr>
            <a:xfrm>
              <a:off x="8478759" y="4937603"/>
              <a:ext cx="1" cy="1748023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0" name="Shape 137"/>
            <p:cNvSpPr/>
            <p:nvPr/>
          </p:nvSpPr>
          <p:spPr>
            <a:xfrm>
              <a:off x="8086325" y="6761745"/>
              <a:ext cx="785317" cy="687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AA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1" name="Shape 138"/>
            <p:cNvSpPr/>
            <p:nvPr/>
          </p:nvSpPr>
          <p:spPr>
            <a:xfrm>
              <a:off x="8085105" y="6908405"/>
              <a:ext cx="787757" cy="5562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3600" dirty="0">
                  <a:latin typeface="Whitney Medium"/>
                  <a:ea typeface="Whitney Medium"/>
                  <a:cs typeface="Whitney Medium"/>
                  <a:sym typeface="Whitney Medium"/>
                </a:rPr>
                <a:t>$R</a:t>
              </a:r>
              <a:r>
                <a:rPr sz="3600" baseline="-5999" dirty="0">
                  <a:latin typeface="Whitney Medium"/>
                  <a:ea typeface="Whitney Medium"/>
                  <a:cs typeface="Whitney Medium"/>
                  <a:sym typeface="Whitney Medium"/>
                </a:rPr>
                <a:t>6</a:t>
              </a:r>
            </a:p>
          </p:txBody>
        </p:sp>
        <p:sp>
          <p:nvSpPr>
            <p:cNvPr id="182" name="Shape 147"/>
            <p:cNvSpPr/>
            <p:nvPr/>
          </p:nvSpPr>
          <p:spPr>
            <a:xfrm>
              <a:off x="998829" y="360658"/>
              <a:ext cx="2040942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3600" i="1" dirty="0"/>
                <a:t>Trial Type</a:t>
              </a:r>
            </a:p>
          </p:txBody>
        </p:sp>
        <p:sp>
          <p:nvSpPr>
            <p:cNvPr id="183" name="Shape 148"/>
            <p:cNvSpPr/>
            <p:nvPr/>
          </p:nvSpPr>
          <p:spPr>
            <a:xfrm>
              <a:off x="3507404" y="425429"/>
              <a:ext cx="1460204" cy="518160"/>
            </a:xfrm>
            <a:prstGeom prst="rect">
              <a:avLst/>
            </a:prstGeom>
            <a:ln w="38100">
              <a:solid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184" name="Shape 149"/>
            <p:cNvSpPr/>
            <p:nvPr/>
          </p:nvSpPr>
          <p:spPr>
            <a:xfrm>
              <a:off x="5924498" y="425429"/>
              <a:ext cx="1460204" cy="518160"/>
            </a:xfrm>
            <a:prstGeom prst="rect">
              <a:avLst/>
            </a:prstGeom>
            <a:ln w="38100">
              <a:solid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185" name="Shape 150"/>
            <p:cNvSpPr/>
            <p:nvPr/>
          </p:nvSpPr>
          <p:spPr>
            <a:xfrm>
              <a:off x="5094051" y="360658"/>
              <a:ext cx="698602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3600" i="1"/>
                <a:t>vs.</a:t>
              </a:r>
            </a:p>
          </p:txBody>
        </p:sp>
        <p:sp>
          <p:nvSpPr>
            <p:cNvPr id="186" name="Shape 151"/>
            <p:cNvSpPr/>
            <p:nvPr/>
          </p:nvSpPr>
          <p:spPr>
            <a:xfrm>
              <a:off x="3637190" y="449558"/>
              <a:ext cx="1198216" cy="469901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sz="2400"/>
                <a:t>COLOR</a:t>
              </a:r>
            </a:p>
          </p:txBody>
        </p:sp>
        <p:sp>
          <p:nvSpPr>
            <p:cNvPr id="187" name="Shape 152"/>
            <p:cNvSpPr/>
            <p:nvPr/>
          </p:nvSpPr>
          <p:spPr>
            <a:xfrm>
              <a:off x="6080793" y="449558"/>
              <a:ext cx="1147614" cy="469901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sz="2400"/>
                <a:t>SHAPE</a:t>
              </a:r>
            </a:p>
          </p:txBody>
        </p:sp>
        <p:sp>
          <p:nvSpPr>
            <p:cNvPr id="188" name="Shape 117"/>
            <p:cNvSpPr/>
            <p:nvPr/>
          </p:nvSpPr>
          <p:spPr>
            <a:xfrm>
              <a:off x="10442448" y="1827789"/>
              <a:ext cx="880049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400"/>
              </a:lvl1pPr>
            </a:lstStyle>
            <a:p>
              <a:pPr lvl="0">
                <a:defRPr sz="1800"/>
              </a:pPr>
              <a:r>
                <a:rPr sz="2400" dirty="0"/>
                <a:t>p = </a:t>
              </a:r>
              <a:r>
                <a:rPr sz="2400" dirty="0" smtClean="0"/>
                <a:t>.</a:t>
              </a:r>
              <a:r>
                <a:rPr lang="en-US" sz="2400" dirty="0" smtClean="0"/>
                <a:t>2</a:t>
              </a:r>
              <a:endParaRPr sz="2400" dirty="0"/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Chart 154"/>
          <p:cNvGraphicFramePr/>
          <p:nvPr>
            <p:extLst>
              <p:ext uri="{D42A27DB-BD31-4B8C-83A1-F6EECF244321}">
                <p14:modId xmlns:p14="http://schemas.microsoft.com/office/powerpoint/2010/main" val="3643109157"/>
              </p:ext>
            </p:extLst>
          </p:nvPr>
        </p:nvGraphicFramePr>
        <p:xfrm>
          <a:off x="330200" y="1371600"/>
          <a:ext cx="8476926" cy="4040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101600" y="152400"/>
            <a:ext cx="7391399" cy="3874532"/>
            <a:chOff x="5435600" y="773668"/>
            <a:chExt cx="7391399" cy="3874532"/>
          </a:xfrm>
        </p:grpSpPr>
        <p:grpSp>
          <p:nvGrpSpPr>
            <p:cNvPr id="34" name="Group 33"/>
            <p:cNvGrpSpPr/>
            <p:nvPr/>
          </p:nvGrpSpPr>
          <p:grpSpPr>
            <a:xfrm>
              <a:off x="5908104" y="1675264"/>
              <a:ext cx="6918895" cy="2972936"/>
              <a:chOff x="1616934" y="322546"/>
              <a:chExt cx="10067066" cy="4325654"/>
            </a:xfrm>
          </p:grpSpPr>
          <p:sp>
            <p:nvSpPr>
              <p:cNvPr id="2" name="Shape 32"/>
              <p:cNvSpPr/>
              <p:nvPr/>
            </p:nvSpPr>
            <p:spPr>
              <a:xfrm>
                <a:off x="6386773" y="4046219"/>
                <a:ext cx="778613" cy="55626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lvl="0">
                  <a:defRPr sz="1800"/>
                </a:pPr>
                <a:r>
                  <a:rPr sz="3600">
                    <a:solidFill>
                      <a:srgbClr val="51A7F9"/>
                    </a:solidFill>
                    <a:latin typeface="Whitney Medium"/>
                    <a:ea typeface="Whitney Medium"/>
                    <a:cs typeface="Whitney Medium"/>
                    <a:sym typeface="Whitney Medium"/>
                  </a:rPr>
                  <a:t>$R</a:t>
                </a:r>
                <a:r>
                  <a:rPr sz="3600" baseline="-5999">
                    <a:solidFill>
                      <a:srgbClr val="51A7F9"/>
                    </a:solidFill>
                    <a:latin typeface="Whitney Medium"/>
                    <a:ea typeface="Whitney Medium"/>
                    <a:cs typeface="Whitney Medium"/>
                    <a:sym typeface="Whitney Medium"/>
                  </a:rPr>
                  <a:t>2</a:t>
                </a:r>
              </a:p>
            </p:txBody>
          </p:sp>
          <p:sp>
            <p:nvSpPr>
              <p:cNvPr id="3" name="Shape 33"/>
              <p:cNvSpPr/>
              <p:nvPr/>
            </p:nvSpPr>
            <p:spPr>
              <a:xfrm>
                <a:off x="5078436" y="3299693"/>
                <a:ext cx="1" cy="556261"/>
              </a:xfrm>
              <a:prstGeom prst="line">
                <a:avLst/>
              </a:prstGeom>
              <a:ln w="76200">
                <a:solidFill/>
                <a:miter lim="400000"/>
                <a:tailEnd type="triangle"/>
              </a:ln>
            </p:spPr>
            <p:txBody>
              <a:bodyPr lIns="0" tIns="0" rIns="0" bIns="0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4" name="Shape 34"/>
              <p:cNvSpPr/>
              <p:nvPr/>
            </p:nvSpPr>
            <p:spPr>
              <a:xfrm>
                <a:off x="6767536" y="3299693"/>
                <a:ext cx="1" cy="556261"/>
              </a:xfrm>
              <a:prstGeom prst="line">
                <a:avLst/>
              </a:prstGeom>
              <a:ln w="76200">
                <a:solidFill/>
                <a:miter lim="400000"/>
                <a:tailEnd type="triangle"/>
              </a:ln>
            </p:spPr>
            <p:txBody>
              <a:bodyPr lIns="0" tIns="0" rIns="0" bIns="0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" name="Shape 35"/>
              <p:cNvSpPr/>
              <p:nvPr/>
            </p:nvSpPr>
            <p:spPr>
              <a:xfrm>
                <a:off x="4712134" y="4020819"/>
                <a:ext cx="724663" cy="55626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lvl="0">
                  <a:defRPr sz="1800"/>
                </a:pPr>
                <a:r>
                  <a:rPr sz="3600" dirty="0">
                    <a:solidFill>
                      <a:srgbClr val="EC5D57"/>
                    </a:solidFill>
                    <a:latin typeface="Whitney Medium"/>
                    <a:ea typeface="Whitney Medium"/>
                    <a:cs typeface="Whitney Medium"/>
                    <a:sym typeface="Whitney Medium"/>
                  </a:rPr>
                  <a:t>$R</a:t>
                </a:r>
                <a:r>
                  <a:rPr sz="3600" baseline="-5999" dirty="0">
                    <a:solidFill>
                      <a:srgbClr val="EC5D57"/>
                    </a:solidFill>
                    <a:latin typeface="Whitney Medium"/>
                    <a:ea typeface="Whitney Medium"/>
                    <a:cs typeface="Whitney Medium"/>
                    <a:sym typeface="Whitney Medium"/>
                  </a:rPr>
                  <a:t>1</a:t>
                </a:r>
              </a:p>
            </p:txBody>
          </p:sp>
          <p:sp>
            <p:nvSpPr>
              <p:cNvPr id="6" name="Shape 36"/>
              <p:cNvSpPr/>
              <p:nvPr/>
            </p:nvSpPr>
            <p:spPr>
              <a:xfrm>
                <a:off x="6429357" y="2446993"/>
                <a:ext cx="687835" cy="687835"/>
              </a:xfrm>
              <a:prstGeom prst="rect">
                <a:avLst/>
              </a:prstGeom>
              <a:solidFill>
                <a:srgbClr val="EC5D57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Whitney Medium"/>
                    <a:ea typeface="Whitney Medium"/>
                    <a:cs typeface="Whitney Medium"/>
                    <a:sym typeface="Whitney Medium"/>
                  </a:defRPr>
                </a:pPr>
                <a:endParaRPr/>
              </a:p>
            </p:txBody>
          </p:sp>
          <p:sp>
            <p:nvSpPr>
              <p:cNvPr id="7" name="Shape 37"/>
              <p:cNvSpPr/>
              <p:nvPr/>
            </p:nvSpPr>
            <p:spPr>
              <a:xfrm>
                <a:off x="4752957" y="2446993"/>
                <a:ext cx="687835" cy="687835"/>
              </a:xfrm>
              <a:prstGeom prst="rect">
                <a:avLst/>
              </a:prstGeom>
              <a:solidFill>
                <a:srgbClr val="51A7F9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Whitney Medium"/>
                    <a:ea typeface="Whitney Medium"/>
                    <a:cs typeface="Whitney Medium"/>
                    <a:sym typeface="Whitney Medium"/>
                  </a:defRPr>
                </a:pPr>
                <a:endParaRPr/>
              </a:p>
            </p:txBody>
          </p:sp>
          <p:sp>
            <p:nvSpPr>
              <p:cNvPr id="8" name="Shape 38"/>
              <p:cNvSpPr/>
              <p:nvPr/>
            </p:nvSpPr>
            <p:spPr>
              <a:xfrm>
                <a:off x="8096202" y="2446993"/>
                <a:ext cx="687835" cy="687835"/>
              </a:xfrm>
              <a:prstGeom prst="rect">
                <a:avLst/>
              </a:prstGeom>
              <a:solidFill>
                <a:srgbClr val="70BF4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Whitney Medium"/>
                    <a:ea typeface="Whitney Medium"/>
                    <a:cs typeface="Whitney Medium"/>
                    <a:sym typeface="Whitney Medium"/>
                  </a:defRPr>
                </a:pPr>
                <a:endParaRPr/>
              </a:p>
            </p:txBody>
          </p:sp>
          <p:sp>
            <p:nvSpPr>
              <p:cNvPr id="9" name="Shape 39"/>
              <p:cNvSpPr/>
              <p:nvPr/>
            </p:nvSpPr>
            <p:spPr>
              <a:xfrm>
                <a:off x="4401507" y="1089733"/>
                <a:ext cx="3815658" cy="1117603"/>
              </a:xfrm>
              <a:prstGeom prst="line">
                <a:avLst/>
              </a:prstGeom>
              <a:ln w="12700">
                <a:solidFill/>
                <a:miter lim="400000"/>
                <a:tailEnd type="triangle"/>
              </a:ln>
            </p:spPr>
            <p:txBody>
              <a:bodyPr lIns="0" tIns="0" rIns="0" bIns="0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0" name="Shape 40"/>
              <p:cNvSpPr/>
              <p:nvPr/>
            </p:nvSpPr>
            <p:spPr>
              <a:xfrm>
                <a:off x="5414426" y="1107588"/>
                <a:ext cx="2884044" cy="1061351"/>
              </a:xfrm>
              <a:prstGeom prst="line">
                <a:avLst/>
              </a:prstGeom>
              <a:ln w="12700">
                <a:solidFill/>
                <a:miter lim="400000"/>
                <a:tailEnd type="triangle"/>
              </a:ln>
            </p:spPr>
            <p:txBody>
              <a:bodyPr lIns="0" tIns="0" rIns="0" bIns="0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1" name="Shape 41"/>
              <p:cNvSpPr/>
              <p:nvPr/>
            </p:nvSpPr>
            <p:spPr>
              <a:xfrm>
                <a:off x="6463142" y="1082049"/>
                <a:ext cx="1898752" cy="1047692"/>
              </a:xfrm>
              <a:prstGeom prst="line">
                <a:avLst/>
              </a:prstGeom>
              <a:ln w="12700">
                <a:solidFill/>
                <a:miter lim="400000"/>
                <a:tailEnd type="triangle"/>
              </a:ln>
            </p:spPr>
            <p:txBody>
              <a:bodyPr lIns="0" tIns="0" rIns="0" bIns="0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2" name="Shape 42"/>
              <p:cNvSpPr/>
              <p:nvPr/>
            </p:nvSpPr>
            <p:spPr>
              <a:xfrm>
                <a:off x="7485379" y="1074695"/>
                <a:ext cx="920081" cy="1019292"/>
              </a:xfrm>
              <a:prstGeom prst="line">
                <a:avLst/>
              </a:prstGeom>
              <a:ln w="12700">
                <a:solidFill/>
                <a:miter lim="400000"/>
                <a:tailEnd type="triangle"/>
              </a:ln>
            </p:spPr>
            <p:txBody>
              <a:bodyPr lIns="0" tIns="0" rIns="0" bIns="0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" name="Shape 43"/>
              <p:cNvSpPr/>
              <p:nvPr/>
            </p:nvSpPr>
            <p:spPr>
              <a:xfrm>
                <a:off x="5301041" y="341852"/>
                <a:ext cx="270908" cy="584775"/>
              </a:xfrm>
              <a:prstGeom prst="rect">
                <a:avLst/>
              </a:prstGeom>
              <a:solidFill>
                <a:srgbClr val="FFFFFF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lang="en-US" sz="3800" dirty="0" smtClean="0"/>
                  <a:t>2</a:t>
                </a:r>
                <a:endParaRPr sz="3800" dirty="0"/>
              </a:p>
            </p:txBody>
          </p:sp>
          <p:sp>
            <p:nvSpPr>
              <p:cNvPr id="14" name="Shape 44"/>
              <p:cNvSpPr/>
              <p:nvPr/>
            </p:nvSpPr>
            <p:spPr>
              <a:xfrm>
                <a:off x="7390510" y="341852"/>
                <a:ext cx="270908" cy="584775"/>
              </a:xfrm>
              <a:prstGeom prst="rect">
                <a:avLst/>
              </a:prstGeom>
              <a:solidFill>
                <a:srgbClr val="FFFFFF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lang="en-US" sz="3800" dirty="0" smtClean="0"/>
                  <a:t>4</a:t>
                </a:r>
                <a:endParaRPr sz="3800" dirty="0"/>
              </a:p>
            </p:txBody>
          </p:sp>
          <p:sp>
            <p:nvSpPr>
              <p:cNvPr id="15" name="Shape 45"/>
              <p:cNvSpPr/>
              <p:nvPr/>
            </p:nvSpPr>
            <p:spPr>
              <a:xfrm>
                <a:off x="5440793" y="1107588"/>
                <a:ext cx="1291236" cy="1059170"/>
              </a:xfrm>
              <a:prstGeom prst="line">
                <a:avLst/>
              </a:prstGeom>
              <a:ln w="50800">
                <a:solidFill/>
                <a:miter lim="400000"/>
                <a:tailEnd type="triangle"/>
              </a:ln>
            </p:spPr>
            <p:txBody>
              <a:bodyPr lIns="0" tIns="0" rIns="0" bIns="0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6" name="Shape 46"/>
              <p:cNvSpPr/>
              <p:nvPr/>
            </p:nvSpPr>
            <p:spPr>
              <a:xfrm>
                <a:off x="4202491" y="354009"/>
                <a:ext cx="270908" cy="584775"/>
              </a:xfrm>
              <a:prstGeom prst="rect">
                <a:avLst/>
              </a:prstGeom>
              <a:solidFill>
                <a:srgbClr val="FFFFFF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lang="en-US" sz="3800" dirty="0" smtClean="0"/>
                  <a:t>1</a:t>
                </a:r>
                <a:endParaRPr sz="3800" dirty="0"/>
              </a:p>
            </p:txBody>
          </p:sp>
          <p:sp>
            <p:nvSpPr>
              <p:cNvPr id="17" name="Shape 47"/>
              <p:cNvSpPr/>
              <p:nvPr/>
            </p:nvSpPr>
            <p:spPr>
              <a:xfrm>
                <a:off x="6340746" y="341309"/>
                <a:ext cx="270908" cy="584775"/>
              </a:xfrm>
              <a:prstGeom prst="rect">
                <a:avLst/>
              </a:prstGeom>
              <a:solidFill>
                <a:srgbClr val="FFFFFF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lang="en-US" sz="3800" dirty="0" smtClean="0"/>
                  <a:t>3</a:t>
                </a:r>
                <a:endParaRPr sz="3800" dirty="0"/>
              </a:p>
            </p:txBody>
          </p:sp>
          <p:sp>
            <p:nvSpPr>
              <p:cNvPr id="18" name="Shape 48"/>
              <p:cNvSpPr/>
              <p:nvPr/>
            </p:nvSpPr>
            <p:spPr>
              <a:xfrm flipH="1">
                <a:off x="6871111" y="1075763"/>
                <a:ext cx="626608" cy="1091306"/>
              </a:xfrm>
              <a:prstGeom prst="line">
                <a:avLst/>
              </a:prstGeom>
              <a:ln w="50800">
                <a:solidFill/>
                <a:miter lim="400000"/>
                <a:tailEnd type="triangle"/>
              </a:ln>
            </p:spPr>
            <p:txBody>
              <a:bodyPr lIns="0" tIns="0" rIns="0" bIns="0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9" name="Shape 49"/>
              <p:cNvSpPr/>
              <p:nvPr/>
            </p:nvSpPr>
            <p:spPr>
              <a:xfrm>
                <a:off x="4373873" y="1077674"/>
                <a:ext cx="652391" cy="1066802"/>
              </a:xfrm>
              <a:prstGeom prst="line">
                <a:avLst/>
              </a:prstGeom>
              <a:ln w="50800">
                <a:solidFill/>
                <a:miter lim="400000"/>
                <a:tailEnd type="triangle"/>
              </a:ln>
            </p:spPr>
            <p:txBody>
              <a:bodyPr lIns="0" tIns="0" rIns="0" bIns="0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20" name="Shape 50"/>
              <p:cNvSpPr/>
              <p:nvPr/>
            </p:nvSpPr>
            <p:spPr>
              <a:xfrm flipH="1">
                <a:off x="5109228" y="1089732"/>
                <a:ext cx="1366971" cy="1044439"/>
              </a:xfrm>
              <a:prstGeom prst="line">
                <a:avLst/>
              </a:prstGeom>
              <a:ln w="50800">
                <a:solidFill/>
                <a:miter lim="400000"/>
                <a:tailEnd type="triangle"/>
              </a:ln>
            </p:spPr>
            <p:txBody>
              <a:bodyPr lIns="0" tIns="0" rIns="0" bIns="0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21" name="Shape 55"/>
              <p:cNvSpPr/>
              <p:nvPr/>
            </p:nvSpPr>
            <p:spPr>
              <a:xfrm>
                <a:off x="8058433" y="4046219"/>
                <a:ext cx="772517" cy="55626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lvl="0">
                  <a:defRPr sz="1800"/>
                </a:pPr>
                <a:r>
                  <a:rPr sz="3600" dirty="0">
                    <a:solidFill>
                      <a:srgbClr val="70BF41"/>
                    </a:solidFill>
                    <a:latin typeface="Whitney Medium"/>
                    <a:ea typeface="Whitney Medium"/>
                    <a:cs typeface="Whitney Medium"/>
                    <a:sym typeface="Whitney Medium"/>
                  </a:rPr>
                  <a:t>$R</a:t>
                </a:r>
                <a:r>
                  <a:rPr sz="3600" baseline="-5999" dirty="0">
                    <a:solidFill>
                      <a:srgbClr val="70BF41"/>
                    </a:solidFill>
                    <a:latin typeface="Whitney Medium"/>
                    <a:ea typeface="Whitney Medium"/>
                    <a:cs typeface="Whitney Medium"/>
                    <a:sym typeface="Whitney Medium"/>
                  </a:rPr>
                  <a:t>3</a:t>
                </a:r>
              </a:p>
            </p:txBody>
          </p:sp>
          <p:sp>
            <p:nvSpPr>
              <p:cNvPr id="22" name="Shape 56"/>
              <p:cNvSpPr/>
              <p:nvPr/>
            </p:nvSpPr>
            <p:spPr>
              <a:xfrm>
                <a:off x="8436148" y="3299693"/>
                <a:ext cx="1" cy="556261"/>
              </a:xfrm>
              <a:prstGeom prst="line">
                <a:avLst/>
              </a:prstGeom>
              <a:ln w="76200">
                <a:solidFill/>
                <a:miter lim="400000"/>
                <a:tailEnd type="triangle"/>
              </a:ln>
            </p:spPr>
            <p:txBody>
              <a:bodyPr lIns="0" tIns="0" rIns="0" bIns="0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23" name="Shape 57"/>
              <p:cNvSpPr/>
              <p:nvPr/>
            </p:nvSpPr>
            <p:spPr>
              <a:xfrm>
                <a:off x="1616934" y="322546"/>
                <a:ext cx="1689813" cy="64770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>
                  <a:defRPr i="1"/>
                </a:lvl1pPr>
              </a:lstStyle>
              <a:p>
                <a:pPr lvl="0">
                  <a:defRPr sz="1800" i="0"/>
                </a:pPr>
                <a:r>
                  <a:rPr sz="3600" i="1" dirty="0"/>
                  <a:t>Stage 1</a:t>
                </a:r>
              </a:p>
            </p:txBody>
          </p:sp>
          <p:sp>
            <p:nvSpPr>
              <p:cNvPr id="24" name="Shape 58"/>
              <p:cNvSpPr/>
              <p:nvPr/>
            </p:nvSpPr>
            <p:spPr>
              <a:xfrm>
                <a:off x="1616934" y="2467060"/>
                <a:ext cx="1689813" cy="64770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>
                  <a:defRPr i="1"/>
                </a:lvl1pPr>
              </a:lstStyle>
              <a:p>
                <a:pPr lvl="0">
                  <a:defRPr sz="1800" i="0"/>
                </a:pPr>
                <a:r>
                  <a:rPr sz="3600" i="1"/>
                  <a:t>Stage 2</a:t>
                </a:r>
              </a:p>
            </p:txBody>
          </p:sp>
          <p:sp>
            <p:nvSpPr>
              <p:cNvPr id="25" name="Shape 59"/>
              <p:cNvSpPr/>
              <p:nvPr/>
            </p:nvSpPr>
            <p:spPr>
              <a:xfrm>
                <a:off x="1621278" y="4000499"/>
                <a:ext cx="1681125" cy="64770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>
                  <a:defRPr i="1"/>
                </a:lvl1pPr>
              </a:lstStyle>
              <a:p>
                <a:pPr lvl="0">
                  <a:defRPr sz="1800" i="0"/>
                </a:pPr>
                <a:r>
                  <a:rPr sz="3600" i="1" dirty="0"/>
                  <a:t>Reward</a:t>
                </a:r>
              </a:p>
            </p:txBody>
          </p:sp>
          <p:sp>
            <p:nvSpPr>
              <p:cNvPr id="26" name="Shape 60"/>
              <p:cNvSpPr/>
              <p:nvPr/>
            </p:nvSpPr>
            <p:spPr>
              <a:xfrm>
                <a:off x="9427119" y="397600"/>
                <a:ext cx="2256881" cy="4138921"/>
              </a:xfrm>
              <a:prstGeom prst="rect">
                <a:avLst/>
              </a:prstGeom>
              <a:ln w="38100">
                <a:solidFill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27" name="Shape 61"/>
              <p:cNvSpPr/>
              <p:nvPr/>
            </p:nvSpPr>
            <p:spPr>
              <a:xfrm>
                <a:off x="9462837" y="437380"/>
                <a:ext cx="2185446" cy="104490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/>
              <a:p>
                <a:pPr lvl="0">
                  <a:defRPr sz="1800"/>
                </a:pPr>
                <a:r>
                  <a:rPr sz="2000" dirty="0"/>
                  <a:t>Transition</a:t>
                </a:r>
              </a:p>
              <a:p>
                <a:pPr lvl="0">
                  <a:defRPr sz="1800"/>
                </a:pPr>
                <a:r>
                  <a:rPr sz="2000" dirty="0"/>
                  <a:t>Probabilities</a:t>
                </a:r>
              </a:p>
            </p:txBody>
          </p:sp>
          <p:sp>
            <p:nvSpPr>
              <p:cNvPr id="28" name="Shape 62"/>
              <p:cNvSpPr/>
              <p:nvPr/>
            </p:nvSpPr>
            <p:spPr>
              <a:xfrm>
                <a:off x="9991275" y="1778484"/>
                <a:ext cx="1" cy="647701"/>
              </a:xfrm>
              <a:prstGeom prst="line">
                <a:avLst/>
              </a:prstGeom>
              <a:ln w="12700">
                <a:solidFill/>
                <a:miter lim="400000"/>
                <a:tailEnd type="triangle"/>
              </a:ln>
            </p:spPr>
            <p:txBody>
              <a:bodyPr lIns="0" tIns="0" rIns="0" bIns="0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29" name="Shape 63"/>
              <p:cNvSpPr/>
              <p:nvPr/>
            </p:nvSpPr>
            <p:spPr>
              <a:xfrm>
                <a:off x="9991275" y="2706109"/>
                <a:ext cx="1" cy="652203"/>
              </a:xfrm>
              <a:prstGeom prst="line">
                <a:avLst/>
              </a:prstGeom>
              <a:ln w="50800">
                <a:solidFill/>
                <a:miter lim="400000"/>
                <a:tailEnd type="triangle"/>
              </a:ln>
            </p:spPr>
            <p:txBody>
              <a:bodyPr lIns="0" tIns="0" rIns="0" bIns="0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0" name="Shape 64"/>
              <p:cNvSpPr/>
              <p:nvPr/>
            </p:nvSpPr>
            <p:spPr>
              <a:xfrm>
                <a:off x="10319973" y="2777745"/>
                <a:ext cx="925374" cy="46990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>
                  <a:defRPr sz="2400"/>
                </a:lvl1pPr>
              </a:lstStyle>
              <a:p>
                <a:pPr lvl="0">
                  <a:defRPr sz="1800"/>
                </a:pPr>
                <a:r>
                  <a:rPr sz="2400"/>
                  <a:t>p = .8</a:t>
                </a:r>
              </a:p>
            </p:txBody>
          </p:sp>
          <p:sp>
            <p:nvSpPr>
              <p:cNvPr id="31" name="Shape 65"/>
              <p:cNvSpPr/>
              <p:nvPr/>
            </p:nvSpPr>
            <p:spPr>
              <a:xfrm>
                <a:off x="10342635" y="1820153"/>
                <a:ext cx="880049" cy="4719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>
                  <a:defRPr sz="2400"/>
                </a:lvl1pPr>
              </a:lstStyle>
              <a:p>
                <a:pPr lvl="0">
                  <a:defRPr sz="1800"/>
                </a:pPr>
                <a:r>
                  <a:rPr sz="2400" dirty="0"/>
                  <a:t>p = </a:t>
                </a:r>
                <a:r>
                  <a:rPr sz="2400" dirty="0" smtClean="0"/>
                  <a:t>.</a:t>
                </a:r>
                <a:r>
                  <a:rPr lang="en-US" sz="2400" dirty="0" smtClean="0"/>
                  <a:t>2</a:t>
                </a:r>
                <a:endParaRPr sz="2400" dirty="0"/>
              </a:p>
            </p:txBody>
          </p:sp>
          <p:sp>
            <p:nvSpPr>
              <p:cNvPr id="32" name="Shape 66"/>
              <p:cNvSpPr/>
              <p:nvPr/>
            </p:nvSpPr>
            <p:spPr>
              <a:xfrm>
                <a:off x="9991275" y="3653070"/>
                <a:ext cx="1" cy="556261"/>
              </a:xfrm>
              <a:prstGeom prst="line">
                <a:avLst/>
              </a:prstGeom>
              <a:ln w="76200">
                <a:solidFill/>
                <a:miter lim="400000"/>
                <a:tailEnd type="triangle"/>
              </a:ln>
            </p:spPr>
            <p:txBody>
              <a:bodyPr lIns="0" tIns="0" rIns="0" bIns="0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3" name="Shape 67"/>
              <p:cNvSpPr/>
              <p:nvPr/>
            </p:nvSpPr>
            <p:spPr>
              <a:xfrm>
                <a:off x="10362340" y="3696250"/>
                <a:ext cx="840639" cy="46990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>
                  <a:defRPr sz="2400"/>
                </a:lvl1pPr>
              </a:lstStyle>
              <a:p>
                <a:pPr lvl="0">
                  <a:defRPr sz="1800"/>
                </a:pPr>
                <a:r>
                  <a:rPr sz="2400"/>
                  <a:t>p = 1</a:t>
                </a: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5435600" y="773668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947052" y="152400"/>
            <a:ext cx="4879948" cy="4103132"/>
            <a:chOff x="250852" y="773668"/>
            <a:chExt cx="4879948" cy="4103132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703409" y="2349890"/>
              <a:ext cx="3485393" cy="25269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15009" y="2444090"/>
              <a:ext cx="481940" cy="456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362806" y="1600200"/>
              <a:ext cx="1789798" cy="1032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551207" y="1889111"/>
              <a:ext cx="659398" cy="375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70139" y="3197688"/>
              <a:ext cx="12298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&lt;4s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304805" y="1889111"/>
              <a:ext cx="659398" cy="375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304804" y="2353798"/>
              <a:ext cx="1789798" cy="1032288"/>
            </a:xfrm>
            <a:prstGeom prst="rect">
              <a:avLst/>
            </a:prstGeom>
            <a:solidFill>
              <a:srgbClr val="FF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00536" y="3965710"/>
              <a:ext cx="12298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&lt;4s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Shape 37"/>
            <p:cNvSpPr/>
            <p:nvPr/>
          </p:nvSpPr>
          <p:spPr>
            <a:xfrm>
              <a:off x="2981665" y="2667000"/>
              <a:ext cx="472735" cy="472735"/>
            </a:xfrm>
            <a:prstGeom prst="rect">
              <a:avLst/>
            </a:prstGeom>
            <a:solidFill>
              <a:srgbClr val="51A7F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Whitney Medium"/>
                  <a:ea typeface="Whitney Medium"/>
                  <a:cs typeface="Whitney Medium"/>
                  <a:sym typeface="Whitney Medium"/>
                </a:defRPr>
              </a:pPr>
              <a:endParaRPr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0852" y="773668"/>
              <a:ext cx="6639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341002" y="3103488"/>
              <a:ext cx="1789798" cy="10322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 earn</a:t>
              </a:r>
            </a:p>
            <a:p>
              <a:pPr algn="ctr"/>
              <a:r>
                <a:rPr lang="en-US" sz="1800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+3</a:t>
              </a:r>
            </a:p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oints.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2706" y="4724400"/>
            <a:ext cx="9331123" cy="4103132"/>
            <a:chOff x="142706" y="4724400"/>
            <a:chExt cx="9331123" cy="4103132"/>
          </a:xfrm>
        </p:grpSpPr>
        <p:grpSp>
          <p:nvGrpSpPr>
            <p:cNvPr id="82" name="Group 81"/>
            <p:cNvGrpSpPr/>
            <p:nvPr/>
          </p:nvGrpSpPr>
          <p:grpSpPr>
            <a:xfrm>
              <a:off x="142706" y="4724400"/>
              <a:ext cx="9331123" cy="4103132"/>
              <a:chOff x="142706" y="4724400"/>
              <a:chExt cx="9331123" cy="4103132"/>
            </a:xfrm>
          </p:grpSpPr>
          <p:cxnSp>
            <p:nvCxnSpPr>
              <p:cNvPr id="54" name="Straight Arrow Connector 53"/>
              <p:cNvCxnSpPr/>
              <p:nvPr/>
            </p:nvCxnSpPr>
            <p:spPr>
              <a:xfrm>
                <a:off x="619342" y="6300622"/>
                <a:ext cx="3485393" cy="252691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430942" y="6394822"/>
                <a:ext cx="481940" cy="456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278739" y="5550932"/>
                <a:ext cx="1789798" cy="10322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467140" y="5839843"/>
                <a:ext cx="659398" cy="37566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86072" y="7148420"/>
                <a:ext cx="12298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&lt;4s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220738" y="5839843"/>
                <a:ext cx="659398" cy="3756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220737" y="6304530"/>
                <a:ext cx="1789798" cy="1032288"/>
              </a:xfrm>
              <a:prstGeom prst="rect">
                <a:avLst/>
              </a:prstGeom>
              <a:solidFill>
                <a:srgbClr val="FF6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016469" y="7916442"/>
                <a:ext cx="12298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&lt;4s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06400" y="4724400"/>
                <a:ext cx="1847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42706" y="4886980"/>
                <a:ext cx="16305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Trial N-1: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5775494" y="4724400"/>
                <a:ext cx="3698335" cy="4103132"/>
                <a:chOff x="490467" y="773668"/>
                <a:chExt cx="3698335" cy="4103132"/>
              </a:xfrm>
            </p:grpSpPr>
            <p:cxnSp>
              <p:nvCxnSpPr>
                <p:cNvPr id="67" name="Straight Arrow Connector 66"/>
                <p:cNvCxnSpPr/>
                <p:nvPr/>
              </p:nvCxnSpPr>
              <p:spPr>
                <a:xfrm>
                  <a:off x="703409" y="2349890"/>
                  <a:ext cx="3485393" cy="252691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515009" y="2444090"/>
                  <a:ext cx="481940" cy="4565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0s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1362806" y="1600200"/>
                  <a:ext cx="1789798" cy="103228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1551207" y="1889111"/>
                  <a:ext cx="659398" cy="3756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2304805" y="1889111"/>
                  <a:ext cx="659398" cy="3756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490467" y="773668"/>
                  <a:ext cx="1847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8" name="TextBox 77"/>
              <p:cNvSpPr txBox="1"/>
              <p:nvPr/>
            </p:nvSpPr>
            <p:spPr>
              <a:xfrm>
                <a:off x="5661680" y="4886980"/>
                <a:ext cx="13308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Trial N: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Shape 38"/>
              <p:cNvSpPr/>
              <p:nvPr/>
            </p:nvSpPr>
            <p:spPr>
              <a:xfrm>
                <a:off x="2905465" y="6629400"/>
                <a:ext cx="472735" cy="472735"/>
              </a:xfrm>
              <a:prstGeom prst="rect">
                <a:avLst/>
              </a:prstGeom>
              <a:solidFill>
                <a:srgbClr val="70BF4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Whitney Medium"/>
                    <a:ea typeface="Whitney Medium"/>
                    <a:cs typeface="Whitney Medium"/>
                    <a:sym typeface="Whitney Medium"/>
                  </a:defRPr>
                </a:pPr>
                <a:endParaRPr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256935" y="7054220"/>
                <a:ext cx="1789798" cy="10322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You earn</a:t>
                </a:r>
              </a:p>
              <a:p>
                <a:pPr algn="ctr"/>
                <a:r>
                  <a:rPr lang="en-US" sz="18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+3</a:t>
                </a:r>
              </a:p>
              <a:p>
                <a:pPr algn="ctr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oints.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8363204" y="7023151"/>
              <a:ext cx="577596" cy="444449"/>
              <a:chOff x="10101477" y="3136951"/>
              <a:chExt cx="577596" cy="444449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10101477" y="3136951"/>
                <a:ext cx="126897" cy="126897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0323576" y="3291840"/>
                <a:ext cx="126897" cy="126897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0552176" y="3454503"/>
                <a:ext cx="126897" cy="126897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21079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8026400" y="990600"/>
            <a:ext cx="1789798" cy="10322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214801" y="1279511"/>
            <a:ext cx="659398" cy="375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68399" y="1279511"/>
            <a:ext cx="659398" cy="375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grpSp>
        <p:nvGrpSpPr>
          <p:cNvPr id="2" name="Group 84"/>
          <p:cNvGrpSpPr/>
          <p:nvPr/>
        </p:nvGrpSpPr>
        <p:grpSpPr>
          <a:xfrm>
            <a:off x="254000" y="1130298"/>
            <a:ext cx="6110762" cy="2222502"/>
            <a:chOff x="0" y="31750"/>
            <a:chExt cx="6110760" cy="2222501"/>
          </a:xfrm>
        </p:grpSpPr>
        <p:sp>
          <p:nvSpPr>
            <p:cNvPr id="3" name="Shape 70"/>
            <p:cNvSpPr/>
            <p:nvPr/>
          </p:nvSpPr>
          <p:spPr>
            <a:xfrm>
              <a:off x="3684106" y="1625856"/>
              <a:ext cx="270908" cy="58477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2</a:t>
              </a:r>
              <a:endParaRPr sz="3800" dirty="0"/>
            </a:p>
          </p:txBody>
        </p:sp>
        <p:sp>
          <p:nvSpPr>
            <p:cNvPr id="4" name="Shape 71"/>
            <p:cNvSpPr/>
            <p:nvPr/>
          </p:nvSpPr>
          <p:spPr>
            <a:xfrm>
              <a:off x="5773575" y="1625856"/>
              <a:ext cx="270908" cy="58477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4</a:t>
              </a:r>
              <a:endParaRPr sz="3800" dirty="0"/>
            </a:p>
          </p:txBody>
        </p:sp>
        <p:sp>
          <p:nvSpPr>
            <p:cNvPr id="5" name="Shape 72"/>
            <p:cNvSpPr/>
            <p:nvPr/>
          </p:nvSpPr>
          <p:spPr>
            <a:xfrm>
              <a:off x="2585556" y="1638012"/>
              <a:ext cx="270908" cy="58477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1</a:t>
              </a:r>
              <a:endParaRPr sz="3800" dirty="0"/>
            </a:p>
          </p:txBody>
        </p:sp>
        <p:sp>
          <p:nvSpPr>
            <p:cNvPr id="6" name="Shape 73"/>
            <p:cNvSpPr/>
            <p:nvPr/>
          </p:nvSpPr>
          <p:spPr>
            <a:xfrm>
              <a:off x="4723811" y="1625312"/>
              <a:ext cx="270908" cy="58477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3</a:t>
              </a:r>
              <a:endParaRPr sz="3800" dirty="0"/>
            </a:p>
          </p:txBody>
        </p:sp>
        <p:sp>
          <p:nvSpPr>
            <p:cNvPr id="7" name="Shape 74"/>
            <p:cNvSpPr/>
            <p:nvPr/>
          </p:nvSpPr>
          <p:spPr>
            <a:xfrm>
              <a:off x="0" y="1606550"/>
              <a:ext cx="168981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3600" i="1"/>
                <a:t>Stage 1</a:t>
              </a:r>
            </a:p>
          </p:txBody>
        </p:sp>
        <p:sp>
          <p:nvSpPr>
            <p:cNvPr id="8" name="Shape 75"/>
            <p:cNvSpPr/>
            <p:nvPr/>
          </p:nvSpPr>
          <p:spPr>
            <a:xfrm>
              <a:off x="3682255" y="51056"/>
              <a:ext cx="325410" cy="58477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B</a:t>
              </a:r>
              <a:endParaRPr sz="3800" dirty="0"/>
            </a:p>
          </p:txBody>
        </p:sp>
        <p:sp>
          <p:nvSpPr>
            <p:cNvPr id="9" name="Shape 76"/>
            <p:cNvSpPr/>
            <p:nvPr/>
          </p:nvSpPr>
          <p:spPr>
            <a:xfrm>
              <a:off x="5758099" y="51056"/>
              <a:ext cx="352661" cy="58477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D</a:t>
              </a:r>
              <a:endParaRPr sz="3800" dirty="0"/>
            </a:p>
          </p:txBody>
        </p:sp>
        <p:sp>
          <p:nvSpPr>
            <p:cNvPr id="10" name="Shape 77"/>
            <p:cNvSpPr/>
            <p:nvPr/>
          </p:nvSpPr>
          <p:spPr>
            <a:xfrm>
              <a:off x="2583705" y="63213"/>
              <a:ext cx="325410" cy="58477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A</a:t>
              </a:r>
              <a:endParaRPr sz="3800" dirty="0"/>
            </a:p>
          </p:txBody>
        </p:sp>
        <p:sp>
          <p:nvSpPr>
            <p:cNvPr id="11" name="Shape 78"/>
            <p:cNvSpPr/>
            <p:nvPr/>
          </p:nvSpPr>
          <p:spPr>
            <a:xfrm>
              <a:off x="4708335" y="50513"/>
              <a:ext cx="352661" cy="58477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C</a:t>
              </a:r>
              <a:endParaRPr sz="3800" dirty="0"/>
            </a:p>
          </p:txBody>
        </p:sp>
        <p:sp>
          <p:nvSpPr>
            <p:cNvPr id="12" name="Shape 79"/>
            <p:cNvSpPr/>
            <p:nvPr/>
          </p:nvSpPr>
          <p:spPr>
            <a:xfrm>
              <a:off x="25400" y="31750"/>
              <a:ext cx="168981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3600" i="1" dirty="0"/>
                <a:t>Stage 0</a:t>
              </a:r>
            </a:p>
          </p:txBody>
        </p:sp>
        <p:sp>
          <p:nvSpPr>
            <p:cNvPr id="13" name="Shape 80"/>
            <p:cNvSpPr/>
            <p:nvPr/>
          </p:nvSpPr>
          <p:spPr>
            <a:xfrm>
              <a:off x="2746410" y="864870"/>
              <a:ext cx="1" cy="55626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" name="Shape 81"/>
            <p:cNvSpPr/>
            <p:nvPr/>
          </p:nvSpPr>
          <p:spPr>
            <a:xfrm>
              <a:off x="3844960" y="852713"/>
              <a:ext cx="1" cy="55626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" name="Shape 82"/>
            <p:cNvSpPr/>
            <p:nvPr/>
          </p:nvSpPr>
          <p:spPr>
            <a:xfrm>
              <a:off x="4889694" y="852713"/>
              <a:ext cx="1" cy="55626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" name="Shape 83"/>
            <p:cNvSpPr/>
            <p:nvPr/>
          </p:nvSpPr>
          <p:spPr>
            <a:xfrm>
              <a:off x="5934429" y="852713"/>
              <a:ext cx="1" cy="55626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7488357" y="1804822"/>
            <a:ext cx="4342314" cy="3148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99957" y="1899022"/>
            <a:ext cx="481940" cy="456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059006" y="1731624"/>
            <a:ext cx="1789798" cy="103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626600" y="2062733"/>
            <a:ext cx="659398" cy="375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55087" y="2652620"/>
            <a:ext cx="1229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&lt;4s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001004" y="2485222"/>
            <a:ext cx="1789798" cy="1032288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864600" y="3420642"/>
            <a:ext cx="1229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&lt;4s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Shape 37"/>
          <p:cNvSpPr/>
          <p:nvPr/>
        </p:nvSpPr>
        <p:spPr>
          <a:xfrm>
            <a:off x="10677865" y="2798424"/>
            <a:ext cx="472735" cy="472735"/>
          </a:xfrm>
          <a:prstGeom prst="rect">
            <a:avLst/>
          </a:prstGeom>
          <a:solidFill>
            <a:srgbClr val="51A7F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Whitney Medium"/>
                <a:ea typeface="Whitney Medium"/>
                <a:cs typeface="Whitney Medium"/>
                <a:sym typeface="Whitney Medium"/>
              </a:defRPr>
            </a:pPr>
            <a:endParaRPr/>
          </a:p>
        </p:txBody>
      </p:sp>
      <p:sp>
        <p:nvSpPr>
          <p:cNvPr id="27" name="TextBox 26"/>
          <p:cNvSpPr txBox="1"/>
          <p:nvPr/>
        </p:nvSpPr>
        <p:spPr>
          <a:xfrm>
            <a:off x="7035800" y="228600"/>
            <a:ext cx="663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037202" y="3234912"/>
            <a:ext cx="1789798" cy="1032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earn</a:t>
            </a:r>
          </a:p>
          <a:p>
            <a:pPr algn="ctr"/>
            <a:r>
              <a:rPr lang="en-US" sz="1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+3</a:t>
            </a:r>
          </a:p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oints.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807377" y="4191000"/>
            <a:ext cx="1229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&lt;4s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817" y="228600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6609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7"/>
          <p:cNvSpPr/>
          <p:nvPr/>
        </p:nvSpPr>
        <p:spPr>
          <a:xfrm>
            <a:off x="4804613" y="4671455"/>
            <a:ext cx="54983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2600" dirty="0">
                <a:solidFill>
                  <a:srgbClr val="51A7F9"/>
                </a:solidFill>
                <a:latin typeface="Whitney Medium"/>
                <a:ea typeface="Whitney Medium"/>
                <a:cs typeface="Whitney Medium"/>
                <a:sym typeface="Whitney Medium"/>
              </a:rPr>
              <a:t>$R</a:t>
            </a:r>
            <a:r>
              <a:rPr sz="2600" baseline="-5999" dirty="0">
                <a:solidFill>
                  <a:srgbClr val="51A7F9"/>
                </a:solidFill>
                <a:latin typeface="Whitney Medium"/>
                <a:ea typeface="Whitney Medium"/>
                <a:cs typeface="Whitney Medium"/>
                <a:sym typeface="Whitney Medium"/>
              </a:rPr>
              <a:t>2</a:t>
            </a:r>
          </a:p>
        </p:txBody>
      </p:sp>
      <p:sp>
        <p:nvSpPr>
          <p:cNvPr id="3" name="Shape 88"/>
          <p:cNvSpPr/>
          <p:nvPr/>
        </p:nvSpPr>
        <p:spPr>
          <a:xfrm>
            <a:off x="3072176" y="4143717"/>
            <a:ext cx="313547" cy="454521"/>
          </a:xfrm>
          <a:prstGeom prst="line">
            <a:avLst/>
          </a:prstGeom>
          <a:ln w="762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" name="Shape 89"/>
          <p:cNvSpPr/>
          <p:nvPr/>
        </p:nvSpPr>
        <p:spPr>
          <a:xfrm>
            <a:off x="3192086" y="4671455"/>
            <a:ext cx="54983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2600" dirty="0">
                <a:solidFill>
                  <a:srgbClr val="EC5D57"/>
                </a:solidFill>
                <a:latin typeface="Whitney Medium"/>
                <a:ea typeface="Whitney Medium"/>
                <a:cs typeface="Whitney Medium"/>
                <a:sym typeface="Whitney Medium"/>
              </a:rPr>
              <a:t>$R</a:t>
            </a:r>
            <a:r>
              <a:rPr sz="2600" baseline="-5999" dirty="0">
                <a:solidFill>
                  <a:srgbClr val="EC5D57"/>
                </a:solidFill>
                <a:latin typeface="Whitney Medium"/>
                <a:ea typeface="Whitney Medium"/>
                <a:cs typeface="Whitney Medium"/>
                <a:sym typeface="Whitney Medium"/>
              </a:rPr>
              <a:t>1</a:t>
            </a:r>
          </a:p>
        </p:txBody>
      </p:sp>
      <p:sp>
        <p:nvSpPr>
          <p:cNvPr id="5" name="Shape 90"/>
          <p:cNvSpPr/>
          <p:nvPr/>
        </p:nvSpPr>
        <p:spPr>
          <a:xfrm>
            <a:off x="3639226" y="3422410"/>
            <a:ext cx="500974" cy="500974"/>
          </a:xfrm>
          <a:prstGeom prst="rect">
            <a:avLst/>
          </a:prstGeom>
          <a:solidFill>
            <a:srgbClr val="EC5D5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Whitney Medium"/>
                <a:ea typeface="Whitney Medium"/>
                <a:cs typeface="Whitney Medium"/>
                <a:sym typeface="Whitney Medium"/>
              </a:defRPr>
            </a:pPr>
            <a:endParaRPr/>
          </a:p>
        </p:txBody>
      </p:sp>
      <p:sp>
        <p:nvSpPr>
          <p:cNvPr id="6" name="Shape 91"/>
          <p:cNvSpPr/>
          <p:nvPr/>
        </p:nvSpPr>
        <p:spPr>
          <a:xfrm>
            <a:off x="2859084" y="3422410"/>
            <a:ext cx="500974" cy="500974"/>
          </a:xfrm>
          <a:prstGeom prst="rect">
            <a:avLst/>
          </a:prstGeom>
          <a:solidFill>
            <a:srgbClr val="51A7F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Whitney Medium"/>
                <a:ea typeface="Whitney Medium"/>
                <a:cs typeface="Whitney Medium"/>
                <a:sym typeface="Whitney Medium"/>
              </a:defRPr>
            </a:pPr>
            <a:endParaRPr/>
          </a:p>
        </p:txBody>
      </p:sp>
      <p:sp>
        <p:nvSpPr>
          <p:cNvPr id="7" name="Shape 92"/>
          <p:cNvSpPr/>
          <p:nvPr/>
        </p:nvSpPr>
        <p:spPr>
          <a:xfrm>
            <a:off x="3115578" y="2433870"/>
            <a:ext cx="2779076" cy="813989"/>
          </a:xfrm>
          <a:prstGeom prst="line">
            <a:avLst/>
          </a:prstGeom>
          <a:ln w="127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Shape 93"/>
          <p:cNvSpPr/>
          <p:nvPr/>
        </p:nvSpPr>
        <p:spPr>
          <a:xfrm>
            <a:off x="3853323" y="2446874"/>
            <a:ext cx="2100549" cy="773020"/>
          </a:xfrm>
          <a:prstGeom prst="line">
            <a:avLst/>
          </a:prstGeom>
          <a:ln w="127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9" name="Shape 94"/>
          <p:cNvSpPr/>
          <p:nvPr/>
        </p:nvSpPr>
        <p:spPr>
          <a:xfrm>
            <a:off x="4617139" y="2428273"/>
            <a:ext cx="1382927" cy="763071"/>
          </a:xfrm>
          <a:prstGeom prst="line">
            <a:avLst/>
          </a:prstGeom>
          <a:ln w="127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" name="Shape 95"/>
          <p:cNvSpPr/>
          <p:nvPr/>
        </p:nvSpPr>
        <p:spPr>
          <a:xfrm>
            <a:off x="5361669" y="2422917"/>
            <a:ext cx="670127" cy="742386"/>
          </a:xfrm>
          <a:prstGeom prst="line">
            <a:avLst/>
          </a:prstGeom>
          <a:ln w="127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" name="Shape 96"/>
          <p:cNvSpPr/>
          <p:nvPr/>
        </p:nvSpPr>
        <p:spPr>
          <a:xfrm>
            <a:off x="3770741" y="1889163"/>
            <a:ext cx="197312" cy="4259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lang="en-US" sz="3800" dirty="0" smtClean="0"/>
              <a:t>2</a:t>
            </a:r>
            <a:endParaRPr sz="3800" dirty="0"/>
          </a:p>
        </p:txBody>
      </p:sp>
      <p:sp>
        <p:nvSpPr>
          <p:cNvPr id="12" name="Shape 97"/>
          <p:cNvSpPr/>
          <p:nvPr/>
        </p:nvSpPr>
        <p:spPr>
          <a:xfrm>
            <a:off x="5292574" y="1889163"/>
            <a:ext cx="197312" cy="4259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lang="en-US" sz="3800" dirty="0" smtClean="0"/>
              <a:t>4</a:t>
            </a:r>
            <a:endParaRPr sz="3800" dirty="0"/>
          </a:p>
        </p:txBody>
      </p:sp>
      <p:sp>
        <p:nvSpPr>
          <p:cNvPr id="13" name="Shape 98"/>
          <p:cNvSpPr/>
          <p:nvPr/>
        </p:nvSpPr>
        <p:spPr>
          <a:xfrm>
            <a:off x="4613330" y="2421186"/>
            <a:ext cx="1" cy="769295"/>
          </a:xfrm>
          <a:prstGeom prst="line">
            <a:avLst/>
          </a:prstGeom>
          <a:ln w="508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4" name="Shape 99"/>
          <p:cNvSpPr/>
          <p:nvPr/>
        </p:nvSpPr>
        <p:spPr>
          <a:xfrm>
            <a:off x="2970629" y="1898016"/>
            <a:ext cx="197312" cy="4259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lang="en-US" sz="3800" dirty="0" smtClean="0"/>
              <a:t>1</a:t>
            </a:r>
            <a:endParaRPr sz="3800" dirty="0"/>
          </a:p>
        </p:txBody>
      </p:sp>
      <p:sp>
        <p:nvSpPr>
          <p:cNvPr id="15" name="Shape 100"/>
          <p:cNvSpPr/>
          <p:nvPr/>
        </p:nvSpPr>
        <p:spPr>
          <a:xfrm>
            <a:off x="4527994" y="1888767"/>
            <a:ext cx="197312" cy="4259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lang="en-US" sz="3800" dirty="0" smtClean="0"/>
              <a:t>3</a:t>
            </a:r>
            <a:endParaRPr sz="3800" dirty="0"/>
          </a:p>
        </p:txBody>
      </p:sp>
      <p:sp>
        <p:nvSpPr>
          <p:cNvPr id="16" name="Shape 101"/>
          <p:cNvSpPr/>
          <p:nvPr/>
        </p:nvSpPr>
        <p:spPr>
          <a:xfrm>
            <a:off x="5370657" y="2423695"/>
            <a:ext cx="1" cy="775607"/>
          </a:xfrm>
          <a:prstGeom prst="line">
            <a:avLst/>
          </a:prstGeom>
          <a:ln w="508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7" name="Shape 102"/>
          <p:cNvSpPr/>
          <p:nvPr/>
        </p:nvSpPr>
        <p:spPr>
          <a:xfrm>
            <a:off x="3095452" y="2425087"/>
            <a:ext cx="1" cy="765393"/>
          </a:xfrm>
          <a:prstGeom prst="line">
            <a:avLst/>
          </a:prstGeom>
          <a:ln w="508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" name="Shape 103"/>
          <p:cNvSpPr/>
          <p:nvPr/>
        </p:nvSpPr>
        <p:spPr>
          <a:xfrm>
            <a:off x="3851514" y="2428802"/>
            <a:ext cx="1" cy="765393"/>
          </a:xfrm>
          <a:prstGeom prst="line">
            <a:avLst/>
          </a:prstGeom>
          <a:ln w="508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3" name="Shape 108"/>
          <p:cNvSpPr/>
          <p:nvPr/>
        </p:nvSpPr>
        <p:spPr>
          <a:xfrm>
            <a:off x="5814394" y="4671455"/>
            <a:ext cx="54983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2600" dirty="0">
                <a:solidFill>
                  <a:srgbClr val="70BF41"/>
                </a:solidFill>
                <a:latin typeface="Whitney Medium"/>
                <a:ea typeface="Whitney Medium"/>
                <a:cs typeface="Whitney Medium"/>
                <a:sym typeface="Whitney Medium"/>
              </a:rPr>
              <a:t>$R</a:t>
            </a:r>
            <a:r>
              <a:rPr sz="2600" baseline="-5999" dirty="0">
                <a:solidFill>
                  <a:srgbClr val="70BF41"/>
                </a:solidFill>
                <a:latin typeface="Whitney Medium"/>
                <a:ea typeface="Whitney Medium"/>
                <a:cs typeface="Whitney Medium"/>
                <a:sym typeface="Whitney Medium"/>
              </a:rPr>
              <a:t>5</a:t>
            </a:r>
          </a:p>
        </p:txBody>
      </p:sp>
      <p:sp>
        <p:nvSpPr>
          <p:cNvPr id="24" name="Shape 109"/>
          <p:cNvSpPr/>
          <p:nvPr/>
        </p:nvSpPr>
        <p:spPr>
          <a:xfrm>
            <a:off x="6089308" y="4126871"/>
            <a:ext cx="1" cy="471743"/>
          </a:xfrm>
          <a:prstGeom prst="line">
            <a:avLst/>
          </a:prstGeom>
          <a:ln w="762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5" name="Shape 110"/>
          <p:cNvSpPr/>
          <p:nvPr/>
        </p:nvSpPr>
        <p:spPr>
          <a:xfrm>
            <a:off x="1031996" y="1844233"/>
            <a:ext cx="1341714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 lvl="0">
              <a:defRPr sz="1800" i="0"/>
            </a:pPr>
            <a:r>
              <a:rPr sz="2800" i="1"/>
              <a:t>Stage 1</a:t>
            </a:r>
          </a:p>
        </p:txBody>
      </p:sp>
      <p:sp>
        <p:nvSpPr>
          <p:cNvPr id="26" name="Shape 111"/>
          <p:cNvSpPr/>
          <p:nvPr/>
        </p:nvSpPr>
        <p:spPr>
          <a:xfrm>
            <a:off x="1031996" y="3406158"/>
            <a:ext cx="1341714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 lvl="0">
              <a:defRPr sz="1800" i="0"/>
            </a:pPr>
            <a:r>
              <a:rPr sz="2800" i="1" dirty="0"/>
              <a:t>Stage 2</a:t>
            </a:r>
          </a:p>
        </p:txBody>
      </p:sp>
      <p:sp>
        <p:nvSpPr>
          <p:cNvPr id="27" name="Shape 112"/>
          <p:cNvSpPr/>
          <p:nvPr/>
        </p:nvSpPr>
        <p:spPr>
          <a:xfrm>
            <a:off x="422883" y="4604771"/>
            <a:ext cx="2303516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 lvl="0">
              <a:defRPr sz="1800" i="0"/>
            </a:pPr>
            <a:r>
              <a:rPr sz="2800" i="1" dirty="0"/>
              <a:t>Color Reward</a:t>
            </a:r>
          </a:p>
        </p:txBody>
      </p:sp>
      <p:sp>
        <p:nvSpPr>
          <p:cNvPr id="36" name="Shape 121"/>
          <p:cNvSpPr/>
          <p:nvPr/>
        </p:nvSpPr>
        <p:spPr>
          <a:xfrm>
            <a:off x="177800" y="5438750"/>
            <a:ext cx="2483051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 lvl="0">
              <a:defRPr sz="1800" i="0"/>
            </a:pPr>
            <a:r>
              <a:rPr sz="2800" i="1"/>
              <a:t>Shape Reward</a:t>
            </a:r>
          </a:p>
        </p:txBody>
      </p:sp>
      <p:sp>
        <p:nvSpPr>
          <p:cNvPr id="37" name="Shape 122"/>
          <p:cNvSpPr/>
          <p:nvPr/>
        </p:nvSpPr>
        <p:spPr>
          <a:xfrm>
            <a:off x="5079048" y="3417759"/>
            <a:ext cx="567091" cy="5670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C5D5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Shape 123"/>
          <p:cNvSpPr/>
          <p:nvPr/>
        </p:nvSpPr>
        <p:spPr>
          <a:xfrm>
            <a:off x="4335109" y="3417759"/>
            <a:ext cx="567091" cy="5670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1A7F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Shape 124"/>
          <p:cNvSpPr/>
          <p:nvPr/>
        </p:nvSpPr>
        <p:spPr>
          <a:xfrm flipH="1">
            <a:off x="3566135" y="4143005"/>
            <a:ext cx="313547" cy="454521"/>
          </a:xfrm>
          <a:prstGeom prst="line">
            <a:avLst/>
          </a:prstGeom>
          <a:ln w="762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0" name="Shape 125"/>
          <p:cNvSpPr/>
          <p:nvPr/>
        </p:nvSpPr>
        <p:spPr>
          <a:xfrm>
            <a:off x="4608170" y="4144074"/>
            <a:ext cx="313547" cy="454520"/>
          </a:xfrm>
          <a:prstGeom prst="line">
            <a:avLst/>
          </a:prstGeom>
          <a:ln w="762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1" name="Shape 126"/>
          <p:cNvSpPr/>
          <p:nvPr/>
        </p:nvSpPr>
        <p:spPr>
          <a:xfrm flipH="1">
            <a:off x="5102129" y="4143361"/>
            <a:ext cx="313547" cy="454521"/>
          </a:xfrm>
          <a:prstGeom prst="line">
            <a:avLst/>
          </a:prstGeom>
          <a:ln w="762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2" name="Shape 127"/>
          <p:cNvSpPr/>
          <p:nvPr/>
        </p:nvSpPr>
        <p:spPr>
          <a:xfrm>
            <a:off x="2923932" y="4171070"/>
            <a:ext cx="315862" cy="1260203"/>
          </a:xfrm>
          <a:prstGeom prst="line">
            <a:avLst/>
          </a:prstGeom>
          <a:ln w="762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3" name="Shape 128"/>
          <p:cNvSpPr/>
          <p:nvPr/>
        </p:nvSpPr>
        <p:spPr>
          <a:xfrm flipH="1">
            <a:off x="3539960" y="4101891"/>
            <a:ext cx="928501" cy="1338016"/>
          </a:xfrm>
          <a:prstGeom prst="line">
            <a:avLst/>
          </a:prstGeom>
          <a:ln w="762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4" name="Shape 129"/>
          <p:cNvSpPr/>
          <p:nvPr/>
        </p:nvSpPr>
        <p:spPr>
          <a:xfrm>
            <a:off x="4026489" y="4116635"/>
            <a:ext cx="976721" cy="1310779"/>
          </a:xfrm>
          <a:prstGeom prst="line">
            <a:avLst/>
          </a:prstGeom>
          <a:ln w="762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5" name="Shape 130"/>
          <p:cNvSpPr/>
          <p:nvPr/>
        </p:nvSpPr>
        <p:spPr>
          <a:xfrm flipH="1">
            <a:off x="5301232" y="4133091"/>
            <a:ext cx="300881" cy="1279498"/>
          </a:xfrm>
          <a:prstGeom prst="line">
            <a:avLst/>
          </a:prstGeom>
          <a:ln w="762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6" name="Shape 131"/>
          <p:cNvSpPr/>
          <p:nvPr/>
        </p:nvSpPr>
        <p:spPr>
          <a:xfrm>
            <a:off x="4864502" y="5419502"/>
            <a:ext cx="571974" cy="571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53585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7" name="Shape 132"/>
          <p:cNvSpPr/>
          <p:nvPr/>
        </p:nvSpPr>
        <p:spPr>
          <a:xfrm>
            <a:off x="3133408" y="5488117"/>
            <a:ext cx="500974" cy="500974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DCDEE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Whitney Medium"/>
                <a:ea typeface="Whitney Medium"/>
                <a:cs typeface="Whitney Medium"/>
                <a:sym typeface="Whitney Medium"/>
              </a:defRPr>
            </a:pPr>
            <a:endParaRPr/>
          </a:p>
        </p:txBody>
      </p:sp>
      <p:sp>
        <p:nvSpPr>
          <p:cNvPr id="48" name="Shape 133"/>
          <p:cNvSpPr/>
          <p:nvPr/>
        </p:nvSpPr>
        <p:spPr>
          <a:xfrm>
            <a:off x="3113252" y="5538083"/>
            <a:ext cx="54983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2600">
                <a:latin typeface="Whitney Medium"/>
                <a:ea typeface="Whitney Medium"/>
                <a:cs typeface="Whitney Medium"/>
                <a:sym typeface="Whitney Medium"/>
              </a:rPr>
              <a:t>$R</a:t>
            </a:r>
            <a:r>
              <a:rPr sz="2600" baseline="-5999">
                <a:latin typeface="Whitney Medium"/>
                <a:ea typeface="Whitney Medium"/>
                <a:cs typeface="Whitney Medium"/>
                <a:sym typeface="Whitney Medium"/>
              </a:rPr>
              <a:t>3</a:t>
            </a:r>
          </a:p>
        </p:txBody>
      </p:sp>
      <p:sp>
        <p:nvSpPr>
          <p:cNvPr id="49" name="Shape 134"/>
          <p:cNvSpPr/>
          <p:nvPr/>
        </p:nvSpPr>
        <p:spPr>
          <a:xfrm>
            <a:off x="4874038" y="5509471"/>
            <a:ext cx="54983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2600">
                <a:latin typeface="Whitney Medium"/>
                <a:ea typeface="Whitney Medium"/>
                <a:cs typeface="Whitney Medium"/>
                <a:sym typeface="Whitney Medium"/>
              </a:rPr>
              <a:t>$R</a:t>
            </a:r>
            <a:r>
              <a:rPr sz="2600" baseline="-5999">
                <a:latin typeface="Whitney Medium"/>
                <a:ea typeface="Whitney Medium"/>
                <a:cs typeface="Whitney Medium"/>
                <a:sym typeface="Whitney Medium"/>
              </a:rPr>
              <a:t>4</a:t>
            </a:r>
          </a:p>
        </p:txBody>
      </p:sp>
      <p:sp>
        <p:nvSpPr>
          <p:cNvPr id="50" name="Shape 135"/>
          <p:cNvSpPr/>
          <p:nvPr/>
        </p:nvSpPr>
        <p:spPr>
          <a:xfrm>
            <a:off x="5946334" y="3417759"/>
            <a:ext cx="571974" cy="500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0BF4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1" name="Shape 136"/>
          <p:cNvSpPr/>
          <p:nvPr/>
        </p:nvSpPr>
        <p:spPr>
          <a:xfrm>
            <a:off x="6407501" y="4126416"/>
            <a:ext cx="1" cy="1273146"/>
          </a:xfrm>
          <a:prstGeom prst="line">
            <a:avLst/>
          </a:prstGeom>
          <a:ln w="762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2" name="Shape 137"/>
          <p:cNvSpPr/>
          <p:nvPr/>
        </p:nvSpPr>
        <p:spPr>
          <a:xfrm>
            <a:off x="6121677" y="5455002"/>
            <a:ext cx="571974" cy="500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6AAA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3" name="Shape 138"/>
          <p:cNvSpPr/>
          <p:nvPr/>
        </p:nvSpPr>
        <p:spPr>
          <a:xfrm>
            <a:off x="6132750" y="5564336"/>
            <a:ext cx="54983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2600" dirty="0">
                <a:latin typeface="Whitney Medium"/>
                <a:ea typeface="Whitney Medium"/>
                <a:cs typeface="Whitney Medium"/>
                <a:sym typeface="Whitney Medium"/>
              </a:rPr>
              <a:t>$R</a:t>
            </a:r>
            <a:r>
              <a:rPr sz="2600" baseline="-5999" dirty="0">
                <a:latin typeface="Whitney Medium"/>
                <a:ea typeface="Whitney Medium"/>
                <a:cs typeface="Whitney Medium"/>
                <a:sym typeface="Whitney Medium"/>
              </a:rPr>
              <a:t>6</a:t>
            </a:r>
          </a:p>
        </p:txBody>
      </p:sp>
      <p:sp>
        <p:nvSpPr>
          <p:cNvPr id="62" name="Shape 147"/>
          <p:cNvSpPr/>
          <p:nvPr/>
        </p:nvSpPr>
        <p:spPr>
          <a:xfrm>
            <a:off x="851658" y="762000"/>
            <a:ext cx="1702389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 lvl="0">
              <a:defRPr sz="1800" i="0"/>
            </a:pPr>
            <a:r>
              <a:rPr sz="2800" i="1" dirty="0"/>
              <a:t>Trial Type</a:t>
            </a:r>
          </a:p>
        </p:txBody>
      </p:sp>
      <p:sp>
        <p:nvSpPr>
          <p:cNvPr id="63" name="Shape 148"/>
          <p:cNvSpPr/>
          <p:nvPr/>
        </p:nvSpPr>
        <p:spPr>
          <a:xfrm>
            <a:off x="2786690" y="840043"/>
            <a:ext cx="1063517" cy="377394"/>
          </a:xfrm>
          <a:prstGeom prst="rect">
            <a:avLst/>
          </a:prstGeom>
          <a:ln w="381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4" name="Shape 149"/>
          <p:cNvSpPr/>
          <p:nvPr/>
        </p:nvSpPr>
        <p:spPr>
          <a:xfrm>
            <a:off x="4547144" y="840043"/>
            <a:ext cx="1063517" cy="377394"/>
          </a:xfrm>
          <a:prstGeom prst="rect">
            <a:avLst/>
          </a:prstGeom>
          <a:ln w="381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5" name="Shape 150"/>
          <p:cNvSpPr/>
          <p:nvPr/>
        </p:nvSpPr>
        <p:spPr>
          <a:xfrm>
            <a:off x="3942300" y="792868"/>
            <a:ext cx="508816" cy="471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 lvl="0">
              <a:defRPr sz="1800" i="0"/>
            </a:pPr>
            <a:r>
              <a:rPr sz="3600" i="1"/>
              <a:t>vs.</a:t>
            </a:r>
          </a:p>
        </p:txBody>
      </p:sp>
      <p:sp>
        <p:nvSpPr>
          <p:cNvPr id="66" name="Shape 151"/>
          <p:cNvSpPr/>
          <p:nvPr/>
        </p:nvSpPr>
        <p:spPr>
          <a:xfrm>
            <a:off x="2861515" y="874851"/>
            <a:ext cx="912109" cy="3077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2000" dirty="0"/>
              <a:t>COLOR</a:t>
            </a:r>
          </a:p>
        </p:txBody>
      </p:sp>
      <p:sp>
        <p:nvSpPr>
          <p:cNvPr id="67" name="Shape 152"/>
          <p:cNvSpPr/>
          <p:nvPr/>
        </p:nvSpPr>
        <p:spPr>
          <a:xfrm>
            <a:off x="4642885" y="874851"/>
            <a:ext cx="872035" cy="3077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2000" dirty="0"/>
              <a:t>SHAPE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1600" y="152400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874000" y="990600"/>
            <a:ext cx="1789798" cy="10322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7335957" y="1804822"/>
            <a:ext cx="4342314" cy="3148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147557" y="1899022"/>
            <a:ext cx="481940" cy="456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906606" y="1731624"/>
            <a:ext cx="1789798" cy="103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7732531" y="2652620"/>
            <a:ext cx="9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848604" y="2485222"/>
            <a:ext cx="1789798" cy="1032288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8712200" y="3420642"/>
            <a:ext cx="1229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&lt;4s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Shape 37"/>
          <p:cNvSpPr/>
          <p:nvPr/>
        </p:nvSpPr>
        <p:spPr>
          <a:xfrm>
            <a:off x="10525465" y="2798424"/>
            <a:ext cx="472735" cy="472735"/>
          </a:xfrm>
          <a:prstGeom prst="rect">
            <a:avLst/>
          </a:prstGeom>
          <a:solidFill>
            <a:srgbClr val="51A7F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Whitney Medium"/>
                <a:ea typeface="Whitney Medium"/>
                <a:cs typeface="Whitney Medium"/>
                <a:sym typeface="Whitney Medium"/>
              </a:defRPr>
            </a:pPr>
            <a:endParaRPr/>
          </a:p>
        </p:txBody>
      </p:sp>
      <p:sp>
        <p:nvSpPr>
          <p:cNvPr id="96" name="TextBox 95"/>
          <p:cNvSpPr txBox="1"/>
          <p:nvPr/>
        </p:nvSpPr>
        <p:spPr>
          <a:xfrm>
            <a:off x="6883400" y="152400"/>
            <a:ext cx="663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0884802" y="3234912"/>
            <a:ext cx="1789798" cy="1032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earn</a:t>
            </a:r>
          </a:p>
          <a:p>
            <a:pPr algn="ctr"/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oints.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654977" y="4191000"/>
            <a:ext cx="1229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&lt;4s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093200" y="2062733"/>
            <a:ext cx="659398" cy="375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9846798" y="2062733"/>
            <a:ext cx="659398" cy="375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Shape 152"/>
          <p:cNvSpPr/>
          <p:nvPr/>
        </p:nvSpPr>
        <p:spPr>
          <a:xfrm>
            <a:off x="8237140" y="1295400"/>
            <a:ext cx="1089971" cy="307777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2000" dirty="0"/>
              <a:t>SHAPE</a:t>
            </a:r>
          </a:p>
        </p:txBody>
      </p:sp>
    </p:spTree>
    <p:extLst>
      <p:ext uri="{BB962C8B-B14F-4D97-AF65-F5344CB8AC3E}">
        <p14:creationId xmlns:p14="http://schemas.microsoft.com/office/powerpoint/2010/main" val="61420692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09556" y="76200"/>
            <a:ext cx="9896439" cy="9220200"/>
            <a:chOff x="909556" y="76200"/>
            <a:chExt cx="9896439" cy="9220200"/>
          </a:xfrm>
        </p:grpSpPr>
        <p:sp>
          <p:nvSpPr>
            <p:cNvPr id="58" name="Rectangle 57"/>
            <p:cNvSpPr/>
            <p:nvPr/>
          </p:nvSpPr>
          <p:spPr>
            <a:xfrm>
              <a:off x="7453518" y="1156373"/>
              <a:ext cx="1577242" cy="9096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6979373" y="1873899"/>
              <a:ext cx="3826622" cy="27743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813347" y="1956911"/>
              <a:ext cx="424705" cy="402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363492" y="1809394"/>
              <a:ext cx="1577242" cy="909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28850" y="2621012"/>
              <a:ext cx="854924" cy="569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527926" y="2101180"/>
              <a:ext cx="581088" cy="331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192027" y="2101180"/>
              <a:ext cx="581088" cy="331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Shape 152"/>
            <p:cNvSpPr/>
            <p:nvPr/>
          </p:nvSpPr>
          <p:spPr>
            <a:xfrm>
              <a:off x="7773531" y="1424975"/>
              <a:ext cx="960526" cy="27122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sz="2000" dirty="0"/>
                <a:t>SHAPE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51531" y="1156373"/>
              <a:ext cx="1577242" cy="9096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2077385" y="1873899"/>
              <a:ext cx="3826622" cy="27743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911360" y="1956911"/>
              <a:ext cx="424705" cy="402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461505" y="1809394"/>
              <a:ext cx="1577242" cy="909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426862" y="2621012"/>
              <a:ext cx="854924" cy="569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291631" y="2473494"/>
              <a:ext cx="1577242" cy="909694"/>
            </a:xfrm>
            <a:prstGeom prst="rect">
              <a:avLst/>
            </a:prstGeom>
            <a:solidFill>
              <a:srgbClr val="FF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290186" y="3297824"/>
              <a:ext cx="1083771" cy="569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&lt;4s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20999" y="3976695"/>
              <a:ext cx="1083771" cy="569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&lt;4s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625939" y="2101180"/>
              <a:ext cx="581088" cy="33105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290040" y="2101180"/>
              <a:ext cx="581088" cy="331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Shape 152"/>
            <p:cNvSpPr/>
            <p:nvPr/>
          </p:nvSpPr>
          <p:spPr>
            <a:xfrm>
              <a:off x="2871544" y="1424975"/>
              <a:ext cx="960526" cy="27122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sz="2000" dirty="0"/>
                <a:t>SHAPE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643054" y="552019"/>
              <a:ext cx="1311380" cy="420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Trial N-1: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584671" y="552019"/>
              <a:ext cx="1070298" cy="420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Trial N: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40797" y="76200"/>
              <a:ext cx="603476" cy="461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10101477" y="3136951"/>
              <a:ext cx="577596" cy="444449"/>
              <a:chOff x="10101477" y="3136951"/>
              <a:chExt cx="577596" cy="444449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10101477" y="3136951"/>
                <a:ext cx="126897" cy="126897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10323576" y="3291840"/>
                <a:ext cx="126897" cy="126897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10552176" y="3454503"/>
                <a:ext cx="126897" cy="126897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sp>
          <p:nvSpPr>
            <p:cNvPr id="159" name="Rectangle 158"/>
            <p:cNvSpPr/>
            <p:nvPr/>
          </p:nvSpPr>
          <p:spPr>
            <a:xfrm>
              <a:off x="7452521" y="5804573"/>
              <a:ext cx="1577242" cy="9096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6978376" y="6522099"/>
              <a:ext cx="3826622" cy="27743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6812350" y="6605111"/>
              <a:ext cx="424705" cy="402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8362495" y="6457594"/>
              <a:ext cx="1577242" cy="909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327853" y="7269212"/>
              <a:ext cx="854924" cy="569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8526929" y="6749380"/>
              <a:ext cx="581088" cy="331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9191030" y="6749380"/>
              <a:ext cx="581088" cy="331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Shape 152"/>
            <p:cNvSpPr/>
            <p:nvPr/>
          </p:nvSpPr>
          <p:spPr>
            <a:xfrm>
              <a:off x="7772534" y="6054900"/>
              <a:ext cx="960526" cy="30777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2000" dirty="0" smtClean="0"/>
                <a:t>COLOR</a:t>
              </a:r>
              <a:endParaRPr sz="2000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550534" y="5804573"/>
              <a:ext cx="1577242" cy="9096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2076388" y="6522099"/>
              <a:ext cx="3826622" cy="27743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1910363" y="6605111"/>
              <a:ext cx="424705" cy="402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460508" y="6457594"/>
              <a:ext cx="1577242" cy="909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425865" y="7269212"/>
              <a:ext cx="854924" cy="569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290634" y="7121694"/>
              <a:ext cx="1577242" cy="909694"/>
            </a:xfrm>
            <a:prstGeom prst="rect">
              <a:avLst/>
            </a:prstGeom>
            <a:solidFill>
              <a:srgbClr val="FF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289189" y="7946024"/>
              <a:ext cx="1083771" cy="569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&lt;4s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120002" y="8624895"/>
              <a:ext cx="1083771" cy="569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&lt;4s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624942" y="6749380"/>
              <a:ext cx="581088" cy="33105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4289043" y="6749380"/>
              <a:ext cx="581088" cy="331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Shape 152"/>
            <p:cNvSpPr/>
            <p:nvPr/>
          </p:nvSpPr>
          <p:spPr>
            <a:xfrm>
              <a:off x="2870547" y="6073175"/>
              <a:ext cx="960526" cy="27122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sz="2000" dirty="0"/>
                <a:t>SHAPE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1642057" y="5200219"/>
              <a:ext cx="1311380" cy="420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Trial N-1: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83674" y="5200219"/>
              <a:ext cx="1070298" cy="420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Trial N: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909556" y="4724400"/>
              <a:ext cx="6639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10100480" y="7785151"/>
              <a:ext cx="577596" cy="444449"/>
              <a:chOff x="10101477" y="3136951"/>
              <a:chExt cx="577596" cy="444449"/>
            </a:xfrm>
          </p:grpSpPr>
          <p:sp>
            <p:nvSpPr>
              <p:cNvPr id="184" name="Oval 183"/>
              <p:cNvSpPr/>
              <p:nvPr/>
            </p:nvSpPr>
            <p:spPr>
              <a:xfrm>
                <a:off x="10101477" y="3136951"/>
                <a:ext cx="126897" cy="126897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10323576" y="3291840"/>
                <a:ext cx="126897" cy="126897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10552176" y="3454503"/>
                <a:ext cx="126897" cy="126897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sp>
          <p:nvSpPr>
            <p:cNvPr id="63" name="Shape 135"/>
            <p:cNvSpPr/>
            <p:nvPr/>
          </p:nvSpPr>
          <p:spPr>
            <a:xfrm>
              <a:off x="4787426" y="2667000"/>
              <a:ext cx="571974" cy="500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0BF4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204771" y="3134152"/>
              <a:ext cx="1577242" cy="9096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 earn</a:t>
              </a:r>
            </a:p>
            <a:p>
              <a:pPr algn="ctr"/>
              <a:r>
                <a:rPr lang="en-US" sz="18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</a:p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oints.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Shape 135"/>
            <p:cNvSpPr/>
            <p:nvPr/>
          </p:nvSpPr>
          <p:spPr>
            <a:xfrm>
              <a:off x="4787426" y="7315200"/>
              <a:ext cx="571974" cy="500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0BF4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5203774" y="7782352"/>
              <a:ext cx="1577242" cy="9096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 earn</a:t>
              </a:r>
            </a:p>
            <a:p>
              <a:pPr algn="ctr"/>
              <a:r>
                <a:rPr lang="en-US" sz="18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</a:p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oints.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22700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24824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325</Words>
  <Application>Microsoft Office PowerPoint</Application>
  <PresentationFormat>Custom</PresentationFormat>
  <Paragraphs>177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Morris</dc:creator>
  <cp:lastModifiedBy>Adam Morris</cp:lastModifiedBy>
  <cp:revision>34</cp:revision>
  <dcterms:modified xsi:type="dcterms:W3CDTF">2014-11-12T03:01:39Z</dcterms:modified>
</cp:coreProperties>
</file>