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65"/>
  </p:normalViewPr>
  <p:slideViewPr>
    <p:cSldViewPr snapToGrid="0" snapToObjects="1">
      <p:cViewPr varScale="1">
        <p:scale>
          <a:sx n="152" d="100"/>
          <a:sy n="152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F46BB-BD68-9648-BEC1-AA1669619D3D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5697E-AF9E-A04D-A165-89C489674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First thing to check: using S2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40ACF-9DFF-5B4E-84EB-940F79CBA7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1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Then: whether more likely to choose S1 words</a:t>
            </a:r>
            <a:endParaRPr lang="en-US" baseline="0" dirty="0" smtClean="0"/>
          </a:p>
          <a:p>
            <a:r>
              <a:rPr lang="en-US" baseline="0" dirty="0" smtClean="0"/>
              <a:t>Indeed</a:t>
            </a:r>
            <a:r>
              <a:rPr lang="mr-IN" baseline="0" dirty="0" smtClean="0"/>
              <a:t>…</a:t>
            </a:r>
            <a:endParaRPr lang="en-US" baseline="0" dirty="0" smtClean="0"/>
          </a:p>
          <a:p>
            <a:r>
              <a:rPr lang="en-US" baseline="0" dirty="0" smtClean="0"/>
              <a:t>So using both. But doesn’t mean CS; could be combining them in some other way.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40ACF-9DFF-5B4E-84EB-940F79CBA7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2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5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1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0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6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2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1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1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5D86-C368-C744-BA09-C6BB9606A790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D5D86-C368-C744-BA09-C6BB9606A790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C632-26C8-8B4A-9770-19D9613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3960" y="125579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59000" y="8722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49880" y="14437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73400" y="114657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49880" y="7579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58720" y="53189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07640" y="177903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09240" y="216511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01240" y="16215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50160" y="248007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372360" y="202287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18640" y="133707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20800" y="224893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35200" y="28661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118360" y="248007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94840" y="20914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03680" y="186539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13560" y="2847737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54200" y="349861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46200" y="29550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595120" y="381357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417320" y="335637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02740" y="252960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74240" y="321921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724660" y="322302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09240" y="2772807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66720" y="32852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51760" y="312777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991360" y="388723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87980" y="386183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725420" y="3509407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537460" y="396216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01240" y="353417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35200" y="421997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397000" y="416663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019300" y="458573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336800" y="495149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503680" y="45679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03400" y="432411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29560" y="428982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473960" y="452604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902460" y="171553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219200" y="135866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590040" y="1055767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52600" y="7579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275080" y="65254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3901440" y="2215912"/>
            <a:ext cx="2072640" cy="1160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Sampling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517640" y="306173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517640" y="263755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17640" y="221591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7564120" y="2248932"/>
            <a:ext cx="2072640" cy="1160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Rigorous evaluation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0153" y="71120"/>
            <a:ext cx="208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potential options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99257" y="1621552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Choice set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7758026" y="3529092"/>
            <a:ext cx="1684827" cy="1422400"/>
            <a:chOff x="1651128" y="3008376"/>
            <a:chExt cx="3195155" cy="2697480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3296448" y="3008376"/>
              <a:ext cx="0" cy="53949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2883408" y="3547872"/>
              <a:ext cx="413040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296448" y="3547872"/>
              <a:ext cx="413040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2470368" y="4087368"/>
              <a:ext cx="413040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2883408" y="4087368"/>
              <a:ext cx="115824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3511296" y="4087368"/>
              <a:ext cx="198192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709488" y="4087368"/>
              <a:ext cx="413040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2057328" y="4626864"/>
              <a:ext cx="413040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2470368" y="4626864"/>
              <a:ext cx="115824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2761488" y="4642104"/>
              <a:ext cx="237744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999232" y="4642104"/>
              <a:ext cx="115824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 flipH="1">
              <a:off x="3412272" y="4611624"/>
              <a:ext cx="1057728" cy="539496"/>
              <a:chOff x="3236976" y="4258056"/>
              <a:chExt cx="1057728" cy="539496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 flipH="1">
                <a:off x="3236976" y="4258056"/>
                <a:ext cx="413040" cy="52425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3650016" y="4258056"/>
                <a:ext cx="115824" cy="52425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941136" y="4273296"/>
                <a:ext cx="237744" cy="52425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4178880" y="4273296"/>
                <a:ext cx="115824" cy="52425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Arrow Connector 69"/>
            <p:cNvCxnSpPr/>
            <p:nvPr/>
          </p:nvCxnSpPr>
          <p:spPr>
            <a:xfrm flipH="1">
              <a:off x="1651128" y="5151120"/>
              <a:ext cx="413040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2064168" y="5151120"/>
              <a:ext cx="115824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2301912" y="5166360"/>
              <a:ext cx="281976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2558016" y="5166360"/>
              <a:ext cx="25872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761488" y="5181600"/>
              <a:ext cx="210240" cy="50901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2717256" y="5181600"/>
              <a:ext cx="44232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3121152" y="5181600"/>
              <a:ext cx="138539" cy="50901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3049451" y="5181600"/>
              <a:ext cx="71701" cy="5242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3412272" y="5181600"/>
              <a:ext cx="115824" cy="4937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3296448" y="5181600"/>
              <a:ext cx="115824" cy="4937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759744" y="5196840"/>
              <a:ext cx="115824" cy="4937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3643920" y="5196840"/>
              <a:ext cx="115824" cy="4937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941136" y="5196840"/>
              <a:ext cx="291121" cy="47853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3941137" y="5196840"/>
              <a:ext cx="109908" cy="50901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 flipH="1">
              <a:off x="4317419" y="5135880"/>
              <a:ext cx="528864" cy="524256"/>
              <a:chOff x="4317419" y="4751832"/>
              <a:chExt cx="528864" cy="524256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 flipH="1">
                <a:off x="4317419" y="4751832"/>
                <a:ext cx="413040" cy="52425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730459" y="4751832"/>
                <a:ext cx="115824" cy="52425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Oval 90"/>
          <p:cNvSpPr/>
          <p:nvPr/>
        </p:nvSpPr>
        <p:spPr>
          <a:xfrm>
            <a:off x="10053320" y="2671842"/>
            <a:ext cx="314960" cy="314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9802577" y="21945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0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91" grpId="0" animBg="1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2798591" y="1016736"/>
            <a:ext cx="5803448" cy="3725072"/>
            <a:chOff x="2810467" y="1016736"/>
            <a:chExt cx="5803448" cy="3725072"/>
          </a:xfrm>
        </p:grpSpPr>
        <p:grpSp>
          <p:nvGrpSpPr>
            <p:cNvPr id="60" name="Group 59"/>
            <p:cNvGrpSpPr/>
            <p:nvPr/>
          </p:nvGrpSpPr>
          <p:grpSpPr>
            <a:xfrm>
              <a:off x="2813775" y="1504895"/>
              <a:ext cx="5800140" cy="2574052"/>
              <a:chOff x="2813775" y="1504895"/>
              <a:chExt cx="5800140" cy="25740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813775" y="1504895"/>
                <a:ext cx="1179313" cy="2574052"/>
                <a:chOff x="6439570" y="2785055"/>
                <a:chExt cx="1179313" cy="2574052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7121749" y="3178620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6950514" y="2970100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7326127" y="3280809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7447648" y="3119240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7326127" y="2907958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7113463" y="2785055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7248795" y="3463091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7304032" y="3672992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7027846" y="3388521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7163177" y="3844228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066512" y="3595660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765469" y="3222810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494807" y="3718563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6991942" y="4054129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6928419" y="3844228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806897" y="3632946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6594234" y="3510043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6762707" y="4044117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784802" y="4397980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508616" y="4102461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643948" y="4569216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547282" y="4320648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6648090" y="3871156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6958799" y="4257126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6714375" y="4248149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7304032" y="4003380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7389649" y="4281982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7218414" y="4196365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6859372" y="4609262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7346840" y="4595453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7258461" y="4403849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7156272" y="4650000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7027846" y="4428361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6991942" y="4790164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536235" y="4761165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6874563" y="4989018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7047179" y="5187872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6594234" y="4979351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6757184" y="4846782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7315079" y="4828140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121749" y="4956566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6811040" y="3428568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6439570" y="3234547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641186" y="3069872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6729565" y="2907958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6469950" y="2850649"/>
                  <a:ext cx="171235" cy="171235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5571480" y="1842884"/>
                <a:ext cx="1151726" cy="1208651"/>
                <a:chOff x="9197275" y="3123044"/>
                <a:chExt cx="1151726" cy="1208651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9687521" y="4160460"/>
                  <a:ext cx="171235" cy="171235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9687521" y="3929845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9687521" y="3700611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9197275" y="3123044"/>
                  <a:ext cx="11517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Choice set</a:t>
                  </a: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6701329" y="1955078"/>
                <a:ext cx="1912586" cy="1554926"/>
                <a:chOff x="10327124" y="3235238"/>
                <a:chExt cx="1912586" cy="1554926"/>
              </a:xfrm>
            </p:grpSpPr>
            <p:sp>
              <p:nvSpPr>
                <p:cNvPr id="56" name="Right Arrow 55"/>
                <p:cNvSpPr/>
                <p:nvPr/>
              </p:nvSpPr>
              <p:spPr>
                <a:xfrm>
                  <a:off x="10327124" y="3235238"/>
                  <a:ext cx="1587101" cy="155492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Planning </a:t>
                  </a:r>
                  <a:r>
                    <a:rPr lang="en-US" sz="1400" dirty="0" smtClean="0"/>
                    <a:t>(to compute current value)</a:t>
                  </a:r>
                  <a:endParaRPr lang="en-US" dirty="0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12068475" y="3878817"/>
                  <a:ext cx="171235" cy="17123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2810467" y="1016736"/>
              <a:ext cx="1182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options</a:t>
              </a:r>
              <a:endParaRPr lang="en-US" dirty="0"/>
            </a:p>
          </p:txBody>
        </p:sp>
        <p:sp>
          <p:nvSpPr>
            <p:cNvPr id="63" name="Right Arrow 62"/>
            <p:cNvSpPr/>
            <p:nvPr/>
          </p:nvSpPr>
          <p:spPr>
            <a:xfrm>
              <a:off x="4144971" y="2019949"/>
              <a:ext cx="1587101" cy="14403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Sampling </a:t>
              </a:r>
              <a:r>
                <a:rPr lang="en-US" sz="1400" dirty="0" smtClean="0"/>
                <a:t>(guided by past value)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938522" y="3762023"/>
              <a:ext cx="2588345" cy="979785"/>
              <a:chOff x="5173133" y="3719215"/>
              <a:chExt cx="2588345" cy="979785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310481" y="3829376"/>
                <a:ext cx="171235" cy="17123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453009" y="3719215"/>
                <a:ext cx="1696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 </a:t>
                </a:r>
                <a:r>
                  <a:rPr lang="en-US" smtClean="0"/>
                  <a:t>low past value</a:t>
                </a:r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453009" y="3983988"/>
                <a:ext cx="2137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 medium past value</a:t>
                </a:r>
                <a:endParaRPr lang="en-US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310480" y="4080965"/>
                <a:ext cx="171235" cy="17123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311353" y="4365490"/>
                <a:ext cx="171235" cy="17123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461475" y="4257974"/>
                <a:ext cx="176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= high past value</a:t>
                </a:r>
                <a:endParaRPr lang="en-US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173133" y="3719215"/>
                <a:ext cx="2588345" cy="9797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26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84342" y="157242"/>
            <a:ext cx="12107658" cy="6720172"/>
            <a:chOff x="84342" y="157242"/>
            <a:chExt cx="12107658" cy="6720172"/>
          </a:xfrm>
        </p:grpSpPr>
        <p:grpSp>
          <p:nvGrpSpPr>
            <p:cNvPr id="2" name="Group 1"/>
            <p:cNvGrpSpPr/>
            <p:nvPr/>
          </p:nvGrpSpPr>
          <p:grpSpPr>
            <a:xfrm>
              <a:off x="224757" y="1081564"/>
              <a:ext cx="5098179" cy="4734560"/>
              <a:chOff x="224757" y="1081564"/>
              <a:chExt cx="5098179" cy="4734560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479517" y="180546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1164557" y="142192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855437" y="199342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078957" y="169624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855437" y="130762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464277" y="108156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713197" y="232870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814797" y="271478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06797" y="219154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555717" y="302974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77917" y="257254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24197" y="188674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26357" y="279860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240757" y="341582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123917" y="302974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00397" y="264112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09237" y="241506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19117" y="3397409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59757" y="404828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51757" y="350472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00677" y="436324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22877" y="390604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08297" y="307927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179797" y="378920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30217" y="377269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814797" y="3322479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972277" y="383492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657317" y="367744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96917" y="443690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893537" y="441150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730977" y="4059079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543017" y="451183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306797" y="410416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240757" y="4769644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02557" y="471630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024857" y="513540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42357" y="550116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09237" y="511762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08957" y="487378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835117" y="483949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479517" y="5075714"/>
                <a:ext cx="314960" cy="31496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908017" y="226520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4757" y="190833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5597" y="1605439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8157" y="130762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80637" y="1202214"/>
                <a:ext cx="314960" cy="31496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9" name="Right Arrow 48"/>
              <p:cNvSpPr/>
              <p:nvPr/>
            </p:nvSpPr>
            <p:spPr>
              <a:xfrm>
                <a:off x="2666096" y="2374048"/>
                <a:ext cx="2072640" cy="189229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Sampling </a:t>
                </a:r>
                <a:r>
                  <a:rPr lang="en-US" sz="1600" dirty="0"/>
                  <a:t>(guided by past value</a:t>
                </a:r>
                <a:r>
                  <a:rPr lang="en-US" sz="1600" dirty="0" smtClean="0"/>
                  <a:t>)</a:t>
                </a:r>
                <a:endParaRPr lang="en-US" sz="2400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007976" y="3184446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863102" y="159782"/>
              <a:ext cx="26100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No planning model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8165212" y="180292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5" name="Oval 54"/>
            <p:cNvSpPr/>
            <p:nvPr/>
          </p:nvSpPr>
          <p:spPr>
            <a:xfrm>
              <a:off x="7850252" y="141938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" name="Oval 55"/>
            <p:cNvSpPr/>
            <p:nvPr/>
          </p:nvSpPr>
          <p:spPr>
            <a:xfrm>
              <a:off x="8541132" y="199088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7" name="Oval 56"/>
            <p:cNvSpPr/>
            <p:nvPr/>
          </p:nvSpPr>
          <p:spPr>
            <a:xfrm>
              <a:off x="8764652" y="169370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Oval 57"/>
            <p:cNvSpPr/>
            <p:nvPr/>
          </p:nvSpPr>
          <p:spPr>
            <a:xfrm>
              <a:off x="8541132" y="130508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Oval 58"/>
            <p:cNvSpPr/>
            <p:nvPr/>
          </p:nvSpPr>
          <p:spPr>
            <a:xfrm>
              <a:off x="8149972" y="107902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0" name="Oval 59"/>
            <p:cNvSpPr/>
            <p:nvPr/>
          </p:nvSpPr>
          <p:spPr>
            <a:xfrm>
              <a:off x="8398892" y="232616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1" name="Oval 60"/>
            <p:cNvSpPr/>
            <p:nvPr/>
          </p:nvSpPr>
          <p:spPr>
            <a:xfrm>
              <a:off x="8500492" y="271224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2" name="Oval 61"/>
            <p:cNvSpPr/>
            <p:nvPr/>
          </p:nvSpPr>
          <p:spPr>
            <a:xfrm>
              <a:off x="7992492" y="218900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3" name="Oval 62"/>
            <p:cNvSpPr/>
            <p:nvPr/>
          </p:nvSpPr>
          <p:spPr>
            <a:xfrm>
              <a:off x="8241412" y="302720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4" name="Oval 63"/>
            <p:cNvSpPr/>
            <p:nvPr/>
          </p:nvSpPr>
          <p:spPr>
            <a:xfrm>
              <a:off x="8063612" y="257000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5" name="Oval 64"/>
            <p:cNvSpPr/>
            <p:nvPr/>
          </p:nvSpPr>
          <p:spPr>
            <a:xfrm>
              <a:off x="7509892" y="188420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6" name="Oval 65"/>
            <p:cNvSpPr/>
            <p:nvPr/>
          </p:nvSpPr>
          <p:spPr>
            <a:xfrm>
              <a:off x="7012052" y="279606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7" name="Oval 66"/>
            <p:cNvSpPr/>
            <p:nvPr/>
          </p:nvSpPr>
          <p:spPr>
            <a:xfrm>
              <a:off x="7926452" y="341328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8" name="Oval 67"/>
            <p:cNvSpPr/>
            <p:nvPr/>
          </p:nvSpPr>
          <p:spPr>
            <a:xfrm>
              <a:off x="7809612" y="302720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Oval 68"/>
            <p:cNvSpPr/>
            <p:nvPr/>
          </p:nvSpPr>
          <p:spPr>
            <a:xfrm>
              <a:off x="7586092" y="263858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0" name="Oval 69"/>
            <p:cNvSpPr/>
            <p:nvPr/>
          </p:nvSpPr>
          <p:spPr>
            <a:xfrm>
              <a:off x="7194932" y="241252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Oval 70"/>
            <p:cNvSpPr/>
            <p:nvPr/>
          </p:nvSpPr>
          <p:spPr>
            <a:xfrm>
              <a:off x="7504812" y="3394869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2" name="Oval 71"/>
            <p:cNvSpPr/>
            <p:nvPr/>
          </p:nvSpPr>
          <p:spPr>
            <a:xfrm>
              <a:off x="7545452" y="404574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3" name="Oval 72"/>
            <p:cNvSpPr/>
            <p:nvPr/>
          </p:nvSpPr>
          <p:spPr>
            <a:xfrm>
              <a:off x="7037452" y="350218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4" name="Oval 73"/>
            <p:cNvSpPr/>
            <p:nvPr/>
          </p:nvSpPr>
          <p:spPr>
            <a:xfrm>
              <a:off x="7286372" y="436070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5" name="Oval 74"/>
            <p:cNvSpPr/>
            <p:nvPr/>
          </p:nvSpPr>
          <p:spPr>
            <a:xfrm>
              <a:off x="7108572" y="390350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Oval 75"/>
            <p:cNvSpPr/>
            <p:nvPr/>
          </p:nvSpPr>
          <p:spPr>
            <a:xfrm>
              <a:off x="7293992" y="307673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7" name="Oval 76"/>
            <p:cNvSpPr/>
            <p:nvPr/>
          </p:nvSpPr>
          <p:spPr>
            <a:xfrm>
              <a:off x="7865492" y="378666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8" name="Oval 77"/>
            <p:cNvSpPr/>
            <p:nvPr/>
          </p:nvSpPr>
          <p:spPr>
            <a:xfrm>
              <a:off x="7415912" y="377015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9" name="Oval 78"/>
            <p:cNvSpPr/>
            <p:nvPr/>
          </p:nvSpPr>
          <p:spPr>
            <a:xfrm>
              <a:off x="8500492" y="3319939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0" name="Oval 79"/>
            <p:cNvSpPr/>
            <p:nvPr/>
          </p:nvSpPr>
          <p:spPr>
            <a:xfrm>
              <a:off x="8657972" y="383238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1" name="Oval 80"/>
            <p:cNvSpPr/>
            <p:nvPr/>
          </p:nvSpPr>
          <p:spPr>
            <a:xfrm>
              <a:off x="8343012" y="367490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2" name="Oval 81"/>
            <p:cNvSpPr/>
            <p:nvPr/>
          </p:nvSpPr>
          <p:spPr>
            <a:xfrm>
              <a:off x="7682612" y="443436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Oval 82"/>
            <p:cNvSpPr/>
            <p:nvPr/>
          </p:nvSpPr>
          <p:spPr>
            <a:xfrm>
              <a:off x="8579232" y="440896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Oval 83"/>
            <p:cNvSpPr/>
            <p:nvPr/>
          </p:nvSpPr>
          <p:spPr>
            <a:xfrm>
              <a:off x="8416672" y="4056539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5" name="Oval 84"/>
            <p:cNvSpPr/>
            <p:nvPr/>
          </p:nvSpPr>
          <p:spPr>
            <a:xfrm>
              <a:off x="8228712" y="450929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6" name="Oval 85"/>
            <p:cNvSpPr/>
            <p:nvPr/>
          </p:nvSpPr>
          <p:spPr>
            <a:xfrm>
              <a:off x="7992492" y="410162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Oval 86"/>
            <p:cNvSpPr/>
            <p:nvPr/>
          </p:nvSpPr>
          <p:spPr>
            <a:xfrm>
              <a:off x="7926452" y="476710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8" name="Oval 87"/>
            <p:cNvSpPr/>
            <p:nvPr/>
          </p:nvSpPr>
          <p:spPr>
            <a:xfrm>
              <a:off x="7088252" y="471376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Oval 88"/>
            <p:cNvSpPr/>
            <p:nvPr/>
          </p:nvSpPr>
          <p:spPr>
            <a:xfrm>
              <a:off x="7710552" y="513286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Oval 89"/>
            <p:cNvSpPr/>
            <p:nvPr/>
          </p:nvSpPr>
          <p:spPr>
            <a:xfrm>
              <a:off x="8028052" y="549862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1" name="Oval 90"/>
            <p:cNvSpPr/>
            <p:nvPr/>
          </p:nvSpPr>
          <p:spPr>
            <a:xfrm>
              <a:off x="7194932" y="511508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Oval 91"/>
            <p:cNvSpPr/>
            <p:nvPr/>
          </p:nvSpPr>
          <p:spPr>
            <a:xfrm>
              <a:off x="7494652" y="487124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3" name="Oval 92"/>
            <p:cNvSpPr/>
            <p:nvPr/>
          </p:nvSpPr>
          <p:spPr>
            <a:xfrm>
              <a:off x="8520812" y="483695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Oval 93"/>
            <p:cNvSpPr/>
            <p:nvPr/>
          </p:nvSpPr>
          <p:spPr>
            <a:xfrm>
              <a:off x="8165212" y="507317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Oval 94"/>
            <p:cNvSpPr/>
            <p:nvPr/>
          </p:nvSpPr>
          <p:spPr>
            <a:xfrm>
              <a:off x="7593712" y="226266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Oval 95"/>
            <p:cNvSpPr/>
            <p:nvPr/>
          </p:nvSpPr>
          <p:spPr>
            <a:xfrm>
              <a:off x="6910452" y="190579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Oval 96"/>
            <p:cNvSpPr/>
            <p:nvPr/>
          </p:nvSpPr>
          <p:spPr>
            <a:xfrm>
              <a:off x="7281292" y="1602899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Oval 97"/>
            <p:cNvSpPr/>
            <p:nvPr/>
          </p:nvSpPr>
          <p:spPr>
            <a:xfrm>
              <a:off x="7443852" y="130508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Oval 98"/>
            <p:cNvSpPr/>
            <p:nvPr/>
          </p:nvSpPr>
          <p:spPr>
            <a:xfrm>
              <a:off x="6966332" y="1199674"/>
              <a:ext cx="314960" cy="3149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0" name="Oval 99"/>
            <p:cNvSpPr/>
            <p:nvPr/>
          </p:nvSpPr>
          <p:spPr>
            <a:xfrm>
              <a:off x="11685652" y="3160713"/>
              <a:ext cx="314960" cy="3149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28197" y="157242"/>
              <a:ext cx="3275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/>
                <a:t>Optimal planning model</a:t>
              </a:r>
              <a:endParaRPr lang="en-US" sz="2400" b="1" dirty="0" smtClean="0"/>
            </a:p>
          </p:txBody>
        </p:sp>
        <p:sp>
          <p:nvSpPr>
            <p:cNvPr id="136" name="Left-Right Arrow 135"/>
            <p:cNvSpPr/>
            <p:nvPr/>
          </p:nvSpPr>
          <p:spPr>
            <a:xfrm>
              <a:off x="915637" y="5991384"/>
              <a:ext cx="10324664" cy="467360"/>
            </a:xfrm>
            <a:prstGeom prst="left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4342" y="6415749"/>
              <a:ext cx="2262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Extremely cheap</a:t>
              </a:r>
              <a:endParaRPr lang="en-US" sz="24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443619" y="6396335"/>
              <a:ext cx="27483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Extremely expensive</a:t>
              </a:r>
              <a:endParaRPr lang="en-US" sz="2400" dirty="0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2139196" y="5405716"/>
              <a:ext cx="3393529" cy="1053028"/>
              <a:chOff x="2139196" y="5405716"/>
              <a:chExt cx="3393529" cy="1053028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2139196" y="5976779"/>
                <a:ext cx="121920" cy="4819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 flipH="1">
                <a:off x="2370336" y="5656104"/>
                <a:ext cx="787799" cy="335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3199971" y="5405716"/>
                <a:ext cx="23327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Choice set model</a:t>
                </a:r>
                <a:endParaRPr lang="en-US" sz="2400"/>
              </a:p>
            </p:txBody>
          </p:sp>
        </p:grpSp>
      </p:grpSp>
      <p:sp>
        <p:nvSpPr>
          <p:cNvPr id="109" name="Right Arrow 108"/>
          <p:cNvSpPr/>
          <p:nvPr/>
        </p:nvSpPr>
        <p:spPr>
          <a:xfrm>
            <a:off x="9308281" y="2326164"/>
            <a:ext cx="2072640" cy="189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Planning</a:t>
            </a:r>
          </a:p>
          <a:p>
            <a:pPr algn="ctr"/>
            <a:r>
              <a:rPr lang="en-US" sz="1600" dirty="0" smtClean="0"/>
              <a:t>(to compute current value)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9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757477" y="1114608"/>
            <a:ext cx="8204464" cy="5596830"/>
            <a:chOff x="1757477" y="1114608"/>
            <a:chExt cx="8204464" cy="5596830"/>
          </a:xfrm>
        </p:grpSpPr>
        <p:grpSp>
          <p:nvGrpSpPr>
            <p:cNvPr id="12" name="Group 11"/>
            <p:cNvGrpSpPr/>
            <p:nvPr/>
          </p:nvGrpSpPr>
          <p:grpSpPr>
            <a:xfrm>
              <a:off x="6534430" y="2015166"/>
              <a:ext cx="3427511" cy="3274707"/>
              <a:chOff x="6534430" y="2470968"/>
              <a:chExt cx="3427511" cy="3274707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7035860" y="2470968"/>
                <a:ext cx="2343573" cy="1168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Decision description, </a:t>
                </a:r>
                <a:r>
                  <a:rPr lang="en-US" dirty="0" smtClean="0"/>
                  <a:t>with example and comprehension check</a:t>
                </a:r>
                <a:endParaRPr lang="en-US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7828341" y="3517448"/>
                <a:ext cx="2133600" cy="1168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You have 30 seconds to enter your word.</a:t>
                </a:r>
                <a:endParaRPr lang="en-US" dirty="0"/>
              </a:p>
            </p:txBody>
          </p:sp>
          <p:sp>
            <p:nvSpPr>
              <p:cNvPr id="6" name="Right Arrow 5"/>
              <p:cNvSpPr/>
              <p:nvPr/>
            </p:nvSpPr>
            <p:spPr>
              <a:xfrm rot="3191665">
                <a:off x="5340434" y="3921760"/>
                <a:ext cx="3017911" cy="6299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757477" y="2021840"/>
              <a:ext cx="3678123" cy="4689598"/>
              <a:chOff x="1757477" y="2021840"/>
              <a:chExt cx="3678123" cy="4689598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940560" y="2021840"/>
                <a:ext cx="2072640" cy="1168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BASKET</a:t>
                </a:r>
              </a:p>
              <a:p>
                <a:pPr algn="ctr"/>
                <a:r>
                  <a:rPr lang="en-US" dirty="0" smtClean="0"/>
                  <a:t>or</a:t>
                </a:r>
              </a:p>
              <a:p>
                <a:pPr algn="ctr"/>
                <a:r>
                  <a:rPr lang="en-US" dirty="0" smtClean="0"/>
                  <a:t>5 points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580640" y="3068320"/>
                <a:ext cx="2133600" cy="1168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You chose the points.</a:t>
                </a:r>
              </a:p>
              <a:p>
                <a:pPr algn="ctr"/>
                <a:r>
                  <a:rPr lang="en-US" dirty="0" smtClean="0"/>
                  <a:t>BASKET = 10 points</a:t>
                </a:r>
                <a:endParaRPr lang="en-US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302000" y="4014708"/>
                <a:ext cx="2133600" cy="1168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Please retype the word and its point value:</a:t>
                </a:r>
                <a:endParaRPr lang="en-US" sz="2000" dirty="0"/>
              </a:p>
            </p:txBody>
          </p:sp>
          <p:sp>
            <p:nvSpPr>
              <p:cNvPr id="11" name="Right Arrow 10"/>
              <p:cNvSpPr/>
              <p:nvPr/>
            </p:nvSpPr>
            <p:spPr>
              <a:xfrm rot="3191665">
                <a:off x="-222276" y="4101766"/>
                <a:ext cx="4589425" cy="6299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955800" y="1114609"/>
              <a:ext cx="1110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Stage 1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66000" y="1114608"/>
              <a:ext cx="1110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Stage 2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4614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2" name="Group 1151"/>
          <p:cNvGrpSpPr/>
          <p:nvPr/>
        </p:nvGrpSpPr>
        <p:grpSpPr>
          <a:xfrm>
            <a:off x="0" y="316175"/>
            <a:ext cx="12009600" cy="6541825"/>
            <a:chOff x="-113012" y="321788"/>
            <a:chExt cx="12009600" cy="6541825"/>
          </a:xfrm>
        </p:grpSpPr>
        <p:grpSp>
          <p:nvGrpSpPr>
            <p:cNvPr id="16" name="Group 15"/>
            <p:cNvGrpSpPr/>
            <p:nvPr/>
          </p:nvGrpSpPr>
          <p:grpSpPr>
            <a:xfrm>
              <a:off x="-113012" y="321788"/>
              <a:ext cx="12009600" cy="6541825"/>
              <a:chOff x="-2769" y="428836"/>
              <a:chExt cx="12009600" cy="6541825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-2769" y="3108252"/>
                <a:ext cx="9308561" cy="3631576"/>
                <a:chOff x="-2769" y="3108252"/>
                <a:chExt cx="9308561" cy="3631576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788305" y="5752214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/>
                    <a:t>1</a:t>
                  </a:r>
                  <a:endParaRPr lang="en-US" sz="2400" dirty="0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8810143" y="5752214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14</a:t>
                  </a:r>
                  <a:endParaRPr lang="en-US" sz="2400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5375470" y="5752214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/>
                    <a:t>7</a:t>
                  </a: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508257" y="6278163"/>
                  <a:ext cx="41790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smtClean="0"/>
                    <a:t>Average rank of Stage 2  choices</a:t>
                  </a:r>
                  <a:endParaRPr lang="en-US" sz="2400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-2769" y="3108252"/>
                  <a:ext cx="153920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Number of</a:t>
                  </a:r>
                </a:p>
                <a:p>
                  <a:pPr algn="ctr"/>
                  <a:r>
                    <a:rPr lang="en-US" sz="2400" dirty="0" smtClean="0"/>
                    <a:t>subjects</a:t>
                  </a:r>
                  <a:endParaRPr lang="en-US" sz="2400" dirty="0"/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>
                <a:off x="1591911" y="428836"/>
                <a:ext cx="10414920" cy="5785043"/>
                <a:chOff x="1591911" y="428835"/>
                <a:chExt cx="10414920" cy="5785043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1911" y="641368"/>
                  <a:ext cx="7911225" cy="5001117"/>
                </a:xfrm>
                <a:prstGeom prst="rect">
                  <a:avLst/>
                </a:prstGeom>
              </p:spPr>
            </p:pic>
            <p:cxnSp>
              <p:nvCxnSpPr>
                <p:cNvPr id="9" name="Straight Connector 8"/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5547524" y="641368"/>
                  <a:ext cx="0" cy="500111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>
                  <a:stCxn id="11" idx="0"/>
                  <a:endCxn id="11" idx="2"/>
                </p:cNvCxnSpPr>
                <p:nvPr/>
              </p:nvCxnSpPr>
              <p:spPr>
                <a:xfrm>
                  <a:off x="7672348" y="428835"/>
                  <a:ext cx="0" cy="5240082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7402998" y="5752213"/>
                  <a:ext cx="7280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11.5</a:t>
                  </a:r>
                  <a:endParaRPr lang="en-US" sz="2400" dirty="0"/>
                </a:p>
              </p:txBody>
            </p:sp>
            <p:grpSp>
              <p:nvGrpSpPr>
                <p:cNvPr id="212" name="Group 211"/>
                <p:cNvGrpSpPr/>
                <p:nvPr/>
              </p:nvGrpSpPr>
              <p:grpSpPr>
                <a:xfrm>
                  <a:off x="9764503" y="1501385"/>
                  <a:ext cx="2242328" cy="1856618"/>
                  <a:chOff x="9764503" y="1501385"/>
                  <a:chExt cx="2242328" cy="1856618"/>
                </a:xfrm>
              </p:grpSpPr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9764503" y="2896338"/>
                    <a:ext cx="18473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2400" i="1" dirty="0"/>
                  </a:p>
                </p:txBody>
              </p:sp>
              <p:cxnSp>
                <p:nvCxnSpPr>
                  <p:cNvPr id="13" name="Straight Connector 12"/>
                  <p:cNvCxnSpPr/>
                  <p:nvPr/>
                </p:nvCxnSpPr>
                <p:spPr>
                  <a:xfrm flipH="1">
                    <a:off x="9874231" y="1732218"/>
                    <a:ext cx="84025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9874231" y="2139799"/>
                    <a:ext cx="840259" cy="0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TextBox 209"/>
                  <p:cNvSpPr txBox="1"/>
                  <p:nvPr/>
                </p:nvSpPr>
                <p:spPr>
                  <a:xfrm>
                    <a:off x="10714490" y="1501385"/>
                    <a:ext cx="129234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/>
                      <a:t>= chance</a:t>
                    </a:r>
                    <a:endParaRPr lang="en-US" sz="2400" dirty="0"/>
                  </a:p>
                </p:txBody>
              </p:sp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10714490" y="1870717"/>
                    <a:ext cx="111601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/>
                      <a:t>= mean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15" name="Group 14"/>
              <p:cNvGrpSpPr/>
              <p:nvPr/>
            </p:nvGrpSpPr>
            <p:grpSpPr>
              <a:xfrm>
                <a:off x="1553464" y="6164946"/>
                <a:ext cx="7923507" cy="805715"/>
                <a:chOff x="1553464" y="6164946"/>
                <a:chExt cx="7923507" cy="805715"/>
              </a:xfrm>
            </p:grpSpPr>
            <p:sp>
              <p:nvSpPr>
                <p:cNvPr id="8" name="Up Arrow 7"/>
                <p:cNvSpPr/>
                <p:nvPr/>
              </p:nvSpPr>
              <p:spPr>
                <a:xfrm>
                  <a:off x="1879356" y="6176772"/>
                  <a:ext cx="131935" cy="369332"/>
                </a:xfrm>
                <a:prstGeom prst="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553464" y="6508996"/>
                  <a:ext cx="8849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worst</a:t>
                  </a:r>
                  <a:endParaRPr lang="en-US" sz="2400" dirty="0"/>
                </a:p>
              </p:txBody>
            </p:sp>
            <p:sp>
              <p:nvSpPr>
                <p:cNvPr id="21" name="Up Arrow 20"/>
                <p:cNvSpPr/>
                <p:nvPr/>
              </p:nvSpPr>
              <p:spPr>
                <a:xfrm>
                  <a:off x="9000632" y="6164946"/>
                  <a:ext cx="131935" cy="369332"/>
                </a:xfrm>
                <a:prstGeom prst="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8757094" y="6500406"/>
                  <a:ext cx="7198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best</a:t>
                  </a:r>
                  <a:endParaRPr lang="en-US" sz="2400" dirty="0"/>
                </a:p>
              </p:txBody>
            </p:sp>
          </p:grpSp>
        </p:grpSp>
        <p:sp>
          <p:nvSpPr>
            <p:cNvPr id="1151" name="Rectangle 1150"/>
            <p:cNvSpPr/>
            <p:nvPr/>
          </p:nvSpPr>
          <p:spPr>
            <a:xfrm>
              <a:off x="5437281" y="321788"/>
              <a:ext cx="2364807" cy="17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8559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06263" y="548961"/>
            <a:ext cx="6460308" cy="4638401"/>
            <a:chOff x="2406263" y="548961"/>
            <a:chExt cx="6460308" cy="463840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744" y="548961"/>
              <a:ext cx="4854062" cy="383861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719443" y="4394947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0%</a:t>
              </a:r>
              <a:endParaRPr lang="en-US" sz="20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109633" y="4373384"/>
              <a:ext cx="7569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100%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26824" y="4359192"/>
              <a:ext cx="6270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50%</a:t>
              </a:r>
              <a:endParaRPr lang="en-US" sz="20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42580" y="4787252"/>
              <a:ext cx="26891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Weight on Stage </a:t>
              </a:r>
              <a:r>
                <a:rPr lang="en-US" sz="2000" smtClean="0"/>
                <a:t>1 value</a:t>
              </a:r>
              <a:endParaRPr lang="en-US" sz="2000" i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06263" y="2208327"/>
              <a:ext cx="13131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Number of</a:t>
              </a:r>
            </a:p>
            <a:p>
              <a:pPr algn="ctr"/>
              <a:r>
                <a:rPr lang="en-US" sz="2000" dirty="0" smtClean="0"/>
                <a:t>subjects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66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82410" y="1748526"/>
            <a:ext cx="1488888" cy="2844507"/>
            <a:chOff x="1313790" y="687769"/>
            <a:chExt cx="2590512" cy="4949150"/>
          </a:xfrm>
        </p:grpSpPr>
        <p:sp>
          <p:nvSpPr>
            <p:cNvPr id="3" name="Oval 2"/>
            <p:cNvSpPr/>
            <p:nvPr/>
          </p:nvSpPr>
          <p:spPr>
            <a:xfrm>
              <a:off x="2568550" y="1992019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" name="Oval 3"/>
            <p:cNvSpPr/>
            <p:nvPr/>
          </p:nvSpPr>
          <p:spPr>
            <a:xfrm>
              <a:off x="2253590" y="160847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" name="Oval 4"/>
            <p:cNvSpPr/>
            <p:nvPr/>
          </p:nvSpPr>
          <p:spPr>
            <a:xfrm>
              <a:off x="2944470" y="2179979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" name="Oval 5"/>
            <p:cNvSpPr/>
            <p:nvPr/>
          </p:nvSpPr>
          <p:spPr>
            <a:xfrm>
              <a:off x="3167990" y="188279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Oval 6"/>
            <p:cNvSpPr/>
            <p:nvPr/>
          </p:nvSpPr>
          <p:spPr>
            <a:xfrm>
              <a:off x="2944470" y="149417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Oval 7"/>
            <p:cNvSpPr/>
            <p:nvPr/>
          </p:nvSpPr>
          <p:spPr>
            <a:xfrm>
              <a:off x="2553310" y="126811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Oval 8"/>
            <p:cNvSpPr/>
            <p:nvPr/>
          </p:nvSpPr>
          <p:spPr>
            <a:xfrm>
              <a:off x="2802230" y="2515259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Oval 9"/>
            <p:cNvSpPr/>
            <p:nvPr/>
          </p:nvSpPr>
          <p:spPr>
            <a:xfrm>
              <a:off x="2903830" y="290133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Oval 10"/>
            <p:cNvSpPr/>
            <p:nvPr/>
          </p:nvSpPr>
          <p:spPr>
            <a:xfrm>
              <a:off x="2395830" y="237809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Oval 11"/>
            <p:cNvSpPr/>
            <p:nvPr/>
          </p:nvSpPr>
          <p:spPr>
            <a:xfrm>
              <a:off x="2644750" y="321629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Oval 12"/>
            <p:cNvSpPr/>
            <p:nvPr/>
          </p:nvSpPr>
          <p:spPr>
            <a:xfrm>
              <a:off x="2466950" y="275909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Oval 13"/>
            <p:cNvSpPr/>
            <p:nvPr/>
          </p:nvSpPr>
          <p:spPr>
            <a:xfrm>
              <a:off x="1913230" y="207329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" name="Oval 14"/>
            <p:cNvSpPr/>
            <p:nvPr/>
          </p:nvSpPr>
          <p:spPr>
            <a:xfrm>
              <a:off x="1415390" y="2985159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" name="Oval 15"/>
            <p:cNvSpPr/>
            <p:nvPr/>
          </p:nvSpPr>
          <p:spPr>
            <a:xfrm>
              <a:off x="2329790" y="3602379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" name="Oval 16"/>
            <p:cNvSpPr/>
            <p:nvPr/>
          </p:nvSpPr>
          <p:spPr>
            <a:xfrm>
              <a:off x="2212950" y="321629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Oval 17"/>
            <p:cNvSpPr/>
            <p:nvPr/>
          </p:nvSpPr>
          <p:spPr>
            <a:xfrm>
              <a:off x="1989430" y="2827679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Oval 18"/>
            <p:cNvSpPr/>
            <p:nvPr/>
          </p:nvSpPr>
          <p:spPr>
            <a:xfrm>
              <a:off x="1598270" y="260161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Oval 19"/>
            <p:cNvSpPr/>
            <p:nvPr/>
          </p:nvSpPr>
          <p:spPr>
            <a:xfrm>
              <a:off x="1908150" y="3583964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Oval 20"/>
            <p:cNvSpPr/>
            <p:nvPr/>
          </p:nvSpPr>
          <p:spPr>
            <a:xfrm>
              <a:off x="1948790" y="423483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2" name="Oval 21"/>
            <p:cNvSpPr/>
            <p:nvPr/>
          </p:nvSpPr>
          <p:spPr>
            <a:xfrm>
              <a:off x="1440790" y="369127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" name="Oval 22"/>
            <p:cNvSpPr/>
            <p:nvPr/>
          </p:nvSpPr>
          <p:spPr>
            <a:xfrm>
              <a:off x="1689710" y="4549799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4" name="Oval 23"/>
            <p:cNvSpPr/>
            <p:nvPr/>
          </p:nvSpPr>
          <p:spPr>
            <a:xfrm>
              <a:off x="1511910" y="4092599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Oval 24"/>
            <p:cNvSpPr/>
            <p:nvPr/>
          </p:nvSpPr>
          <p:spPr>
            <a:xfrm>
              <a:off x="1697330" y="326582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Oval 25"/>
            <p:cNvSpPr/>
            <p:nvPr/>
          </p:nvSpPr>
          <p:spPr>
            <a:xfrm>
              <a:off x="2268830" y="397575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7" name="Oval 26"/>
            <p:cNvSpPr/>
            <p:nvPr/>
          </p:nvSpPr>
          <p:spPr>
            <a:xfrm>
              <a:off x="1819250" y="395924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8" name="Oval 27"/>
            <p:cNvSpPr/>
            <p:nvPr/>
          </p:nvSpPr>
          <p:spPr>
            <a:xfrm>
              <a:off x="2903830" y="3509034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9" name="Oval 28"/>
            <p:cNvSpPr/>
            <p:nvPr/>
          </p:nvSpPr>
          <p:spPr>
            <a:xfrm>
              <a:off x="3061310" y="4021479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0" name="Oval 29"/>
            <p:cNvSpPr/>
            <p:nvPr/>
          </p:nvSpPr>
          <p:spPr>
            <a:xfrm>
              <a:off x="2746350" y="3863999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1" name="Oval 30"/>
            <p:cNvSpPr/>
            <p:nvPr/>
          </p:nvSpPr>
          <p:spPr>
            <a:xfrm>
              <a:off x="2085950" y="462345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2" name="Oval 31"/>
            <p:cNvSpPr/>
            <p:nvPr/>
          </p:nvSpPr>
          <p:spPr>
            <a:xfrm>
              <a:off x="2982570" y="4598059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3" name="Oval 32"/>
            <p:cNvSpPr/>
            <p:nvPr/>
          </p:nvSpPr>
          <p:spPr>
            <a:xfrm>
              <a:off x="2820010" y="4245634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4" name="Oval 33"/>
            <p:cNvSpPr/>
            <p:nvPr/>
          </p:nvSpPr>
          <p:spPr>
            <a:xfrm>
              <a:off x="2632050" y="469838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5" name="Oval 34"/>
            <p:cNvSpPr/>
            <p:nvPr/>
          </p:nvSpPr>
          <p:spPr>
            <a:xfrm>
              <a:off x="2395830" y="4290719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6" name="Oval 35"/>
            <p:cNvSpPr/>
            <p:nvPr/>
          </p:nvSpPr>
          <p:spPr>
            <a:xfrm>
              <a:off x="2329790" y="495619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7" name="Oval 36"/>
            <p:cNvSpPr/>
            <p:nvPr/>
          </p:nvSpPr>
          <p:spPr>
            <a:xfrm>
              <a:off x="1491590" y="490285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8" name="Oval 37"/>
            <p:cNvSpPr/>
            <p:nvPr/>
          </p:nvSpPr>
          <p:spPr>
            <a:xfrm>
              <a:off x="2113890" y="5321959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9" name="Oval 38"/>
            <p:cNvSpPr/>
            <p:nvPr/>
          </p:nvSpPr>
          <p:spPr>
            <a:xfrm>
              <a:off x="2604806" y="1648993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0" name="Oval 39"/>
            <p:cNvSpPr/>
            <p:nvPr/>
          </p:nvSpPr>
          <p:spPr>
            <a:xfrm>
              <a:off x="1598270" y="5304179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1" name="Oval 40"/>
            <p:cNvSpPr/>
            <p:nvPr/>
          </p:nvSpPr>
          <p:spPr>
            <a:xfrm>
              <a:off x="1897990" y="506033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2" name="Oval 41"/>
            <p:cNvSpPr/>
            <p:nvPr/>
          </p:nvSpPr>
          <p:spPr>
            <a:xfrm>
              <a:off x="2924150" y="5026049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3" name="Oval 42"/>
            <p:cNvSpPr/>
            <p:nvPr/>
          </p:nvSpPr>
          <p:spPr>
            <a:xfrm>
              <a:off x="2568550" y="526226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Oval 43"/>
            <p:cNvSpPr/>
            <p:nvPr/>
          </p:nvSpPr>
          <p:spPr>
            <a:xfrm>
              <a:off x="1997050" y="2451759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5" name="Oval 44"/>
            <p:cNvSpPr/>
            <p:nvPr/>
          </p:nvSpPr>
          <p:spPr>
            <a:xfrm>
              <a:off x="1313790" y="2094889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Oval 45"/>
            <p:cNvSpPr/>
            <p:nvPr/>
          </p:nvSpPr>
          <p:spPr>
            <a:xfrm>
              <a:off x="1684630" y="1791994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7" name="Oval 46"/>
            <p:cNvSpPr/>
            <p:nvPr/>
          </p:nvSpPr>
          <p:spPr>
            <a:xfrm>
              <a:off x="1847190" y="1494179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8" name="Oval 47"/>
            <p:cNvSpPr/>
            <p:nvPr/>
          </p:nvSpPr>
          <p:spPr>
            <a:xfrm>
              <a:off x="1369670" y="1388769"/>
              <a:ext cx="314960" cy="314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85223" y="687769"/>
              <a:ext cx="2519079" cy="455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All potential options</a:t>
              </a:r>
              <a:endParaRPr lang="en-US" sz="1050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4852836" y="2892363"/>
            <a:ext cx="1191242" cy="667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Cached values</a:t>
            </a:r>
            <a:endParaRPr lang="en-US" sz="1050" dirty="0"/>
          </a:p>
        </p:txBody>
      </p:sp>
      <p:grpSp>
        <p:nvGrpSpPr>
          <p:cNvPr id="51" name="Group 50"/>
          <p:cNvGrpSpPr/>
          <p:nvPr/>
        </p:nvGrpSpPr>
        <p:grpSpPr>
          <a:xfrm>
            <a:off x="5988496" y="2590876"/>
            <a:ext cx="819455" cy="1008761"/>
            <a:chOff x="6283507" y="2357779"/>
            <a:chExt cx="1425766" cy="1755140"/>
          </a:xfrm>
        </p:grpSpPr>
        <p:sp>
          <p:nvSpPr>
            <p:cNvPr id="52" name="Oval 51"/>
            <p:cNvSpPr/>
            <p:nvPr/>
          </p:nvSpPr>
          <p:spPr>
            <a:xfrm>
              <a:off x="6812890" y="379795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3" name="Oval 52"/>
            <p:cNvSpPr/>
            <p:nvPr/>
          </p:nvSpPr>
          <p:spPr>
            <a:xfrm>
              <a:off x="6812890" y="337377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4" name="Oval 53"/>
            <p:cNvSpPr/>
            <p:nvPr/>
          </p:nvSpPr>
          <p:spPr>
            <a:xfrm>
              <a:off x="6812890" y="2952139"/>
              <a:ext cx="314960" cy="314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83507" y="2357779"/>
              <a:ext cx="1425766" cy="455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Choice set</a:t>
              </a:r>
              <a:endParaRPr lang="en-US" sz="105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820868" y="2585173"/>
            <a:ext cx="1865664" cy="963375"/>
            <a:chOff x="10160765" y="3528107"/>
            <a:chExt cx="1865664" cy="963375"/>
          </a:xfrm>
        </p:grpSpPr>
        <p:grpSp>
          <p:nvGrpSpPr>
            <p:cNvPr id="57" name="Group 56"/>
            <p:cNvGrpSpPr/>
            <p:nvPr/>
          </p:nvGrpSpPr>
          <p:grpSpPr>
            <a:xfrm>
              <a:off x="11418570" y="3528107"/>
              <a:ext cx="607859" cy="695316"/>
              <a:chOff x="10181703" y="2476185"/>
              <a:chExt cx="1057611" cy="1209776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0544150" y="3371001"/>
                <a:ext cx="314960" cy="31496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0181703" y="2476185"/>
                <a:ext cx="1057611" cy="455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smtClean="0"/>
                  <a:t>Choice</a:t>
                </a:r>
                <a:endParaRPr lang="en-US" sz="1050" dirty="0"/>
              </a:p>
            </p:txBody>
          </p:sp>
        </p:grpSp>
        <p:sp>
          <p:nvSpPr>
            <p:cNvPr id="58" name="Right Arrow 57"/>
            <p:cNvSpPr/>
            <p:nvPr/>
          </p:nvSpPr>
          <p:spPr>
            <a:xfrm>
              <a:off x="10160765" y="3824328"/>
              <a:ext cx="1191242" cy="6671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Planning</a:t>
              </a:r>
              <a:endParaRPr lang="en-US" sz="1050" dirty="0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V="1">
            <a:off x="7184568" y="3625661"/>
            <a:ext cx="238935" cy="81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86657" y="4561198"/>
            <a:ext cx="259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counting the vertical lines</a:t>
            </a:r>
          </a:p>
          <a:p>
            <a:r>
              <a:rPr lang="en-US" dirty="0" smtClean="0"/>
              <a:t>(i.e. BASKET = 40 points)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4095112" y="4793263"/>
            <a:ext cx="55237" cy="48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90221" y="5327079"/>
            <a:ext cx="411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Stage 1 value (i.e. BASKET = 10 points)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4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2769" y="405806"/>
            <a:ext cx="12009600" cy="6269738"/>
            <a:chOff x="-2769" y="405806"/>
            <a:chExt cx="12009600" cy="6269738"/>
          </a:xfrm>
        </p:grpSpPr>
        <p:grpSp>
          <p:nvGrpSpPr>
            <p:cNvPr id="213" name="Group 212"/>
            <p:cNvGrpSpPr/>
            <p:nvPr/>
          </p:nvGrpSpPr>
          <p:grpSpPr>
            <a:xfrm>
              <a:off x="-2769" y="3108252"/>
              <a:ext cx="9683663" cy="3567292"/>
              <a:chOff x="-2769" y="3108252"/>
              <a:chExt cx="9683663" cy="356729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770017" y="5752214"/>
                <a:ext cx="559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0%</a:t>
                </a:r>
                <a:endParaRPr lang="en-US" sz="24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8810143" y="5752214"/>
                <a:ext cx="8707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100%</a:t>
                </a:r>
                <a:endParaRPr lang="en-US" sz="24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229166" y="5752214"/>
                <a:ext cx="715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smtClean="0"/>
                  <a:t>50%</a:t>
                </a:r>
                <a:endParaRPr lang="en-US" sz="24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65558" y="6213879"/>
                <a:ext cx="628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Percent of Stage 2 choices w/ high Stage 1 values</a:t>
                </a:r>
                <a:endParaRPr lang="en-US" sz="2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-2769" y="3108252"/>
                <a:ext cx="153920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/>
                  <a:t>Number of</a:t>
                </a:r>
              </a:p>
              <a:p>
                <a:pPr algn="ctr"/>
                <a:r>
                  <a:rPr lang="en-US" sz="2400" dirty="0" smtClean="0"/>
                  <a:t>subjects</a:t>
                </a:r>
                <a:endParaRPr lang="en-US" sz="2400" dirty="0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1589269" y="405806"/>
              <a:ext cx="10417562" cy="5240082"/>
              <a:chOff x="1589269" y="405805"/>
              <a:chExt cx="10417562" cy="524008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9269" y="405805"/>
                <a:ext cx="7916509" cy="5152214"/>
              </a:xfrm>
              <a:prstGeom prst="rect">
                <a:avLst/>
              </a:prstGeom>
            </p:spPr>
          </p:pic>
          <p:cxnSp>
            <p:nvCxnSpPr>
              <p:cNvPr id="9" name="Straight Connector 8"/>
              <p:cNvCxnSpPr>
                <a:stCxn id="2" idx="0"/>
                <a:endCxn id="2" idx="2"/>
              </p:cNvCxnSpPr>
              <p:nvPr/>
            </p:nvCxnSpPr>
            <p:spPr>
              <a:xfrm>
                <a:off x="5547524" y="405805"/>
                <a:ext cx="0" cy="5152214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11" idx="0"/>
                <a:endCxn id="11" idx="2"/>
              </p:cNvCxnSpPr>
              <p:nvPr/>
            </p:nvCxnSpPr>
            <p:spPr>
              <a:xfrm>
                <a:off x="5935363" y="405805"/>
                <a:ext cx="0" cy="5240082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2" name="Group 211"/>
              <p:cNvGrpSpPr/>
              <p:nvPr/>
            </p:nvGrpSpPr>
            <p:grpSpPr>
              <a:xfrm>
                <a:off x="9874231" y="1511927"/>
                <a:ext cx="2132600" cy="830997"/>
                <a:chOff x="9874231" y="1511927"/>
                <a:chExt cx="2132600" cy="830997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874231" y="1732218"/>
                  <a:ext cx="840259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 flipH="1">
                  <a:off x="9874231" y="2139799"/>
                  <a:ext cx="840259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TextBox 209"/>
                <p:cNvSpPr txBox="1"/>
                <p:nvPr/>
              </p:nvSpPr>
              <p:spPr>
                <a:xfrm>
                  <a:off x="10714490" y="1511927"/>
                  <a:ext cx="12923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= chance</a:t>
                  </a:r>
                  <a:endParaRPr lang="en-US" sz="2400" dirty="0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10714490" y="1881259"/>
                  <a:ext cx="111601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= mean</a:t>
                  </a:r>
                  <a:endParaRPr lang="en-US" sz="24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79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10732" y="159575"/>
            <a:ext cx="11006563" cy="6698425"/>
            <a:chOff x="510732" y="159575"/>
            <a:chExt cx="11006563" cy="66984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3612" y="159575"/>
              <a:ext cx="5898655" cy="537479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664050" y="5567547"/>
              <a:ext cx="16123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low Stage 1</a:t>
              </a:r>
            </a:p>
            <a:p>
              <a:pPr algn="ctr"/>
              <a:r>
                <a:rPr lang="en-US" sz="2400" dirty="0" smtClean="0"/>
                <a:t>value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03058" y="5567547"/>
              <a:ext cx="16997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high Stage 1</a:t>
              </a:r>
            </a:p>
            <a:p>
              <a:pPr algn="ctr"/>
              <a:r>
                <a:rPr lang="en-US" sz="2400" dirty="0" smtClean="0"/>
                <a:t>value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29526" y="5567547"/>
              <a:ext cx="17018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absent from</a:t>
              </a:r>
            </a:p>
            <a:p>
              <a:pPr algn="ctr"/>
              <a:r>
                <a:rPr lang="en-US" sz="2400" dirty="0" smtClean="0"/>
                <a:t>Stage 1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87985" y="6396335"/>
              <a:ext cx="1529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smtClean="0"/>
                <a:t>Word type</a:t>
              </a:r>
              <a:endParaRPr 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0732" y="2616140"/>
              <a:ext cx="27928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% judged impossible</a:t>
              </a:r>
            </a:p>
            <a:p>
              <a:pPr algn="ctr"/>
              <a:r>
                <a:rPr lang="en-US" sz="2400" b="1" dirty="0" smtClean="0"/>
                <a:t>to choose</a:t>
              </a:r>
              <a:endParaRPr lang="en-US" sz="2400" b="1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r="12988"/>
            <a:stretch/>
          </p:blipFill>
          <p:spPr>
            <a:xfrm>
              <a:off x="9502899" y="1852715"/>
              <a:ext cx="353620" cy="635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856519" y="1821937"/>
              <a:ext cx="1316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Time delay</a:t>
              </a:r>
              <a:endParaRPr lang="en-US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56519" y="2118383"/>
              <a:ext cx="1660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Time pressure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113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263</Words>
  <Application>Microsoft Macintosh PowerPoint</Application>
  <PresentationFormat>Widescreen</PresentationFormat>
  <Paragraphs>80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Morris</dc:creator>
  <cp:lastModifiedBy>Adam Morris</cp:lastModifiedBy>
  <cp:revision>18</cp:revision>
  <dcterms:created xsi:type="dcterms:W3CDTF">2017-04-07T19:33:33Z</dcterms:created>
  <dcterms:modified xsi:type="dcterms:W3CDTF">2018-02-02T01:16:09Z</dcterms:modified>
</cp:coreProperties>
</file>