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4A6BC-BB60-4A8A-AE0D-85A5574FA8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4225C-BBC7-4AD2-B499-DE7B0B7EA176}">
      <dgm:prSet custT="1"/>
      <dgm:spPr/>
      <dgm:t>
        <a:bodyPr/>
        <a:lstStyle/>
        <a:p>
          <a:pPr algn="ctr"/>
          <a:r>
            <a:rPr lang="en-US" sz="2400" b="1" dirty="0"/>
            <a:t>Average Degree </a:t>
          </a:r>
          <a:r>
            <a:rPr lang="en-US" sz="2400" dirty="0"/>
            <a:t>P(k) 2.738</a:t>
          </a:r>
        </a:p>
      </dgm:t>
    </dgm:pt>
    <dgm:pt modelId="{C7A8C2ED-D79C-4D4D-82E2-907C9CA0A9CC}" type="parTrans" cxnId="{B070CD29-65B6-46B8-B9F1-015DDAAABF52}">
      <dgm:prSet/>
      <dgm:spPr/>
      <dgm:t>
        <a:bodyPr/>
        <a:lstStyle/>
        <a:p>
          <a:endParaRPr lang="en-US"/>
        </a:p>
      </dgm:t>
    </dgm:pt>
    <dgm:pt modelId="{9F85D042-6AB0-4338-9281-580520627BA5}" type="sibTrans" cxnId="{B070CD29-65B6-46B8-B9F1-015DDAAABF52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7675602-A9FB-4A6B-8C14-1D196BB8F99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b="1" dirty="0"/>
            <a:t>Average Clustering Coefficient</a:t>
          </a:r>
        </a:p>
        <a:p>
          <a:pPr algn="ctr">
            <a:lnSpc>
              <a:spcPct val="100000"/>
            </a:lnSpc>
          </a:pPr>
          <a:r>
            <a:rPr lang="en-US" sz="2400" b="1" dirty="0"/>
            <a:t> </a:t>
          </a:r>
          <a:r>
            <a:rPr lang="en-US" sz="2400" dirty="0"/>
            <a:t>0.268</a:t>
          </a:r>
        </a:p>
      </dgm:t>
    </dgm:pt>
    <dgm:pt modelId="{A6C80DCB-1728-471D-9F8E-481C2A211681}" type="parTrans" cxnId="{26B1F695-E8ED-43DB-8232-D067D7344FF9}">
      <dgm:prSet/>
      <dgm:spPr/>
      <dgm:t>
        <a:bodyPr/>
        <a:lstStyle/>
        <a:p>
          <a:endParaRPr lang="en-US"/>
        </a:p>
      </dgm:t>
    </dgm:pt>
    <dgm:pt modelId="{2A3EA45F-2363-4F10-80A1-8CBE6F1D79AA}" type="sibTrans" cxnId="{26B1F695-E8ED-43DB-8232-D067D7344FF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6F6BCC-4D92-480A-812C-4B5868F5FD78}">
      <dgm:prSet custT="1"/>
      <dgm:spPr/>
      <dgm:t>
        <a:bodyPr/>
        <a:lstStyle/>
        <a:p>
          <a:pPr algn="ctr"/>
          <a:r>
            <a:rPr lang="en-US" sz="2400" b="1" dirty="0"/>
            <a:t>Total triangles</a:t>
          </a:r>
          <a:endParaRPr lang="he-IL" sz="2400" b="1" dirty="0"/>
        </a:p>
        <a:p>
          <a:pPr algn="ctr"/>
          <a:r>
            <a:rPr lang="en-US" sz="2400" b="1" dirty="0"/>
            <a:t> </a:t>
          </a:r>
          <a:r>
            <a:rPr lang="en-US" sz="2400" dirty="0"/>
            <a:t>34341</a:t>
          </a:r>
        </a:p>
      </dgm:t>
    </dgm:pt>
    <dgm:pt modelId="{6DF795C4-7051-4928-9FD8-5A475C81BB4C}" type="parTrans" cxnId="{0769AA47-B5F5-4446-8702-2B894FA4204A}">
      <dgm:prSet/>
      <dgm:spPr/>
      <dgm:t>
        <a:bodyPr/>
        <a:lstStyle/>
        <a:p>
          <a:endParaRPr lang="en-US"/>
        </a:p>
      </dgm:t>
    </dgm:pt>
    <dgm:pt modelId="{42FB9FFD-E7FF-449D-8668-F740E6FB586B}" type="sibTrans" cxnId="{0769AA47-B5F5-4446-8702-2B894FA4204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B4BF6B-089C-4375-B6DD-D1E5F5E47CD7}" type="pres">
      <dgm:prSet presAssocID="{22D4A6BC-BB60-4A8A-AE0D-85A5574FA8AE}" presName="Name0" presStyleCnt="0">
        <dgm:presLayoutVars>
          <dgm:animLvl val="lvl"/>
          <dgm:resizeHandles val="exact"/>
        </dgm:presLayoutVars>
      </dgm:prSet>
      <dgm:spPr/>
    </dgm:pt>
    <dgm:pt modelId="{108A8F64-8DEB-4CAC-8F96-CDC6DEB83008}" type="pres">
      <dgm:prSet presAssocID="{B024225C-BBC7-4AD2-B499-DE7B0B7EA176}" presName="compositeNode" presStyleCnt="0">
        <dgm:presLayoutVars>
          <dgm:bulletEnabled val="1"/>
        </dgm:presLayoutVars>
      </dgm:prSet>
      <dgm:spPr/>
    </dgm:pt>
    <dgm:pt modelId="{BE5A232A-4E82-48FA-B9E0-9750E6CBC530}" type="pres">
      <dgm:prSet presAssocID="{B024225C-BBC7-4AD2-B499-DE7B0B7EA176}" presName="bgRect" presStyleLbl="bgAccFollowNode1" presStyleIdx="0" presStyleCnt="3"/>
      <dgm:spPr/>
    </dgm:pt>
    <dgm:pt modelId="{607FD8C8-389C-431C-B544-CE1C0CDD78AC}" type="pres">
      <dgm:prSet presAssocID="{9F85D042-6AB0-4338-9281-580520627BA5}" presName="sibTransNodeCircle" presStyleLbl="alignNode1" presStyleIdx="0" presStyleCnt="6" custLinFactNeighborY="-19237">
        <dgm:presLayoutVars>
          <dgm:chMax val="0"/>
          <dgm:bulletEnabled/>
        </dgm:presLayoutVars>
      </dgm:prSet>
      <dgm:spPr/>
    </dgm:pt>
    <dgm:pt modelId="{0F46B8A6-B7F6-47F6-AED4-405F0A01368F}" type="pres">
      <dgm:prSet presAssocID="{B024225C-BBC7-4AD2-B499-DE7B0B7EA176}" presName="bottomLine" presStyleLbl="alignNode1" presStyleIdx="1" presStyleCnt="6">
        <dgm:presLayoutVars/>
      </dgm:prSet>
      <dgm:spPr/>
    </dgm:pt>
    <dgm:pt modelId="{76EDDAFB-929E-498D-9754-C8F4BAD36910}" type="pres">
      <dgm:prSet presAssocID="{B024225C-BBC7-4AD2-B499-DE7B0B7EA176}" presName="nodeText" presStyleLbl="bgAccFollowNode1" presStyleIdx="0" presStyleCnt="3">
        <dgm:presLayoutVars>
          <dgm:bulletEnabled val="1"/>
        </dgm:presLayoutVars>
      </dgm:prSet>
      <dgm:spPr/>
    </dgm:pt>
    <dgm:pt modelId="{8BE126C5-7998-49BA-B5C2-93EC739034C5}" type="pres">
      <dgm:prSet presAssocID="{9F85D042-6AB0-4338-9281-580520627BA5}" presName="sibTrans" presStyleCnt="0"/>
      <dgm:spPr/>
    </dgm:pt>
    <dgm:pt modelId="{F14EA164-C31D-4AD3-8B64-CEF6CDE665C9}" type="pres">
      <dgm:prSet presAssocID="{67675602-A9FB-4A6B-8C14-1D196BB8F994}" presName="compositeNode" presStyleCnt="0">
        <dgm:presLayoutVars>
          <dgm:bulletEnabled val="1"/>
        </dgm:presLayoutVars>
      </dgm:prSet>
      <dgm:spPr/>
    </dgm:pt>
    <dgm:pt modelId="{5B6FD40C-AB1E-45E2-B4AF-E370D9496028}" type="pres">
      <dgm:prSet presAssocID="{67675602-A9FB-4A6B-8C14-1D196BB8F994}" presName="bgRect" presStyleLbl="bgAccFollowNode1" presStyleIdx="1" presStyleCnt="3" custScaleY="100000" custLinFactNeighborX="-1245" custLinFactNeighborY="-264"/>
      <dgm:spPr/>
    </dgm:pt>
    <dgm:pt modelId="{8757E187-F854-4810-9520-D0AFBF0E950E}" type="pres">
      <dgm:prSet presAssocID="{2A3EA45F-2363-4F10-80A1-8CBE6F1D79AA}" presName="sibTransNodeCircle" presStyleLbl="alignNode1" presStyleIdx="2" presStyleCnt="6" custLinFactNeighborY="-19383">
        <dgm:presLayoutVars>
          <dgm:chMax val="0"/>
          <dgm:bulletEnabled/>
        </dgm:presLayoutVars>
      </dgm:prSet>
      <dgm:spPr/>
    </dgm:pt>
    <dgm:pt modelId="{37DD6639-EAB1-4E5F-883D-54CBDCD596B4}" type="pres">
      <dgm:prSet presAssocID="{67675602-A9FB-4A6B-8C14-1D196BB8F994}" presName="bottomLine" presStyleLbl="alignNode1" presStyleIdx="3" presStyleCnt="6">
        <dgm:presLayoutVars/>
      </dgm:prSet>
      <dgm:spPr/>
    </dgm:pt>
    <dgm:pt modelId="{FE801647-11E2-4A99-893F-2B62ECFA6D1D}" type="pres">
      <dgm:prSet presAssocID="{67675602-A9FB-4A6B-8C14-1D196BB8F994}" presName="nodeText" presStyleLbl="bgAccFollowNode1" presStyleIdx="1" presStyleCnt="3">
        <dgm:presLayoutVars>
          <dgm:bulletEnabled val="1"/>
        </dgm:presLayoutVars>
      </dgm:prSet>
      <dgm:spPr/>
    </dgm:pt>
    <dgm:pt modelId="{153CCC2A-58FA-458F-8282-480FE24983B0}" type="pres">
      <dgm:prSet presAssocID="{2A3EA45F-2363-4F10-80A1-8CBE6F1D79AA}" presName="sibTrans" presStyleCnt="0"/>
      <dgm:spPr/>
    </dgm:pt>
    <dgm:pt modelId="{BA28D6CC-12DB-4F06-B41C-928C6D48D66B}" type="pres">
      <dgm:prSet presAssocID="{616F6BCC-4D92-480A-812C-4B5868F5FD78}" presName="compositeNode" presStyleCnt="0">
        <dgm:presLayoutVars>
          <dgm:bulletEnabled val="1"/>
        </dgm:presLayoutVars>
      </dgm:prSet>
      <dgm:spPr/>
    </dgm:pt>
    <dgm:pt modelId="{0486585A-438E-496E-AB09-2D2AD24978E8}" type="pres">
      <dgm:prSet presAssocID="{616F6BCC-4D92-480A-812C-4B5868F5FD78}" presName="bgRect" presStyleLbl="bgAccFollowNode1" presStyleIdx="2" presStyleCnt="3"/>
      <dgm:spPr/>
    </dgm:pt>
    <dgm:pt modelId="{78D32E82-0106-46B3-9E4A-8938250A5ABA}" type="pres">
      <dgm:prSet presAssocID="{42FB9FFD-E7FF-449D-8668-F740E6FB586B}" presName="sibTransNodeCircle" presStyleLbl="alignNode1" presStyleIdx="4" presStyleCnt="6" custLinFactNeighborY="-20073">
        <dgm:presLayoutVars>
          <dgm:chMax val="0"/>
          <dgm:bulletEnabled/>
        </dgm:presLayoutVars>
      </dgm:prSet>
      <dgm:spPr/>
    </dgm:pt>
    <dgm:pt modelId="{0F8241CF-45D7-4AAF-B163-80781967C249}" type="pres">
      <dgm:prSet presAssocID="{616F6BCC-4D92-480A-812C-4B5868F5FD78}" presName="bottomLine" presStyleLbl="alignNode1" presStyleIdx="5" presStyleCnt="6">
        <dgm:presLayoutVars/>
      </dgm:prSet>
      <dgm:spPr/>
    </dgm:pt>
    <dgm:pt modelId="{07763B71-254D-4282-A9BA-91CB997CC6F2}" type="pres">
      <dgm:prSet presAssocID="{616F6BCC-4D92-480A-812C-4B5868F5FD7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3C141E-EB5C-4B4C-986D-0C315B47FFC7}" type="presOf" srcId="{9F85D042-6AB0-4338-9281-580520627BA5}" destId="{607FD8C8-389C-431C-B544-CE1C0CDD78AC}" srcOrd="0" destOrd="0" presId="urn:microsoft.com/office/officeart/2016/7/layout/BasicLinearProcessNumbered"/>
    <dgm:cxn modelId="{B070CD29-65B6-46B8-B9F1-015DDAAABF52}" srcId="{22D4A6BC-BB60-4A8A-AE0D-85A5574FA8AE}" destId="{B024225C-BBC7-4AD2-B499-DE7B0B7EA176}" srcOrd="0" destOrd="0" parTransId="{C7A8C2ED-D79C-4D4D-82E2-907C9CA0A9CC}" sibTransId="{9F85D042-6AB0-4338-9281-580520627BA5}"/>
    <dgm:cxn modelId="{C283C932-81EC-4D02-9ABD-B227746DBCE0}" type="presOf" srcId="{67675602-A9FB-4A6B-8C14-1D196BB8F994}" destId="{5B6FD40C-AB1E-45E2-B4AF-E370D9496028}" srcOrd="0" destOrd="0" presId="urn:microsoft.com/office/officeart/2016/7/layout/BasicLinearProcessNumbered"/>
    <dgm:cxn modelId="{E66A5F35-49E4-42AC-8CA3-E97380DE9765}" type="presOf" srcId="{616F6BCC-4D92-480A-812C-4B5868F5FD78}" destId="{0486585A-438E-496E-AB09-2D2AD24978E8}" srcOrd="0" destOrd="0" presId="urn:microsoft.com/office/officeart/2016/7/layout/BasicLinearProcessNumbered"/>
    <dgm:cxn modelId="{76F70F5F-8FC0-4B56-9A20-4C1FC8B65DAA}" type="presOf" srcId="{22D4A6BC-BB60-4A8A-AE0D-85A5574FA8AE}" destId="{72B4BF6B-089C-4375-B6DD-D1E5F5E47CD7}" srcOrd="0" destOrd="0" presId="urn:microsoft.com/office/officeart/2016/7/layout/BasicLinearProcessNumbered"/>
    <dgm:cxn modelId="{46A4FF42-A188-43C7-9AF0-1124FDFB437F}" type="presOf" srcId="{B024225C-BBC7-4AD2-B499-DE7B0B7EA176}" destId="{76EDDAFB-929E-498D-9754-C8F4BAD36910}" srcOrd="1" destOrd="0" presId="urn:microsoft.com/office/officeart/2016/7/layout/BasicLinearProcessNumbered"/>
    <dgm:cxn modelId="{5DA58344-85E7-4568-A0A9-0775B7A9253F}" type="presOf" srcId="{B024225C-BBC7-4AD2-B499-DE7B0B7EA176}" destId="{BE5A232A-4E82-48FA-B9E0-9750E6CBC530}" srcOrd="0" destOrd="0" presId="urn:microsoft.com/office/officeart/2016/7/layout/BasicLinearProcessNumbered"/>
    <dgm:cxn modelId="{0769AA47-B5F5-4446-8702-2B894FA4204A}" srcId="{22D4A6BC-BB60-4A8A-AE0D-85A5574FA8AE}" destId="{616F6BCC-4D92-480A-812C-4B5868F5FD78}" srcOrd="2" destOrd="0" parTransId="{6DF795C4-7051-4928-9FD8-5A475C81BB4C}" sibTransId="{42FB9FFD-E7FF-449D-8668-F740E6FB586B}"/>
    <dgm:cxn modelId="{069AFD6F-18BE-40E5-A22D-30F8C2FA2998}" type="presOf" srcId="{2A3EA45F-2363-4F10-80A1-8CBE6F1D79AA}" destId="{8757E187-F854-4810-9520-D0AFBF0E950E}" srcOrd="0" destOrd="0" presId="urn:microsoft.com/office/officeart/2016/7/layout/BasicLinearProcessNumbered"/>
    <dgm:cxn modelId="{26B1F695-E8ED-43DB-8232-D067D7344FF9}" srcId="{22D4A6BC-BB60-4A8A-AE0D-85A5574FA8AE}" destId="{67675602-A9FB-4A6B-8C14-1D196BB8F994}" srcOrd="1" destOrd="0" parTransId="{A6C80DCB-1728-471D-9F8E-481C2A211681}" sibTransId="{2A3EA45F-2363-4F10-80A1-8CBE6F1D79AA}"/>
    <dgm:cxn modelId="{798E0C9D-F509-4E4F-B73F-F411A06B1E29}" type="presOf" srcId="{67675602-A9FB-4A6B-8C14-1D196BB8F994}" destId="{FE801647-11E2-4A99-893F-2B62ECFA6D1D}" srcOrd="1" destOrd="0" presId="urn:microsoft.com/office/officeart/2016/7/layout/BasicLinearProcessNumbered"/>
    <dgm:cxn modelId="{5C06DDAA-B380-43B5-A204-CBA282EF1E07}" type="presOf" srcId="{42FB9FFD-E7FF-449D-8668-F740E6FB586B}" destId="{78D32E82-0106-46B3-9E4A-8938250A5ABA}" srcOrd="0" destOrd="0" presId="urn:microsoft.com/office/officeart/2016/7/layout/BasicLinearProcessNumbered"/>
    <dgm:cxn modelId="{7E46B9CE-6927-425D-A0A6-9EC5F5C3F0F0}" type="presOf" srcId="{616F6BCC-4D92-480A-812C-4B5868F5FD78}" destId="{07763B71-254D-4282-A9BA-91CB997CC6F2}" srcOrd="1" destOrd="0" presId="urn:microsoft.com/office/officeart/2016/7/layout/BasicLinearProcessNumbered"/>
    <dgm:cxn modelId="{5E9E35C1-F1D7-4C45-A9F4-DC22D27F4A8B}" type="presParOf" srcId="{72B4BF6B-089C-4375-B6DD-D1E5F5E47CD7}" destId="{108A8F64-8DEB-4CAC-8F96-CDC6DEB83008}" srcOrd="0" destOrd="0" presId="urn:microsoft.com/office/officeart/2016/7/layout/BasicLinearProcessNumbered"/>
    <dgm:cxn modelId="{38C62E5E-3ADE-4246-9AE8-7322F2DEEADB}" type="presParOf" srcId="{108A8F64-8DEB-4CAC-8F96-CDC6DEB83008}" destId="{BE5A232A-4E82-48FA-B9E0-9750E6CBC530}" srcOrd="0" destOrd="0" presId="urn:microsoft.com/office/officeart/2016/7/layout/BasicLinearProcessNumbered"/>
    <dgm:cxn modelId="{7EBF9EE8-766D-45FE-A5B6-BBA6215D4249}" type="presParOf" srcId="{108A8F64-8DEB-4CAC-8F96-CDC6DEB83008}" destId="{607FD8C8-389C-431C-B544-CE1C0CDD78AC}" srcOrd="1" destOrd="0" presId="urn:microsoft.com/office/officeart/2016/7/layout/BasicLinearProcessNumbered"/>
    <dgm:cxn modelId="{82D1021B-A8C8-44E6-8A37-93E8B5BEF150}" type="presParOf" srcId="{108A8F64-8DEB-4CAC-8F96-CDC6DEB83008}" destId="{0F46B8A6-B7F6-47F6-AED4-405F0A01368F}" srcOrd="2" destOrd="0" presId="urn:microsoft.com/office/officeart/2016/7/layout/BasicLinearProcessNumbered"/>
    <dgm:cxn modelId="{694A2C44-2A48-4CD8-BB2D-DE50473521F1}" type="presParOf" srcId="{108A8F64-8DEB-4CAC-8F96-CDC6DEB83008}" destId="{76EDDAFB-929E-498D-9754-C8F4BAD36910}" srcOrd="3" destOrd="0" presId="urn:microsoft.com/office/officeart/2016/7/layout/BasicLinearProcessNumbered"/>
    <dgm:cxn modelId="{394B5497-1CA4-4F32-940C-1BB811ABFF51}" type="presParOf" srcId="{72B4BF6B-089C-4375-B6DD-D1E5F5E47CD7}" destId="{8BE126C5-7998-49BA-B5C2-93EC739034C5}" srcOrd="1" destOrd="0" presId="urn:microsoft.com/office/officeart/2016/7/layout/BasicLinearProcessNumbered"/>
    <dgm:cxn modelId="{D73E9199-7BB0-4EF2-AB16-1E417256FCB5}" type="presParOf" srcId="{72B4BF6B-089C-4375-B6DD-D1E5F5E47CD7}" destId="{F14EA164-C31D-4AD3-8B64-CEF6CDE665C9}" srcOrd="2" destOrd="0" presId="urn:microsoft.com/office/officeart/2016/7/layout/BasicLinearProcessNumbered"/>
    <dgm:cxn modelId="{330EC237-1ED4-4D0E-A2CE-D4B2D15C379E}" type="presParOf" srcId="{F14EA164-C31D-4AD3-8B64-CEF6CDE665C9}" destId="{5B6FD40C-AB1E-45E2-B4AF-E370D9496028}" srcOrd="0" destOrd="0" presId="urn:microsoft.com/office/officeart/2016/7/layout/BasicLinearProcessNumbered"/>
    <dgm:cxn modelId="{19E1E0EA-D61C-466F-9171-4657B0CA11A9}" type="presParOf" srcId="{F14EA164-C31D-4AD3-8B64-CEF6CDE665C9}" destId="{8757E187-F854-4810-9520-D0AFBF0E950E}" srcOrd="1" destOrd="0" presId="urn:microsoft.com/office/officeart/2016/7/layout/BasicLinearProcessNumbered"/>
    <dgm:cxn modelId="{30DB8616-77F2-4B0E-BE1B-4AE5B8817225}" type="presParOf" srcId="{F14EA164-C31D-4AD3-8B64-CEF6CDE665C9}" destId="{37DD6639-EAB1-4E5F-883D-54CBDCD596B4}" srcOrd="2" destOrd="0" presId="urn:microsoft.com/office/officeart/2016/7/layout/BasicLinearProcessNumbered"/>
    <dgm:cxn modelId="{0FB4B058-8E1D-4F9B-8E13-7262ACC889C5}" type="presParOf" srcId="{F14EA164-C31D-4AD3-8B64-CEF6CDE665C9}" destId="{FE801647-11E2-4A99-893F-2B62ECFA6D1D}" srcOrd="3" destOrd="0" presId="urn:microsoft.com/office/officeart/2016/7/layout/BasicLinearProcessNumbered"/>
    <dgm:cxn modelId="{50B28492-68F8-4257-80BE-9ED90BD4B15F}" type="presParOf" srcId="{72B4BF6B-089C-4375-B6DD-D1E5F5E47CD7}" destId="{153CCC2A-58FA-458F-8282-480FE24983B0}" srcOrd="3" destOrd="0" presId="urn:microsoft.com/office/officeart/2016/7/layout/BasicLinearProcessNumbered"/>
    <dgm:cxn modelId="{EBC6718C-72AB-44EC-9306-F5EA9457FB7D}" type="presParOf" srcId="{72B4BF6B-089C-4375-B6DD-D1E5F5E47CD7}" destId="{BA28D6CC-12DB-4F06-B41C-928C6D48D66B}" srcOrd="4" destOrd="0" presId="urn:microsoft.com/office/officeart/2016/7/layout/BasicLinearProcessNumbered"/>
    <dgm:cxn modelId="{434350D1-5D7F-429A-9376-9CB813A733E4}" type="presParOf" srcId="{BA28D6CC-12DB-4F06-B41C-928C6D48D66B}" destId="{0486585A-438E-496E-AB09-2D2AD24978E8}" srcOrd="0" destOrd="0" presId="urn:microsoft.com/office/officeart/2016/7/layout/BasicLinearProcessNumbered"/>
    <dgm:cxn modelId="{6979EBB5-92B5-41EB-9D44-4541D483CD5F}" type="presParOf" srcId="{BA28D6CC-12DB-4F06-B41C-928C6D48D66B}" destId="{78D32E82-0106-46B3-9E4A-8938250A5ABA}" srcOrd="1" destOrd="0" presId="urn:microsoft.com/office/officeart/2016/7/layout/BasicLinearProcessNumbered"/>
    <dgm:cxn modelId="{E0C937E2-E75D-46AC-8AE2-F624B4A3131B}" type="presParOf" srcId="{BA28D6CC-12DB-4F06-B41C-928C6D48D66B}" destId="{0F8241CF-45D7-4AAF-B163-80781967C249}" srcOrd="2" destOrd="0" presId="urn:microsoft.com/office/officeart/2016/7/layout/BasicLinearProcessNumbered"/>
    <dgm:cxn modelId="{32F09A90-2B04-49C3-BC06-1836B8817A16}" type="presParOf" srcId="{BA28D6CC-12DB-4F06-B41C-928C6D48D66B}" destId="{07763B71-254D-4282-A9BA-91CB997CC6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A232A-4E82-48FA-B9E0-9750E6CBC530}">
      <dsp:nvSpPr>
        <dsp:cNvPr id="0" name=""/>
        <dsp:cNvSpPr/>
      </dsp:nvSpPr>
      <dsp:spPr>
        <a:xfrm>
          <a:off x="0" y="0"/>
          <a:ext cx="3243728" cy="41660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94" tIns="330200" rIns="252894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Average Degree </a:t>
          </a:r>
          <a:r>
            <a:rPr lang="en-US" sz="2400" kern="1200" dirty="0"/>
            <a:t>P(k) 2.738</a:t>
          </a:r>
        </a:p>
      </dsp:txBody>
      <dsp:txXfrm>
        <a:off x="0" y="1583116"/>
        <a:ext cx="3243728" cy="2499658"/>
      </dsp:txXfrm>
    </dsp:sp>
    <dsp:sp modelId="{607FD8C8-389C-431C-B544-CE1C0CDD78AC}">
      <dsp:nvSpPr>
        <dsp:cNvPr id="0" name=""/>
        <dsp:cNvSpPr/>
      </dsp:nvSpPr>
      <dsp:spPr>
        <a:xfrm>
          <a:off x="996949" y="176180"/>
          <a:ext cx="1249829" cy="1249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42" tIns="12700" rIns="974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179982" y="359213"/>
        <a:ext cx="883763" cy="883763"/>
      </dsp:txXfrm>
    </dsp:sp>
    <dsp:sp modelId="{0F46B8A6-B7F6-47F6-AED4-405F0A01368F}">
      <dsp:nvSpPr>
        <dsp:cNvPr id="0" name=""/>
        <dsp:cNvSpPr/>
      </dsp:nvSpPr>
      <dsp:spPr>
        <a:xfrm>
          <a:off x="0" y="4166025"/>
          <a:ext cx="3243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D40C-AB1E-45E2-B4AF-E370D9496028}">
      <dsp:nvSpPr>
        <dsp:cNvPr id="0" name=""/>
        <dsp:cNvSpPr/>
      </dsp:nvSpPr>
      <dsp:spPr>
        <a:xfrm>
          <a:off x="3527716" y="0"/>
          <a:ext cx="3243728" cy="41660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94" tIns="330200" rIns="252894" bIns="33020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Average Clustering Coefficient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</a:t>
          </a:r>
          <a:r>
            <a:rPr lang="en-US" sz="2400" kern="1200" dirty="0"/>
            <a:t>0.268</a:t>
          </a:r>
        </a:p>
      </dsp:txBody>
      <dsp:txXfrm>
        <a:off x="3527716" y="1583116"/>
        <a:ext cx="3243728" cy="2499658"/>
      </dsp:txXfrm>
    </dsp:sp>
    <dsp:sp modelId="{8757E187-F854-4810-9520-D0AFBF0E950E}">
      <dsp:nvSpPr>
        <dsp:cNvPr id="0" name=""/>
        <dsp:cNvSpPr/>
      </dsp:nvSpPr>
      <dsp:spPr>
        <a:xfrm>
          <a:off x="4565050" y="174355"/>
          <a:ext cx="1249829" cy="1249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42" tIns="12700" rIns="974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48083" y="357388"/>
        <a:ext cx="883763" cy="883763"/>
      </dsp:txXfrm>
    </dsp:sp>
    <dsp:sp modelId="{37DD6639-EAB1-4E5F-883D-54CBDCD596B4}">
      <dsp:nvSpPr>
        <dsp:cNvPr id="0" name=""/>
        <dsp:cNvSpPr/>
      </dsp:nvSpPr>
      <dsp:spPr>
        <a:xfrm>
          <a:off x="3568100" y="4166025"/>
          <a:ext cx="3243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585A-438E-496E-AB09-2D2AD24978E8}">
      <dsp:nvSpPr>
        <dsp:cNvPr id="0" name=""/>
        <dsp:cNvSpPr/>
      </dsp:nvSpPr>
      <dsp:spPr>
        <a:xfrm>
          <a:off x="7136201" y="0"/>
          <a:ext cx="3243728" cy="41660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94" tIns="330200" rIns="252894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Total triangles</a:t>
          </a:r>
          <a:endParaRPr lang="he-IL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</a:t>
          </a:r>
          <a:r>
            <a:rPr lang="en-US" sz="2400" kern="1200" dirty="0"/>
            <a:t>34341</a:t>
          </a:r>
        </a:p>
      </dsp:txBody>
      <dsp:txXfrm>
        <a:off x="7136201" y="1583116"/>
        <a:ext cx="3243728" cy="2499658"/>
      </dsp:txXfrm>
    </dsp:sp>
    <dsp:sp modelId="{78D32E82-0106-46B3-9E4A-8938250A5ABA}">
      <dsp:nvSpPr>
        <dsp:cNvPr id="0" name=""/>
        <dsp:cNvSpPr/>
      </dsp:nvSpPr>
      <dsp:spPr>
        <a:xfrm>
          <a:off x="8133151" y="165731"/>
          <a:ext cx="1249829" cy="1249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42" tIns="12700" rIns="974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16184" y="348764"/>
        <a:ext cx="883763" cy="883763"/>
      </dsp:txXfrm>
    </dsp:sp>
    <dsp:sp modelId="{0F8241CF-45D7-4AAF-B163-80781967C249}">
      <dsp:nvSpPr>
        <dsp:cNvPr id="0" name=""/>
        <dsp:cNvSpPr/>
      </dsp:nvSpPr>
      <dsp:spPr>
        <a:xfrm>
          <a:off x="7136201" y="4166025"/>
          <a:ext cx="3243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3C8BB8-90F1-E49E-CA05-20E39A1ED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E71A4C5-EC7A-884A-4323-BDC522813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7E963C-F321-98E1-1BEE-FD3D11A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8C9BE3-ABED-C466-E33F-0C50889D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FC4A80-9CC5-6FA7-EB4F-92773D38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397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5FB99C-8C90-0E98-39FC-BC02D9F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FBF5F0-B513-06E0-28AE-9331CC2A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43E42-C533-6610-3835-CC19950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3793B9-18AA-DB7F-B286-FB533F5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7CA29F-337E-9497-ADAD-0E05E7FE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186D6AD-4B67-3578-D20C-90E1167EB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D71B00-C4F0-F6E3-A43E-41966F016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0723F3-2A94-D039-2EA9-5637B1A2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3BC4CD-D20C-15AC-387E-7BC0232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3C58D3-27E0-B25D-D293-65D2B8E9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03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97DD5-2F43-31AE-F132-C285D1B9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45AACD-93E4-4420-DD21-A990CAE2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90E0AF-6349-0C44-DB36-EA33FEA1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659F4F-CCEC-2A99-B463-C81448A9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19C0A5-8192-5120-392C-950C1F42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560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E5AD9-E1ED-3D03-A1B0-6D1E014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FAED9D-C696-9811-13BE-24E693CA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83D8C2-D521-2623-BEB0-10D9C14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870CC0-E293-582E-4201-AA40CF08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4B96-BA0D-ED62-B53C-91CCB6C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96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65C777-C76F-B539-1F00-0194441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D76D09-36D6-8BB1-94F2-335D2742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605853-12D0-F68F-2A35-12196EC4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2B3E5E-76BB-C9AB-8F0D-14A9411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80DCDE-3A71-2736-EBC5-DFD4CE6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9C2B76-9346-0E6E-612B-D30A7921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829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3DB25-0EAE-7774-3EDE-C9484B41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766D71-012B-F78C-05FA-24C493A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FB1D6F-D48E-7191-BAEF-299D4C83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543CE1F-FF4D-256B-EAA9-1E902CBBA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AB9A5ED-F691-93BB-E306-BD30E421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410683-7D37-826C-B934-08BA07A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DFC94D1-F7D3-5008-C23A-914CA344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09DEFA-CF2B-A1BB-4ECE-F6A97BA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78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6DEF4F-B2AA-B797-6F9E-6DB676C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608D785-52D5-1D60-5002-15F30C50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738628-9F9D-D08D-0DEB-821785F8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86B253-39F4-5EE6-E568-38AD53F9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3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2BB872C-2950-24FD-7C26-A0835752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B14247-8D52-D524-4EA1-8896B39F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0BBFDF0-3C3F-5B44-DE8D-FC938BAE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44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C3F49-EEC9-58A1-1D53-8F3752E7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DA05F5-C314-1E82-DF04-A7AAE68E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ACCFE-129C-1695-A871-62B86C7E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678C8-E8E9-A68F-BDCC-DA3F753F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A78CB7-62E1-0A7C-1D0C-C7197EEC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AB82CB-7471-39CB-67A2-DA4422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558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E79276-B696-F7BC-EE2C-D1C104CD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17EFBE-CA7A-3FDC-6C88-CCE977D8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E6CEE1-2DFA-748D-BB34-79D6A96B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D62E92-E422-BAE1-F0AA-40F3B085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889A6D-EFE5-7FD1-3BAF-C9E0CAD0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91DA8D-CFEE-820D-CC63-D5B1848C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619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36D37D0-CD57-55C9-A3E6-B007914E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3A37BBF-D873-0F7D-437A-35D04CB4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7BBEBC-CA85-D5AB-CE80-CE7073D2C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07F962-4F81-E7D4-9282-B61C4822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452ECC-81CD-AC1C-489C-872CE0C6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repository.com/rec-amazon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1A084-06CE-B7A3-E4FA-2D81D6C1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7" r="1" b="1"/>
          <a:stretch/>
        </p:blipFill>
        <p:spPr>
          <a:xfrm>
            <a:off x="0" y="-2"/>
            <a:ext cx="1218721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26AFAEB-B3B6-BB52-7629-E4FCC443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00" y="1527563"/>
            <a:ext cx="4501057" cy="2483316"/>
          </a:xfrm>
        </p:spPr>
        <p:txBody>
          <a:bodyPr anchor="b">
            <a:norm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רשתות מורכבות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7B180F-5A21-0E8B-2D26-34C27E92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00" y="4237630"/>
            <a:ext cx="4501056" cy="1653618"/>
          </a:xfrm>
        </p:spPr>
        <p:txBody>
          <a:bodyPr anchor="t">
            <a:normAutofit lnSpcReduction="10000"/>
          </a:bodyPr>
          <a:lstStyle/>
          <a:p>
            <a:pPr algn="ctr" rtl="1"/>
            <a:r>
              <a:rPr lang="he-IL" b="1" dirty="0">
                <a:solidFill>
                  <a:schemeClr val="accent1"/>
                </a:solidFill>
              </a:rPr>
              <a:t>מציגים</a:t>
            </a:r>
          </a:p>
          <a:p>
            <a:pPr algn="r" rtl="1"/>
            <a:r>
              <a:rPr lang="he-IL" b="1" dirty="0">
                <a:solidFill>
                  <a:schemeClr val="accent1"/>
                </a:solidFill>
              </a:rPr>
              <a:t>אדם דוידסון 		204773634</a:t>
            </a:r>
          </a:p>
          <a:p>
            <a:pPr algn="r" rtl="1"/>
            <a:r>
              <a:rPr lang="he-IL" b="1" dirty="0">
                <a:solidFill>
                  <a:schemeClr val="accent1"/>
                </a:solidFill>
              </a:rPr>
              <a:t>ירין צעירי  		313234973</a:t>
            </a:r>
          </a:p>
          <a:p>
            <a:pPr algn="r" rtl="1"/>
            <a:r>
              <a:rPr lang="he-IL" b="1" dirty="0">
                <a:solidFill>
                  <a:schemeClr val="accent1"/>
                </a:solidFill>
              </a:rPr>
              <a:t>דין רוזנפלד  		205982457</a:t>
            </a:r>
          </a:p>
        </p:txBody>
      </p:sp>
    </p:spTree>
    <p:extLst>
      <p:ext uri="{BB962C8B-B14F-4D97-AF65-F5344CB8AC3E}">
        <p14:creationId xmlns:p14="http://schemas.microsoft.com/office/powerpoint/2010/main" val="169818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e-IL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מסקנות ותובנות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AD0AF-551D-27C3-D0C5-DB27B6780DF7}"/>
              </a:ext>
            </a:extLst>
          </p:cNvPr>
          <p:cNvSpPr txBox="1"/>
          <p:nvPr/>
        </p:nvSpPr>
        <p:spPr>
          <a:xfrm>
            <a:off x="694359" y="3263821"/>
            <a:ext cx="10528844" cy="27084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ברשת גדולה יותר עם יותר מוצרים הרשת תשאף להיות </a:t>
            </a:r>
            <a:r>
              <a:rPr lang="en-US" sz="2000" dirty="0"/>
              <a:t>scale free</a:t>
            </a:r>
            <a:r>
              <a:rPr lang="he-IL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למרות דרגה ממוצעת בינונית מצאנו שמקדם יצירת הקלאסטרים נמוך מאוד, כתוצאה מכ45 אלף תצפיות</a:t>
            </a:r>
            <a:br>
              <a:rPr lang="en-US" sz="2000" dirty="0"/>
            </a:br>
            <a:r>
              <a:rPr lang="he-IL" sz="2000" dirty="0"/>
              <a:t>עם הסתברות 0 ליצירת קלאסטר.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במחקרים הבאים יהיה ניתן לקחת מדגמים גדולים יותר ולנסות להבין למה ישנם כל כך הרבה זוגות של</a:t>
            </a:r>
            <a:br>
              <a:rPr lang="en-US" sz="2000" dirty="0"/>
            </a:br>
            <a:r>
              <a:rPr lang="he-IL" sz="2000" dirty="0"/>
              <a:t>מוצרים שלא נמכרים עם מוצרים אחרים, ובכך לא ממשות את פוטנציאל המכירות של החברה.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149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366" y="2408622"/>
            <a:ext cx="4805996" cy="5852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he-IL" sz="4000" dirty="0">
                <a:solidFill>
                  <a:schemeClr val="accent1"/>
                </a:solidFill>
              </a:rPr>
              <a:t>תודה על ההקשבה!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E2157834-AA69-35AB-C1EC-51832C9E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גרפיקה 7" descr="קווי מיתאר של פרצוף מחייך עם מילוי מלא">
            <a:extLst>
              <a:ext uri="{FF2B5EF4-FFF2-40B4-BE49-F238E27FC236}">
                <a16:creationId xmlns:a16="http://schemas.microsoft.com/office/drawing/2014/main" id="{26037BA2-D485-00DA-6730-A978FC7D8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1164" y="3406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סט הנתונים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8CA6E1F-C5F2-999A-CD38-439BF03F1D42}"/>
              </a:ext>
            </a:extLst>
          </p:cNvPr>
          <p:cNvSpPr txBox="1"/>
          <p:nvPr/>
        </p:nvSpPr>
        <p:spPr>
          <a:xfrm>
            <a:off x="1834308" y="2744233"/>
            <a:ext cx="9485522" cy="6847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סט הנתונים שלנו לקוח מנתונים של אתר אמזון</a:t>
            </a:r>
            <a:r>
              <a:rPr lang="he-IL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והוא עוסק ברכישות של מוצרים שנקנו מהאתר</a:t>
            </a:r>
            <a:r>
              <a:rPr lang="he-IL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על סמך המלצת אמזון לקניית מוצרים ביחד בהתאם למוצר אותו אתה רוכש.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99C042CD-026A-3F86-881B-7D2F9947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1" y="3725348"/>
            <a:ext cx="8306717" cy="300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BC75D98-1122-B53E-005A-ED7B2758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5645606"/>
            <a:ext cx="1762125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433E498-9A82-427F-1AB9-CCCBCA5C6C1B}"/>
              </a:ext>
            </a:extLst>
          </p:cNvPr>
          <p:cNvSpPr txBox="1"/>
          <p:nvPr/>
        </p:nvSpPr>
        <p:spPr>
          <a:xfrm>
            <a:off x="5054175" y="2237989"/>
            <a:ext cx="2080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4"/>
              </a:rPr>
              <a:t>לינק לסט הנתונים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33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e-IL" sz="4000" dirty="0">
                <a:solidFill>
                  <a:srgbClr val="FFFFFF"/>
                </a:solidFill>
              </a:rPr>
              <a:t>תיאור הרשת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62127C7-6429-21FF-107B-6862499C9427}"/>
              </a:ext>
            </a:extLst>
          </p:cNvPr>
          <p:cNvSpPr txBox="1"/>
          <p:nvPr/>
        </p:nvSpPr>
        <p:spPr>
          <a:xfrm>
            <a:off x="7190251" y="2757786"/>
            <a:ext cx="3174626" cy="2095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Nodes</a:t>
            </a:r>
            <a:endParaRPr lang="he-IL" sz="2400" b="1" kern="1200" dirty="0"/>
          </a:p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400" kern="1200" dirty="0"/>
              <a:t>מתאר מוצר</a:t>
            </a:r>
          </a:p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91,819</a:t>
            </a:r>
            <a:endParaRPr lang="he-IL" sz="2400" kern="12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8216425-F34F-265E-2193-591F9B86D81E}"/>
              </a:ext>
            </a:extLst>
          </p:cNvPr>
          <p:cNvSpPr txBox="1"/>
          <p:nvPr/>
        </p:nvSpPr>
        <p:spPr>
          <a:xfrm>
            <a:off x="2191550" y="2757786"/>
            <a:ext cx="3174626" cy="2095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Edges</a:t>
            </a:r>
          </a:p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 </a:t>
            </a:r>
            <a:r>
              <a:rPr lang="he-IL" sz="2400" kern="1200" dirty="0"/>
              <a:t>מתאר קשר בין שני מוצרים שהומלצו ונקנו ביחד</a:t>
            </a:r>
          </a:p>
          <a:p>
            <a:pPr marL="0" lvl="0" indent="0" algn="ctr" defTabSz="12001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400" b="1" kern="1200" dirty="0"/>
              <a:t>125,710</a:t>
            </a:r>
            <a:endParaRPr lang="en-US" sz="2400" kern="12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540226F-E9C6-9747-47E2-BB5BF700C9F0}"/>
              </a:ext>
            </a:extLst>
          </p:cNvPr>
          <p:cNvSpPr txBox="1"/>
          <p:nvPr/>
        </p:nvSpPr>
        <p:spPr>
          <a:xfrm>
            <a:off x="2708193" y="5230831"/>
            <a:ext cx="698469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solidFill>
                  <a:schemeClr val="bg1"/>
                </a:solidFill>
              </a:rPr>
              <a:t>הרשת שלנו היא</a:t>
            </a:r>
            <a:r>
              <a:rPr lang="en-US" sz="2000" dirty="0">
                <a:solidFill>
                  <a:schemeClr val="bg1"/>
                </a:solidFill>
              </a:rPr>
              <a:t> Undirected </a:t>
            </a:r>
            <a:r>
              <a:rPr lang="he-IL" sz="2000" dirty="0">
                <a:solidFill>
                  <a:schemeClr val="bg1"/>
                </a:solidFill>
              </a:rPr>
              <a:t>– רשת של קשרים דו כיוניים</a:t>
            </a:r>
          </a:p>
        </p:txBody>
      </p:sp>
      <p:pic>
        <p:nvPicPr>
          <p:cNvPr id="16" name="מציין מיקום תוכן 3">
            <a:extLst>
              <a:ext uri="{FF2B5EF4-FFF2-40B4-BE49-F238E27FC236}">
                <a16:creationId xmlns:a16="http://schemas.microsoft.com/office/drawing/2014/main" id="{C246066B-DBE0-E590-195B-79725636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09754"/>
            <a:ext cx="2049136" cy="1338010"/>
          </a:xfrm>
          <a:prstGeom prst="rect">
            <a:avLst/>
          </a:prstGeom>
        </p:spPr>
      </p:pic>
      <p:pic>
        <p:nvPicPr>
          <p:cNvPr id="4" name="גרפיקה 3" descr="העברה עם מילוי מלא">
            <a:extLst>
              <a:ext uri="{FF2B5EF4-FFF2-40B4-BE49-F238E27FC236}">
                <a16:creationId xmlns:a16="http://schemas.microsoft.com/office/drawing/2014/main" id="{2FF70A01-CB81-371C-BB1D-6C105852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5015" y="57215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e-IL" sz="4000" dirty="0">
                <a:solidFill>
                  <a:srgbClr val="FFFFFF"/>
                </a:solidFill>
              </a:rPr>
              <a:t>מחקר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10ED2C84-DD30-30E0-65A0-83D2088A7338}"/>
              </a:ext>
            </a:extLst>
          </p:cNvPr>
          <p:cNvSpPr txBox="1"/>
          <p:nvPr/>
        </p:nvSpPr>
        <p:spPr>
          <a:xfrm>
            <a:off x="3352112" y="2812887"/>
            <a:ext cx="6552052" cy="1107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מטרה</a:t>
            </a:r>
          </a:p>
          <a:p>
            <a:pPr algn="ctr"/>
            <a:r>
              <a:rPr lang="he-IL" sz="2400" b="1" dirty="0">
                <a:solidFill>
                  <a:schemeClr val="bg1"/>
                </a:solidFill>
              </a:rPr>
              <a:t> </a:t>
            </a:r>
            <a:r>
              <a:rPr lang="he-IL" sz="2400" dirty="0">
                <a:solidFill>
                  <a:schemeClr val="bg1"/>
                </a:solidFill>
              </a:rPr>
              <a:t>חקר יעילות מערכת ההמלצה של הארגון</a:t>
            </a:r>
            <a:endParaRPr lang="he-IL" sz="2400" b="1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BCA4150-FA6A-2A8D-3BA9-A3380442B2E1}"/>
              </a:ext>
            </a:extLst>
          </p:cNvPr>
          <p:cNvSpPr txBox="1"/>
          <p:nvPr/>
        </p:nvSpPr>
        <p:spPr>
          <a:xfrm>
            <a:off x="3352110" y="4806108"/>
            <a:ext cx="655205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מה נרצה להסיק</a:t>
            </a:r>
          </a:p>
          <a:p>
            <a:pPr algn="ctr"/>
            <a:r>
              <a:rPr lang="he-IL" sz="2400" dirty="0">
                <a:solidFill>
                  <a:schemeClr val="bg1"/>
                </a:solidFill>
              </a:rPr>
              <a:t>עד כמה מערכת ההמלצה מממשת את פוטנציאל רכישת מוצרים נלווים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" name="גרפיקה 5" descr="פגיעה במטרה עם מילוי מלא">
            <a:extLst>
              <a:ext uri="{FF2B5EF4-FFF2-40B4-BE49-F238E27FC236}">
                <a16:creationId xmlns:a16="http://schemas.microsoft.com/office/drawing/2014/main" id="{C208B722-15ED-0951-3774-BAC1A85CB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244" y="4666165"/>
            <a:ext cx="1448174" cy="1448174"/>
          </a:xfrm>
          <a:prstGeom prst="rect">
            <a:avLst/>
          </a:prstGeom>
        </p:spPr>
      </p:pic>
      <p:pic>
        <p:nvPicPr>
          <p:cNvPr id="8" name="גרפיקה 7" descr="יעד עם מילוי מלא">
            <a:extLst>
              <a:ext uri="{FF2B5EF4-FFF2-40B4-BE49-F238E27FC236}">
                <a16:creationId xmlns:a16="http://schemas.microsoft.com/office/drawing/2014/main" id="{FA12F46B-F981-22AE-9E74-217DD6FF8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032" y="2842041"/>
            <a:ext cx="1448174" cy="1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dirty="0">
                <a:solidFill>
                  <a:schemeClr val="bg1"/>
                </a:solidFill>
              </a:rPr>
              <a:t>Visualization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תמונה 15" descr="תמונה שמכילה טקסט, מקורה, מרוצף&#10;&#10;התיאור נוצר באופן אוטומטי">
            <a:extLst>
              <a:ext uri="{FF2B5EF4-FFF2-40B4-BE49-F238E27FC236}">
                <a16:creationId xmlns:a16="http://schemas.microsoft.com/office/drawing/2014/main" id="{7A17940A-282E-C341-FA70-0F69BB54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97" y="2444515"/>
            <a:ext cx="4227685" cy="3656069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7F268EC-9489-5C45-E2CC-C700EC13E7BE}"/>
              </a:ext>
            </a:extLst>
          </p:cNvPr>
          <p:cNvSpPr txBox="1"/>
          <p:nvPr/>
        </p:nvSpPr>
        <p:spPr>
          <a:xfrm>
            <a:off x="3759087" y="6044761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Force Atals2</a:t>
            </a:r>
            <a:endParaRPr lang="he-IL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FA53F4-4F00-CFBE-3D92-44A11E04F6A2}"/>
              </a:ext>
            </a:extLst>
          </p:cNvPr>
          <p:cNvSpPr/>
          <p:nvPr/>
        </p:nvSpPr>
        <p:spPr>
          <a:xfrm>
            <a:off x="3867325" y="2336566"/>
            <a:ext cx="1098958" cy="781285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84ED9C-123C-FC34-E5A5-3FF78F191005}"/>
              </a:ext>
            </a:extLst>
          </p:cNvPr>
          <p:cNvSpPr/>
          <p:nvPr/>
        </p:nvSpPr>
        <p:spPr>
          <a:xfrm>
            <a:off x="3759087" y="5427248"/>
            <a:ext cx="1098958" cy="781285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382814-DE2D-4396-DC52-BFD9EE1E3438}"/>
              </a:ext>
            </a:extLst>
          </p:cNvPr>
          <p:cNvSpPr/>
          <p:nvPr/>
        </p:nvSpPr>
        <p:spPr>
          <a:xfrm>
            <a:off x="7452035" y="2278075"/>
            <a:ext cx="1098958" cy="781285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EC40F1-9EAC-B6CC-B93A-02F685985100}"/>
              </a:ext>
            </a:extLst>
          </p:cNvPr>
          <p:cNvSpPr/>
          <p:nvPr/>
        </p:nvSpPr>
        <p:spPr>
          <a:xfrm>
            <a:off x="7518174" y="5445428"/>
            <a:ext cx="1098958" cy="781285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E59DE-3305-B8F0-4EDB-89921DE12B9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13431" y="2727209"/>
            <a:ext cx="553894" cy="39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939F9E-8DBE-CC5C-EB7A-C4FFDECF2707}"/>
              </a:ext>
            </a:extLst>
          </p:cNvPr>
          <p:cNvSpPr txBox="1"/>
          <p:nvPr/>
        </p:nvSpPr>
        <p:spPr>
          <a:xfrm>
            <a:off x="2202846" y="3048740"/>
            <a:ext cx="14709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High density clusters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198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dirty="0">
                <a:solidFill>
                  <a:schemeClr val="bg1"/>
                </a:solidFill>
              </a:rPr>
              <a:t>Visualization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1D92C28-A348-F942-DB72-7C991596DE5A}"/>
              </a:ext>
            </a:extLst>
          </p:cNvPr>
          <p:cNvSpPr txBox="1"/>
          <p:nvPr/>
        </p:nvSpPr>
        <p:spPr>
          <a:xfrm>
            <a:off x="3790132" y="2285117"/>
            <a:ext cx="482081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 anchor="ctr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כמות הצמתים בחלוקה לפי כמות הקשרים למוצר</a:t>
            </a:r>
          </a:p>
          <a:p>
            <a:pPr algn="ctr"/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D3376968-63D1-07E0-AE00-5AC95BA5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0" y="3039393"/>
            <a:ext cx="4697030" cy="2715466"/>
          </a:xfrm>
          <a:prstGeom prst="roundRect">
            <a:avLst>
              <a:gd name="adj" fmla="val 77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תמונה 2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2064B9C-0804-E03C-39C1-669F15B7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2981"/>
            <a:ext cx="3457575" cy="920523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F35FEF3-21E0-4816-7668-901F5D3DEC29}"/>
              </a:ext>
            </a:extLst>
          </p:cNvPr>
          <p:cNvSpPr txBox="1"/>
          <p:nvPr/>
        </p:nvSpPr>
        <p:spPr>
          <a:xfrm>
            <a:off x="7909060" y="5945007"/>
            <a:ext cx="228732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accent1"/>
                </a:solidFill>
              </a:rPr>
              <a:t>Most Frequent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accent1"/>
                </a:solidFill>
              </a:rPr>
              <a:t> 2 edges per node</a:t>
            </a:r>
          </a:p>
        </p:txBody>
      </p:sp>
      <p:cxnSp>
        <p:nvCxnSpPr>
          <p:cNvPr id="10" name="מחבר: מעוקל 9">
            <a:extLst>
              <a:ext uri="{FF2B5EF4-FFF2-40B4-BE49-F238E27FC236}">
                <a16:creationId xmlns:a16="http://schemas.microsoft.com/office/drawing/2014/main" id="{D5165200-1398-CC29-0815-C96993BA2A93}"/>
              </a:ext>
            </a:extLst>
          </p:cNvPr>
          <p:cNvCxnSpPr>
            <a:cxnSpLocks/>
          </p:cNvCxnSpPr>
          <p:nvPr/>
        </p:nvCxnSpPr>
        <p:spPr>
          <a:xfrm>
            <a:off x="7005075" y="5782110"/>
            <a:ext cx="725708" cy="666976"/>
          </a:xfrm>
          <a:prstGeom prst="curvedConnector3">
            <a:avLst>
              <a:gd name="adj1" fmla="val 50000"/>
            </a:avLst>
          </a:prstGeom>
          <a:ln w="38100" cap="rnd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תמונה 15">
            <a:extLst>
              <a:ext uri="{FF2B5EF4-FFF2-40B4-BE49-F238E27FC236}">
                <a16:creationId xmlns:a16="http://schemas.microsoft.com/office/drawing/2014/main" id="{FED17312-2A41-619F-D77C-A82FEFF6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23" y="3039393"/>
            <a:ext cx="4697030" cy="2721812"/>
          </a:xfrm>
          <a:prstGeom prst="roundRect">
            <a:avLst>
              <a:gd name="adj" fmla="val 69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698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dirty="0">
                <a:solidFill>
                  <a:schemeClr val="bg1"/>
                </a:solidFill>
              </a:rPr>
              <a:t>Visualization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7164BE3-B76C-B29D-C69E-3241CD5719E0}"/>
              </a:ext>
            </a:extLst>
          </p:cNvPr>
          <p:cNvSpPr txBox="1"/>
          <p:nvPr/>
        </p:nvSpPr>
        <p:spPr>
          <a:xfrm>
            <a:off x="5376231" y="2306029"/>
            <a:ext cx="5540585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הגרף אינו לינארי ולכן הרשת אינה </a:t>
            </a:r>
            <a:r>
              <a:rPr lang="en-US" dirty="0">
                <a:solidFill>
                  <a:schemeClr val="bg1"/>
                </a:solidFill>
              </a:rPr>
              <a:t>scale-free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2DFFBFF-0677-6C1A-5853-4113BD83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19" y="3117851"/>
            <a:ext cx="5645198" cy="3549906"/>
          </a:xfrm>
          <a:prstGeom prst="roundRect">
            <a:avLst>
              <a:gd name="adj" fmla="val 518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A989C05-9674-DE8D-29A9-62322FC9CA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0" y="5835650"/>
            <a:ext cx="4861909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4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dirty="0">
                <a:solidFill>
                  <a:schemeClr val="bg1"/>
                </a:solidFill>
              </a:rPr>
              <a:t>Visualization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29C483E-33C8-B339-AB75-4530F96D36AD}"/>
              </a:ext>
            </a:extLst>
          </p:cNvPr>
          <p:cNvSpPr txBox="1"/>
          <p:nvPr/>
        </p:nvSpPr>
        <p:spPr>
          <a:xfrm>
            <a:off x="5572153" y="2378076"/>
            <a:ext cx="278046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התפלגות יצירת הקלאסטרים</a:t>
            </a:r>
            <a:endParaRPr lang="he-IL" dirty="0"/>
          </a:p>
          <a:p>
            <a:endParaRPr lang="he-IL" dirty="0"/>
          </a:p>
        </p:txBody>
      </p:sp>
      <p:pic>
        <p:nvPicPr>
          <p:cNvPr id="16" name="תמונה 1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61E4D2E-EA56-DF5E-C112-26D1BC92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553"/>
            <a:ext cx="3371993" cy="1272448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F42F6BE-DD07-A14A-1A63-15A1AB88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73" y="3253399"/>
            <a:ext cx="5741827" cy="3352800"/>
          </a:xfrm>
          <a:prstGeom prst="roundRect">
            <a:avLst>
              <a:gd name="adj" fmla="val 61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AD10689-97AB-78D6-A699-DE87BB95B877}"/>
              </a:ext>
            </a:extLst>
          </p:cNvPr>
          <p:cNvSpPr txBox="1"/>
          <p:nvPr/>
        </p:nvSpPr>
        <p:spPr>
          <a:xfrm>
            <a:off x="5572153" y="3275111"/>
            <a:ext cx="341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Clustering Coefficient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276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B850024-C250-A194-A9D6-C2781FE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3661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dirty="0">
                <a:solidFill>
                  <a:schemeClr val="bg1"/>
                </a:solidFill>
              </a:rPr>
              <a:t>STATS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תיבת טקסט 2">
            <a:extLst>
              <a:ext uri="{FF2B5EF4-FFF2-40B4-BE49-F238E27FC236}">
                <a16:creationId xmlns:a16="http://schemas.microsoft.com/office/drawing/2014/main" id="{84101B77-5D70-8DCC-D55A-55F773F5B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254505"/>
              </p:ext>
            </p:extLst>
          </p:nvPr>
        </p:nvGraphicFramePr>
        <p:xfrm>
          <a:off x="1119322" y="2543175"/>
          <a:ext cx="10379930" cy="416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תמונה 18">
            <a:extLst>
              <a:ext uri="{FF2B5EF4-FFF2-40B4-BE49-F238E27FC236}">
                <a16:creationId xmlns:a16="http://schemas.microsoft.com/office/drawing/2014/main" id="{8D5345A6-F3AD-A64A-F373-7AB7679D9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5686680"/>
            <a:ext cx="3266946" cy="1022592"/>
          </a:xfrm>
          <a:prstGeom prst="rect">
            <a:avLst/>
          </a:prstGeom>
        </p:spPr>
      </p:pic>
      <p:pic>
        <p:nvPicPr>
          <p:cNvPr id="20" name="תמונה 1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CA785CB-90F2-E509-50FC-1B8F451F9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63" y="5686680"/>
            <a:ext cx="3244714" cy="1022592"/>
          </a:xfrm>
          <a:prstGeom prst="rect">
            <a:avLst/>
          </a:prstGeom>
        </p:spPr>
      </p:pic>
      <p:pic>
        <p:nvPicPr>
          <p:cNvPr id="21" name="תמונה 2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319D191-0FE8-2E36-9663-A28EBF248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52" y="5722400"/>
            <a:ext cx="3266947" cy="10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10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232</Words>
  <Application>Microsoft Office PowerPoint</Application>
  <PresentationFormat>מסך רחב</PresentationFormat>
  <Paragraphs>53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רשתות מורכבות</vt:lpstr>
      <vt:lpstr>סט הנתונים</vt:lpstr>
      <vt:lpstr>תיאור הרשת</vt:lpstr>
      <vt:lpstr>מחקר</vt:lpstr>
      <vt:lpstr>Visualization</vt:lpstr>
      <vt:lpstr>Visualization</vt:lpstr>
      <vt:lpstr>Visualization</vt:lpstr>
      <vt:lpstr>Visualization</vt:lpstr>
      <vt:lpstr>STATS</vt:lpstr>
      <vt:lpstr>מסקנות ותובנות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רשתות מורכבות</dc:title>
  <dc:creator>dean7rose@gmail.com</dc:creator>
  <cp:lastModifiedBy>dmsoyz44@gmail.com</cp:lastModifiedBy>
  <cp:revision>28</cp:revision>
  <dcterms:created xsi:type="dcterms:W3CDTF">2022-05-07T09:41:14Z</dcterms:created>
  <dcterms:modified xsi:type="dcterms:W3CDTF">2022-05-28T08:47:11Z</dcterms:modified>
</cp:coreProperties>
</file>