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6550" y="9121775"/>
            <a:ext cx="3168650" cy="479425"/>
          </a:xfrm>
          <a:prstGeom prst="rect">
            <a:avLst/>
          </a:prstGeom>
          <a:ln/>
        </p:spPr>
        <p:txBody>
          <a:bodyPr/>
          <a:lstStyle/>
          <a:p>
            <a:fld id="{836D86C9-4DB7-0D43-8759-7B317303A0A7}" type="slidenum">
              <a:rPr lang="en-US" altLang="x-none"/>
              <a:pPr/>
              <a:t>28</a:t>
            </a:fld>
            <a:endParaRPr lang="en-US" altLang="x-none"/>
          </a:p>
        </p:txBody>
      </p:sp>
      <p:sp>
        <p:nvSpPr>
          <p:cNvPr id="174082" name="Text Box 2"/>
          <p:cNvSpPr txBox="1">
            <a:spLocks noChangeArrowheads="1" noTextEdit="1"/>
          </p:cNvSpPr>
          <p:nvPr>
            <p:ph type="sldImg"/>
          </p:nvPr>
        </p:nvSpPr>
        <p:spPr>
          <a:xfrm>
            <a:off x="1257300" y="730250"/>
            <a:ext cx="4800600" cy="3600450"/>
          </a:xfrm>
          <a:ln/>
        </p:spPr>
      </p:sp>
      <p:sp>
        <p:nvSpPr>
          <p:cNvPr id="174083" name="Text Box 3"/>
          <p:cNvSpPr txBox="1">
            <a:spLocks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96661" tIns="48331" rIns="96661" bIns="48331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69477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904875" y="0"/>
            <a:ext cx="7924800" cy="10620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827087" y="1282700"/>
            <a:ext cx="7350126" cy="5575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827087" y="1524000"/>
            <a:ext cx="7675561" cy="5334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685800" y="1714500"/>
            <a:ext cx="7772400" cy="2908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258888"/>
          </a:xfrm>
          <a:prstGeom prst="rect">
            <a:avLst/>
          </a:prstGeom>
        </p:spPr>
        <p:txBody>
          <a:bodyPr anchor="t"/>
          <a:lstStyle>
            <a:lvl1pPr algn="l">
              <a:defRPr sz="4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xfrm>
            <a:off x="76200" y="1411287"/>
            <a:ext cx="8991600" cy="544671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>
                <a:srgbClr val="3333FF"/>
              </a:buClr>
              <a:buSzPct val="100000"/>
              <a:buFont typeface="Arial"/>
              <a:buChar char="●"/>
              <a:defRPr sz="3200"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768350" indent="-203200">
              <a:spcBef>
                <a:spcPts val="600"/>
              </a:spcBef>
              <a:buClr>
                <a:srgbClr val="3333FF"/>
              </a:buClr>
              <a:buSzPct val="100000"/>
              <a:buFont typeface="Arial"/>
              <a:buChar char="●"/>
              <a:defRPr sz="3200"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188508" indent="-182033">
              <a:spcBef>
                <a:spcPts val="600"/>
              </a:spcBef>
              <a:buClr>
                <a:srgbClr val="3333FF"/>
              </a:buClr>
              <a:buSzPct val="100000"/>
              <a:buFont typeface="Arial"/>
              <a:buChar char="●"/>
              <a:defRPr sz="3200"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691639" indent="-243839">
              <a:spcBef>
                <a:spcPts val="600"/>
              </a:spcBef>
              <a:buClr>
                <a:srgbClr val="3333FF"/>
              </a:buClr>
              <a:buSzPct val="100000"/>
              <a:buFont typeface="Arial"/>
              <a:buChar char="●"/>
              <a:defRPr sz="3200"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148839" indent="-243839">
              <a:spcBef>
                <a:spcPts val="600"/>
              </a:spcBef>
              <a:buClr>
                <a:srgbClr val="3333FF"/>
              </a:buClr>
              <a:buSzPct val="100000"/>
              <a:buFont typeface="Arial"/>
              <a:buChar char="●"/>
              <a:defRPr sz="3200">
                <a:latin typeface="Comic Sans MS"/>
                <a:ea typeface="Comic Sans MS"/>
                <a:cs typeface="Comic Sans MS"/>
                <a:sym typeface="Comic Sans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7239000" y="6433850"/>
            <a:ext cx="1905000" cy="424151"/>
          </a:xfrm>
          <a:prstGeom prst="rect">
            <a:avLst/>
          </a:prstGeom>
        </p:spPr>
        <p:txBody>
          <a:bodyPr lIns="91424" tIns="91424" rIns="91424" bIns="91424" anchor="b"/>
          <a:lstStyle>
            <a:lvl1pPr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1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rot="19140000" flipH="1">
            <a:off x="1609725" y="4963316"/>
            <a:ext cx="9525" cy="3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  <a:lnTo>
                  <a:pt x="1728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 rot="21480000" flipH="1">
            <a:off x="1192211" y="4206080"/>
            <a:ext cx="4762" cy="3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" name="Shape 4"/>
          <p:cNvSpPr/>
          <p:nvPr/>
        </p:nvSpPr>
        <p:spPr>
          <a:xfrm>
            <a:off x="5164137" y="4206875"/>
            <a:ext cx="7938" cy="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00" y="21600"/>
                </a:moveTo>
                <a:lnTo>
                  <a:pt x="0" y="18000"/>
                </a:lnTo>
                <a:lnTo>
                  <a:pt x="21600" y="0"/>
                </a:lnTo>
                <a:lnTo>
                  <a:pt x="126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" name="Shape 5"/>
          <p:cNvSpPr/>
          <p:nvPr/>
        </p:nvSpPr>
        <p:spPr>
          <a:xfrm>
            <a:off x="-26987" y="6613525"/>
            <a:ext cx="874713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>
              <a:spcBef>
                <a:spcPts val="600"/>
              </a:spcBef>
              <a:defRPr sz="1000" b="1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 b="1">
                <a:latin typeface="Comic Sans MS"/>
                <a:ea typeface="Comic Sans MS"/>
                <a:cs typeface="Comic Sans MS"/>
                <a:sym typeface="Comic Sans MS"/>
              </a:rPr>
              <a:t>CS350/BU</a:t>
            </a:r>
          </a:p>
        </p:txBody>
      </p:sp>
      <p:sp>
        <p:nvSpPr>
          <p:cNvPr id="6" name="Shape 6"/>
          <p:cNvSpPr/>
          <p:nvPr/>
        </p:nvSpPr>
        <p:spPr>
          <a:xfrm>
            <a:off x="-1480345" y="423068"/>
            <a:ext cx="3176" cy="317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-1466850" y="888205"/>
            <a:ext cx="6350" cy="3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44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-1640681" y="1144587"/>
            <a:ext cx="3176" cy="6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0800" y="1755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-1247775" y="1146175"/>
            <a:ext cx="4763" cy="7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21600"/>
                </a:moveTo>
                <a:lnTo>
                  <a:pt x="0" y="0"/>
                </a:lnTo>
                <a:lnTo>
                  <a:pt x="21600" y="17280"/>
                </a:lnTo>
                <a:lnTo>
                  <a:pt x="15709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-1102520" y="1228725"/>
            <a:ext cx="3176" cy="6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1600" y="108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1303338" y="1269205"/>
            <a:ext cx="12700" cy="3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08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1176337" y="885825"/>
            <a:ext cx="4762" cy="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4400" y="153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827087" y="914400"/>
            <a:ext cx="8062911" cy="594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9933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9933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9933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9933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9933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9933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9933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9933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9933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xr.linux.no/" TargetMode="External"/><Relationship Id="rId4" Type="http://schemas.openxmlformats.org/officeDocument/2006/relationships/hyperlink" Target="http://ftp.kernel.org/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ftp.kernel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6799" tIns="46799" rIns="46799" bIns="46799">
            <a:normAutofit/>
          </a:bodyPr>
          <a:lstStyle/>
          <a:p>
            <a:r>
              <a:rPr sz="2800" b="1"/>
              <a:t>CPU Scheduling</a:t>
            </a:r>
            <a:br>
              <a:rPr sz="2800" b="1"/>
            </a:br>
            <a:r>
              <a:rPr sz="2800" b="1"/>
              <a:t/>
            </a:r>
            <a:br>
              <a:rPr sz="2800" b="1"/>
            </a:br>
            <a:r>
              <a:rPr sz="2800" b="1"/>
              <a:t>Section 2.4: Tanenbaum’s book</a:t>
            </a:r>
            <a:br>
              <a:rPr sz="2800" b="1"/>
            </a:br>
            <a:r>
              <a:rPr sz="2800" b="1"/>
              <a:t>Chapter 5: Silberschatz’s book</a:t>
            </a:r>
          </a:p>
        </p:txBody>
      </p:sp>
      <p:sp>
        <p:nvSpPr>
          <p:cNvPr id="70" name="Shape 70"/>
          <p:cNvSpPr/>
          <p:nvPr/>
        </p:nvSpPr>
        <p:spPr>
          <a:xfrm>
            <a:off x="3553846" y="5456288"/>
            <a:ext cx="2036308" cy="424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/>
            </a:lvl1pPr>
          </a:lstStyle>
          <a:p>
            <a:r>
              <a:t>Kartik Gopalan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ctrTitle"/>
          </p:nvPr>
        </p:nvSpPr>
        <p:spPr>
          <a:xfrm>
            <a:off x="685799" y="228599"/>
            <a:ext cx="8077201" cy="609601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>
            <a:lvl1pPr>
              <a:defRPr sz="2400" b="1"/>
            </a:lvl1pPr>
          </a:lstStyle>
          <a:p>
            <a:pPr>
              <a:defRPr sz="3200" b="0"/>
            </a:pPr>
            <a:r>
              <a:rPr sz="2400" b="1"/>
              <a:t>Alternating Sequence of CPU And I/O Bursts (contd)</a:t>
            </a:r>
          </a:p>
        </p:txBody>
      </p:sp>
      <p:pic>
        <p:nvPicPr>
          <p:cNvPr id="113" name="image0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9612" y="1724025"/>
            <a:ext cx="7435850" cy="2987675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2963860" y="1228725"/>
            <a:ext cx="3335337" cy="343978"/>
          </a:xfrm>
          <a:prstGeom prst="rect">
            <a:avLst/>
          </a:prstGeom>
          <a:ln w="28425"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 marL="377371" indent="-377371" algn="ctr">
              <a:lnSpc>
                <a:spcPct val="90000"/>
              </a:lnSpc>
              <a:spcBef>
                <a:spcPts val="700"/>
              </a:spcBef>
              <a:buClr>
                <a:srgbClr val="993300"/>
              </a:buClr>
              <a:buSzPct val="53125"/>
              <a:buFont typeface="Arial"/>
              <a:buChar char="●"/>
              <a:defRPr sz="1600"/>
            </a:lvl1pPr>
          </a:lstStyle>
          <a:p>
            <a:pPr>
              <a:defRPr sz="1400"/>
            </a:pPr>
            <a:r>
              <a:rPr sz="1600"/>
              <a:t>A CPU-bound process</a:t>
            </a:r>
          </a:p>
        </p:txBody>
      </p:sp>
      <p:sp>
        <p:nvSpPr>
          <p:cNvPr id="115" name="Shape 115"/>
          <p:cNvSpPr/>
          <p:nvPr/>
        </p:nvSpPr>
        <p:spPr>
          <a:xfrm>
            <a:off x="2900360" y="4679950"/>
            <a:ext cx="3335337" cy="343978"/>
          </a:xfrm>
          <a:prstGeom prst="rect">
            <a:avLst/>
          </a:prstGeom>
          <a:ln w="28425"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 marL="377371" indent="-377371" algn="ctr">
              <a:lnSpc>
                <a:spcPct val="90000"/>
              </a:lnSpc>
              <a:spcBef>
                <a:spcPts val="700"/>
              </a:spcBef>
              <a:buClr>
                <a:srgbClr val="993300"/>
              </a:buClr>
              <a:buSzPct val="53125"/>
              <a:buFont typeface="Arial"/>
              <a:buChar char="●"/>
              <a:defRPr sz="1600"/>
            </a:lvl1pPr>
          </a:lstStyle>
          <a:p>
            <a:pPr>
              <a:defRPr sz="1400"/>
            </a:pPr>
            <a:r>
              <a:rPr sz="1600"/>
              <a:t>An I/O-bound process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ctrTitle"/>
          </p:nvPr>
        </p:nvSpPr>
        <p:spPr>
          <a:xfrm>
            <a:off x="654050" y="292100"/>
            <a:ext cx="8340725" cy="520700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>
            <a:lvl1pPr>
              <a:defRPr sz="2800" b="1"/>
            </a:lvl1pPr>
          </a:lstStyle>
          <a:p>
            <a:pPr>
              <a:defRPr sz="3200" b="0"/>
            </a:pPr>
            <a:r>
              <a:rPr sz="2800" b="1"/>
              <a:t>First-Come, First-Served (FCFS) Scheduling</a:t>
            </a:r>
          </a:p>
        </p:txBody>
      </p:sp>
      <p:sp>
        <p:nvSpPr>
          <p:cNvPr id="118" name="Shape 118"/>
          <p:cNvSpPr>
            <a:spLocks noGrp="1"/>
          </p:cNvSpPr>
          <p:nvPr>
            <p:ph type="subTitle" idx="1"/>
          </p:nvPr>
        </p:nvSpPr>
        <p:spPr>
          <a:xfrm>
            <a:off x="757237" y="1390650"/>
            <a:ext cx="7566026" cy="4224336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/>
          <a:p>
            <a:pPr indent="342900">
              <a:lnSpc>
                <a:spcPct val="90000"/>
              </a:lnSpc>
            </a:pPr>
            <a:r>
              <a:rPr sz="1600"/>
              <a:t>		</a:t>
            </a:r>
            <a:r>
              <a:rPr u="sng"/>
              <a:t>Process</a:t>
            </a:r>
            <a:r>
              <a:t>	          </a:t>
            </a:r>
            <a:r>
              <a:rPr u="sng"/>
              <a:t>Burst Time	</a:t>
            </a:r>
          </a:p>
          <a:p>
            <a:pPr indent="342900">
              <a:lnSpc>
                <a:spcPct val="90000"/>
              </a:lnSpc>
            </a:pPr>
            <a:r>
              <a:t>		</a:t>
            </a:r>
            <a:r>
              <a:rPr i="1"/>
              <a:t>P</a:t>
            </a:r>
            <a:r>
              <a:rPr i="1" baseline="-25000"/>
              <a:t>1</a:t>
            </a:r>
            <a:r>
              <a:t>		24</a:t>
            </a:r>
          </a:p>
          <a:p>
            <a:pPr indent="342900">
              <a:lnSpc>
                <a:spcPct val="90000"/>
              </a:lnSpc>
            </a:pPr>
            <a:r>
              <a:t>		 </a:t>
            </a:r>
            <a:r>
              <a:rPr i="1"/>
              <a:t>P</a:t>
            </a:r>
            <a:r>
              <a:rPr i="1" baseline="-25000"/>
              <a:t>2</a:t>
            </a:r>
            <a:r>
              <a:t> 		3</a:t>
            </a:r>
          </a:p>
          <a:p>
            <a:pPr indent="342900">
              <a:lnSpc>
                <a:spcPct val="90000"/>
              </a:lnSpc>
            </a:pPr>
            <a:r>
              <a:t>		 </a:t>
            </a:r>
            <a:r>
              <a:rPr i="1"/>
              <a:t>P</a:t>
            </a:r>
            <a:r>
              <a:rPr i="1" baseline="-25000"/>
              <a:t>3		</a:t>
            </a:r>
            <a:r>
              <a:t>3</a:t>
            </a:r>
            <a:r>
              <a:rPr i="1" baseline="-25000"/>
              <a:t> </a:t>
            </a:r>
          </a:p>
          <a:p>
            <a:pPr>
              <a:lnSpc>
                <a:spcPct val="90000"/>
              </a:lnSpc>
            </a:pPr>
            <a:r>
              <a:t>Suppose that the processes arrive in the order: </a:t>
            </a:r>
            <a:r>
              <a:rPr i="1"/>
              <a:t>P</a:t>
            </a:r>
            <a:r>
              <a:rPr i="1" baseline="-25000"/>
              <a:t>1</a:t>
            </a:r>
            <a:r>
              <a:t> , </a:t>
            </a:r>
            <a:r>
              <a:rPr i="1"/>
              <a:t>P</a:t>
            </a:r>
            <a:r>
              <a:rPr i="1" baseline="-25000"/>
              <a:t>2</a:t>
            </a:r>
            <a:r>
              <a:t> , </a:t>
            </a:r>
            <a:r>
              <a:rPr i="1"/>
              <a:t>P</a:t>
            </a:r>
            <a:r>
              <a:rPr i="1" baseline="-25000"/>
              <a:t>3  </a:t>
            </a:r>
            <a:r>
              <a:t>The Gantt Chart for the schedule is:</a:t>
            </a:r>
          </a:p>
          <a:p>
            <a:endParaRPr/>
          </a:p>
          <a:p>
            <a:pPr marL="342899" indent="-341312">
              <a:lnSpc>
                <a:spcPct val="90000"/>
              </a:lnSpc>
              <a:buClr>
                <a:srgbClr val="993300"/>
              </a:buClr>
              <a:buSzPct val="52776"/>
              <a:buFont typeface="Arial"/>
              <a:buChar char="●"/>
            </a:pPr>
            <a:r>
              <a:t>Waiting time for </a:t>
            </a:r>
            <a:r>
              <a:rPr i="1"/>
              <a:t>P</a:t>
            </a:r>
            <a:r>
              <a:rPr i="1" baseline="-25000"/>
              <a:t>1</a:t>
            </a:r>
            <a:r>
              <a:t>  = 0; </a:t>
            </a:r>
            <a:r>
              <a:rPr i="1"/>
              <a:t>P</a:t>
            </a:r>
            <a:r>
              <a:rPr i="1" baseline="-25000"/>
              <a:t>2</a:t>
            </a:r>
            <a:r>
              <a:t>  = 24; </a:t>
            </a:r>
            <a:r>
              <a:rPr i="1"/>
              <a:t>P</a:t>
            </a:r>
            <a:r>
              <a:rPr i="1" baseline="-25000"/>
              <a:t>3 </a:t>
            </a:r>
            <a:r>
              <a:t>= 27</a:t>
            </a:r>
          </a:p>
          <a:p>
            <a:pPr marL="342899" indent="-341312">
              <a:lnSpc>
                <a:spcPct val="90000"/>
              </a:lnSpc>
              <a:buClr>
                <a:srgbClr val="993300"/>
              </a:buClr>
              <a:buSzPct val="52776"/>
              <a:buFont typeface="Arial"/>
              <a:buChar char="●"/>
            </a:pPr>
            <a:r>
              <a:t>Average waiting time:  (0 + 24 + 27)/3 = 17</a:t>
            </a:r>
          </a:p>
        </p:txBody>
      </p:sp>
      <p:grpSp>
        <p:nvGrpSpPr>
          <p:cNvPr id="133" name="Group 133"/>
          <p:cNvGrpSpPr/>
          <p:nvPr/>
        </p:nvGrpSpPr>
        <p:grpSpPr>
          <a:xfrm>
            <a:off x="1797083" y="4928966"/>
            <a:ext cx="5549833" cy="1121767"/>
            <a:chOff x="0" y="0"/>
            <a:chExt cx="5549831" cy="1121766"/>
          </a:xfrm>
        </p:grpSpPr>
        <p:sp>
          <p:nvSpPr>
            <p:cNvPr id="119" name="Shape 119"/>
            <p:cNvSpPr/>
            <p:nvPr/>
          </p:nvSpPr>
          <p:spPr>
            <a:xfrm>
              <a:off x="163511" y="0"/>
              <a:ext cx="5256212" cy="608011"/>
            </a:xfrm>
            <a:prstGeom prst="rect">
              <a:avLst/>
            </a:prstGeom>
            <a:solidFill>
              <a:srgbClr val="FFFF99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466850" y="61372"/>
              <a:ext cx="664500" cy="396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/>
            <a:p>
              <a:pPr algn="ctr">
                <a:spcBef>
                  <a:spcPts val="1100"/>
                </a:spcBef>
              </a:pPr>
              <a:r>
                <a:rPr sz="1800"/>
                <a:t>P</a:t>
              </a:r>
              <a:r>
                <a:rPr sz="1800" baseline="-25000"/>
                <a:t>1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3651696" y="61372"/>
              <a:ext cx="580500" cy="396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/>
            <a:p>
              <a:pPr algn="ctr">
                <a:spcBef>
                  <a:spcPts val="1100"/>
                </a:spcBef>
              </a:pPr>
              <a:r>
                <a:rPr sz="1800"/>
                <a:t>P</a:t>
              </a:r>
              <a:r>
                <a:rPr sz="1800" baseline="-25000"/>
                <a:t>2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4538893" y="61372"/>
              <a:ext cx="607801" cy="396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/>
            <a:p>
              <a:pPr algn="ctr">
                <a:spcBef>
                  <a:spcPts val="1100"/>
                </a:spcBef>
              </a:pPr>
              <a:r>
                <a:rPr sz="1800"/>
                <a:t>P</a:t>
              </a:r>
              <a:r>
                <a:rPr sz="1800" baseline="-25000"/>
                <a:t>3</a:t>
              </a:r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163511" y="609600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1310" y="609600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3516312" y="0"/>
              <a:ext cx="1" cy="60801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430712" y="0"/>
              <a:ext cx="1" cy="60801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3516312" y="609600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4430712" y="609600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3059114" y="768888"/>
              <a:ext cx="662100" cy="352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24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4041535" y="768888"/>
              <a:ext cx="594000" cy="352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27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4942332" y="768888"/>
              <a:ext cx="607500" cy="352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30</a:t>
              </a:r>
            </a:p>
          </p:txBody>
        </p:sp>
        <p:sp>
          <p:nvSpPr>
            <p:cNvPr id="132" name="Shape 132"/>
            <p:cNvSpPr/>
            <p:nvPr/>
          </p:nvSpPr>
          <p:spPr>
            <a:xfrm>
              <a:off x="0" y="768944"/>
              <a:ext cx="304800" cy="352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ctrTitle"/>
          </p:nvPr>
        </p:nvSpPr>
        <p:spPr>
          <a:xfrm>
            <a:off x="685799" y="228599"/>
            <a:ext cx="8077201" cy="609601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FCFS Scheduling (Cont.)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ubTitle" idx="1"/>
          </p:nvPr>
        </p:nvSpPr>
        <p:spPr>
          <a:xfrm>
            <a:off x="827087" y="1282700"/>
            <a:ext cx="7351711" cy="4483099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/>
          <a:p>
            <a:pPr indent="342900"/>
            <a:r>
              <a:t>Suppose that the processes arrive in the order</a:t>
            </a:r>
          </a:p>
          <a:p>
            <a:pPr indent="342900"/>
            <a:r>
              <a:t>		 </a:t>
            </a:r>
            <a:r>
              <a:rPr i="1"/>
              <a:t>P</a:t>
            </a:r>
            <a:r>
              <a:rPr i="1" baseline="-25000"/>
              <a:t>2</a:t>
            </a:r>
            <a:r>
              <a:t> , </a:t>
            </a:r>
            <a:r>
              <a:rPr i="1"/>
              <a:t>P</a:t>
            </a:r>
            <a:r>
              <a:rPr i="1" baseline="-25000"/>
              <a:t>3</a:t>
            </a:r>
            <a:r>
              <a:t> , </a:t>
            </a:r>
            <a:r>
              <a:rPr i="1"/>
              <a:t>P</a:t>
            </a:r>
            <a:r>
              <a:rPr i="1" baseline="-25000"/>
              <a:t>1</a:t>
            </a:r>
            <a:r>
              <a:t> </a:t>
            </a:r>
          </a:p>
          <a:p>
            <a:pPr marL="342899" indent="-341312">
              <a:buClr>
                <a:srgbClr val="993300"/>
              </a:buClr>
              <a:buSzPct val="52776"/>
              <a:buFont typeface="Arial"/>
              <a:buChar char="●"/>
            </a:pPr>
            <a:r>
              <a:t>The Gantt chart for the schedule is:</a:t>
            </a:r>
          </a:p>
          <a:p>
            <a:endParaRPr/>
          </a:p>
          <a:p>
            <a:endParaRPr/>
          </a:p>
          <a:p>
            <a:endParaRPr/>
          </a:p>
          <a:p>
            <a:pPr marL="342899" indent="-341312">
              <a:buClr>
                <a:srgbClr val="993300"/>
              </a:buClr>
              <a:buSzPct val="52776"/>
              <a:buFont typeface="Arial"/>
              <a:buChar char="●"/>
            </a:pPr>
            <a:endParaRPr/>
          </a:p>
          <a:p>
            <a:pPr marL="342899" indent="-341312">
              <a:buClr>
                <a:srgbClr val="993300"/>
              </a:buClr>
              <a:buSzPct val="52776"/>
              <a:buFont typeface="Arial"/>
              <a:buChar char="●"/>
            </a:pPr>
            <a:r>
              <a:t>Waiting time for </a:t>
            </a:r>
            <a:r>
              <a:rPr i="1"/>
              <a:t>P</a:t>
            </a:r>
            <a:r>
              <a:rPr i="1" baseline="-25000"/>
              <a:t>1 </a:t>
            </a:r>
            <a:r>
              <a:rPr i="1"/>
              <a:t>=</a:t>
            </a:r>
            <a:r>
              <a:t> 6</a:t>
            </a:r>
            <a:r>
              <a:rPr i="1"/>
              <a:t>;</a:t>
            </a:r>
            <a:r>
              <a:rPr i="1" baseline="-25000"/>
              <a:t> </a:t>
            </a:r>
            <a:r>
              <a:rPr i="1"/>
              <a:t>P</a:t>
            </a:r>
            <a:r>
              <a:rPr i="1" baseline="-25000"/>
              <a:t>2</a:t>
            </a:r>
            <a:r>
              <a:t> = 0</a:t>
            </a:r>
            <a:r>
              <a:rPr i="1" baseline="-25000"/>
              <a:t>; </a:t>
            </a:r>
            <a:r>
              <a:rPr i="1"/>
              <a:t>P</a:t>
            </a:r>
            <a:r>
              <a:rPr i="1" baseline="-25000"/>
              <a:t>3 </a:t>
            </a:r>
            <a:r>
              <a:rPr i="1"/>
              <a:t>= </a:t>
            </a:r>
            <a:r>
              <a:t>3</a:t>
            </a:r>
          </a:p>
          <a:p>
            <a:pPr marL="342899" indent="-341312">
              <a:buClr>
                <a:srgbClr val="993300"/>
              </a:buClr>
              <a:buSzPct val="52776"/>
              <a:buFont typeface="Arial"/>
              <a:buChar char="●"/>
            </a:pPr>
            <a:r>
              <a:t>Average waiting time:   (6 + 0 + 3)/3 = 3</a:t>
            </a:r>
          </a:p>
          <a:p>
            <a:pPr marL="342899" indent="-341312">
              <a:buClr>
                <a:srgbClr val="993300"/>
              </a:buClr>
              <a:buSzPct val="52776"/>
              <a:buFont typeface="Arial"/>
              <a:buChar char="●"/>
            </a:pPr>
            <a:r>
              <a:t>Much better than previous case</a:t>
            </a:r>
          </a:p>
          <a:p>
            <a:pPr marL="342899" indent="-341312">
              <a:buClr>
                <a:srgbClr val="993300"/>
              </a:buClr>
              <a:buSzPct val="52776"/>
              <a:buFont typeface="Arial"/>
              <a:buChar char="●"/>
            </a:pPr>
            <a:r>
              <a:rPr i="1"/>
              <a:t>Convoy effect</a:t>
            </a:r>
            <a:r>
              <a:t> : short process behind long process</a:t>
            </a:r>
          </a:p>
        </p:txBody>
      </p:sp>
      <p:grpSp>
        <p:nvGrpSpPr>
          <p:cNvPr id="151" name="Group 151"/>
          <p:cNvGrpSpPr/>
          <p:nvPr/>
        </p:nvGrpSpPr>
        <p:grpSpPr>
          <a:xfrm>
            <a:off x="1890710" y="2605085"/>
            <a:ext cx="5568950" cy="1121769"/>
            <a:chOff x="0" y="0"/>
            <a:chExt cx="5568949" cy="1121767"/>
          </a:xfrm>
        </p:grpSpPr>
        <p:sp>
          <p:nvSpPr>
            <p:cNvPr id="137" name="Shape 137"/>
            <p:cNvSpPr/>
            <p:nvPr/>
          </p:nvSpPr>
          <p:spPr>
            <a:xfrm flipH="1">
              <a:off x="150813" y="0"/>
              <a:ext cx="5256211" cy="608011"/>
            </a:xfrm>
            <a:prstGeom prst="rect">
              <a:avLst/>
            </a:prstGeom>
            <a:solidFill>
              <a:srgbClr val="FFFF99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700476" y="61372"/>
              <a:ext cx="705301" cy="396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/>
            <a:p>
              <a:pPr algn="ctr">
                <a:spcBef>
                  <a:spcPts val="1100"/>
                </a:spcBef>
              </a:pPr>
              <a:r>
                <a:rPr sz="1800"/>
                <a:t>P</a:t>
              </a:r>
              <a:r>
                <a:rPr sz="1800" baseline="-25000"/>
                <a:t>1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1338318" y="61372"/>
              <a:ext cx="596401" cy="396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/>
            <a:p>
              <a:pPr algn="ctr">
                <a:spcBef>
                  <a:spcPts val="1100"/>
                </a:spcBef>
              </a:pPr>
              <a:r>
                <a:rPr sz="1800"/>
                <a:t>P</a:t>
              </a:r>
              <a:r>
                <a:rPr sz="1800" baseline="-25000"/>
                <a:t>3</a:t>
              </a:r>
            </a:p>
          </p:txBody>
        </p:sp>
        <p:sp>
          <p:nvSpPr>
            <p:cNvPr id="140" name="Shape 140"/>
            <p:cNvSpPr/>
            <p:nvPr/>
          </p:nvSpPr>
          <p:spPr>
            <a:xfrm>
              <a:off x="261675" y="61372"/>
              <a:ext cx="567000" cy="396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/>
            <a:p>
              <a:pPr algn="ctr">
                <a:spcBef>
                  <a:spcPts val="1100"/>
                </a:spcBef>
              </a:pPr>
              <a:r>
                <a:rPr sz="1800"/>
                <a:t>P</a:t>
              </a:r>
              <a:r>
                <a:rPr sz="1800" baseline="-25000"/>
                <a:t>2</a:t>
              </a:r>
            </a:p>
          </p:txBody>
        </p:sp>
        <p:sp>
          <p:nvSpPr>
            <p:cNvPr id="141" name="Shape 141"/>
            <p:cNvSpPr/>
            <p:nvPr/>
          </p:nvSpPr>
          <p:spPr>
            <a:xfrm>
              <a:off x="5408614" y="609600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 flipH="1">
              <a:off x="150813" y="609600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2055814" y="0"/>
              <a:ext cx="1" cy="60801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flipH="1">
              <a:off x="1141413" y="0"/>
              <a:ext cx="1" cy="60801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2055814" y="609600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41413" y="609600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911350" y="768945"/>
              <a:ext cx="304800" cy="352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6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996950" y="768945"/>
              <a:ext cx="304800" cy="352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3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4974950" y="768889"/>
              <a:ext cx="594000" cy="352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30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0" y="768945"/>
              <a:ext cx="304800" cy="352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ctrTitle"/>
          </p:nvPr>
        </p:nvSpPr>
        <p:spPr>
          <a:xfrm>
            <a:off x="685799" y="228599"/>
            <a:ext cx="8077201" cy="609601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Shortest-Job-First (SJF) Scheduling</a:t>
            </a:r>
          </a:p>
        </p:txBody>
      </p:sp>
      <p:sp>
        <p:nvSpPr>
          <p:cNvPr id="154" name="Shape 154"/>
          <p:cNvSpPr>
            <a:spLocks noGrp="1"/>
          </p:cNvSpPr>
          <p:nvPr>
            <p:ph type="subTitle" idx="1"/>
          </p:nvPr>
        </p:nvSpPr>
        <p:spPr>
          <a:xfrm>
            <a:off x="446087" y="1015999"/>
            <a:ext cx="8380412" cy="5648326"/>
          </a:xfrm>
          <a:prstGeom prst="rect">
            <a:avLst/>
          </a:prstGeom>
        </p:spPr>
        <p:txBody>
          <a:bodyPr lIns="46799" tIns="46799" rIns="46799" bIns="46799">
            <a:normAutofit lnSpcReduction="10000"/>
          </a:bodyPr>
          <a:lstStyle/>
          <a:p>
            <a:pPr marL="551772" indent="-414866" defTabSz="896111">
              <a:spcBef>
                <a:spcPts val="900"/>
              </a:spcBef>
              <a:buClr>
                <a:srgbClr val="000000"/>
              </a:buClr>
              <a:buSzPct val="58332"/>
              <a:buFont typeface="Arial"/>
              <a:buChar char="●"/>
              <a:defRPr sz="1764"/>
            </a:pPr>
            <a:r>
              <a:rPr sz="2352"/>
              <a:t>Consider the length of its next CPU burst for each process.</a:t>
            </a:r>
          </a:p>
          <a:p>
            <a:pPr marL="551772" indent="-414866" defTabSz="896111">
              <a:spcBef>
                <a:spcPts val="900"/>
              </a:spcBef>
              <a:buClr>
                <a:srgbClr val="000000"/>
              </a:buClr>
              <a:buSzPct val="58332"/>
              <a:buFont typeface="Arial"/>
              <a:buChar char="●"/>
              <a:defRPr sz="1764"/>
            </a:pPr>
            <a:r>
              <a:rPr sz="2352"/>
              <a:t>Schedule the process having the shortest next CPU burst.</a:t>
            </a:r>
          </a:p>
          <a:p>
            <a:pPr marL="551772" indent="-414866" defTabSz="896111">
              <a:spcBef>
                <a:spcPts val="900"/>
              </a:spcBef>
              <a:buClr>
                <a:srgbClr val="000000"/>
              </a:buClr>
              <a:buSzPct val="58332"/>
              <a:buFont typeface="Arial"/>
              <a:buChar char="●"/>
              <a:defRPr sz="1764"/>
            </a:pPr>
            <a:r>
              <a:rPr sz="2352"/>
              <a:t>Two schemes: </a:t>
            </a:r>
          </a:p>
          <a:p>
            <a:pPr marL="999828" lvl="1" indent="-414866" defTabSz="896111">
              <a:spcBef>
                <a:spcPts val="900"/>
              </a:spcBef>
              <a:buClr>
                <a:srgbClr val="000000"/>
              </a:buClr>
              <a:buSzPct val="58332"/>
              <a:buFont typeface="Courier New"/>
              <a:buChar char="o"/>
              <a:defRPr sz="1764"/>
            </a:pPr>
            <a:r>
              <a:rPr sz="2352">
                <a:solidFill>
                  <a:srgbClr val="0000CC"/>
                </a:solidFill>
              </a:rPr>
              <a:t>nonpreemptive</a:t>
            </a:r>
            <a:r>
              <a:rPr sz="2352"/>
              <a:t> – once CPU given to the process it cannot be preempted until completes its CPU burst</a:t>
            </a:r>
          </a:p>
          <a:p>
            <a:pPr marL="999828" lvl="1" indent="-414866" defTabSz="896111">
              <a:spcBef>
                <a:spcPts val="900"/>
              </a:spcBef>
              <a:buClr>
                <a:srgbClr val="000000"/>
              </a:buClr>
              <a:buSzPct val="58332"/>
              <a:buFont typeface="Courier New"/>
              <a:buChar char="o"/>
              <a:defRPr sz="1764"/>
            </a:pPr>
            <a:r>
              <a:rPr sz="2352">
                <a:solidFill>
                  <a:srgbClr val="0000CC"/>
                </a:solidFill>
              </a:rPr>
              <a:t>preemptive</a:t>
            </a:r>
            <a:r>
              <a:rPr sz="2352"/>
              <a:t> – if a new process arrives with CPU burst length less than remaining time of currently executing process, preempt the current process.  This scheme is know as the Shortest Remaining Time First (SRTF)</a:t>
            </a:r>
          </a:p>
          <a:p>
            <a:pPr indent="448055" defTabSz="896111">
              <a:spcBef>
                <a:spcPts val="900"/>
              </a:spcBef>
              <a:defRPr sz="1764"/>
            </a:pPr>
            <a:endParaRPr sz="2352">
              <a:solidFill>
                <a:srgbClr val="0000CC"/>
              </a:solidFill>
            </a:endParaRPr>
          </a:p>
          <a:p>
            <a:pPr marL="551772" indent="-414866" defTabSz="896111">
              <a:spcBef>
                <a:spcPts val="900"/>
              </a:spcBef>
              <a:buClr>
                <a:srgbClr val="000000"/>
              </a:buClr>
              <a:buSzPct val="58332"/>
              <a:buFont typeface="Arial"/>
              <a:buChar char="●"/>
              <a:defRPr sz="1764"/>
            </a:pPr>
            <a:r>
              <a:rPr sz="2352">
                <a:solidFill>
                  <a:srgbClr val="0000CC"/>
                </a:solidFill>
              </a:rPr>
              <a:t>Claim: SJF algorithm is optimal </a:t>
            </a:r>
          </a:p>
          <a:p>
            <a:pPr marL="999828" lvl="1" indent="-414866" defTabSz="896111">
              <a:spcBef>
                <a:spcPts val="900"/>
              </a:spcBef>
              <a:buClr>
                <a:srgbClr val="000000"/>
              </a:buClr>
              <a:buSzPct val="58332"/>
              <a:buFont typeface="Courier New"/>
              <a:buChar char="o"/>
              <a:defRPr sz="1764"/>
            </a:pPr>
            <a:r>
              <a:rPr sz="2352"/>
              <a:t>SJF Gives a schedule with least average waiting time compared to any possible scheduling algorithm.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subTitle" idx="1"/>
          </p:nvPr>
        </p:nvSpPr>
        <p:spPr>
          <a:xfrm>
            <a:off x="827087" y="1282700"/>
            <a:ext cx="7351711" cy="4483099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/>
          <a:p>
            <a:pPr indent="342900"/>
            <a:r>
              <a:t>		</a:t>
            </a:r>
            <a:r>
              <a:rPr u="sng"/>
              <a:t>Process	</a:t>
            </a:r>
            <a:r>
              <a:t>    </a:t>
            </a:r>
            <a:r>
              <a:rPr u="sng"/>
              <a:t>Arrival Time</a:t>
            </a:r>
            <a:r>
              <a:t>	</a:t>
            </a:r>
            <a:r>
              <a:rPr u="sng"/>
              <a:t>Burst Time</a:t>
            </a:r>
          </a:p>
          <a:p>
            <a:pPr indent="342900"/>
            <a:r>
              <a:t>		</a:t>
            </a:r>
            <a:r>
              <a:rPr i="1"/>
              <a:t>P</a:t>
            </a:r>
            <a:r>
              <a:rPr i="1" baseline="-25000"/>
              <a:t>1</a:t>
            </a:r>
            <a:r>
              <a:t>		0.0		7</a:t>
            </a:r>
          </a:p>
          <a:p>
            <a:pPr indent="342900"/>
            <a:r>
              <a:t>		 </a:t>
            </a:r>
            <a:r>
              <a:rPr i="1"/>
              <a:t>P</a:t>
            </a:r>
            <a:r>
              <a:rPr i="1" baseline="-25000"/>
              <a:t>2		</a:t>
            </a:r>
            <a:r>
              <a:t>2.0		4</a:t>
            </a:r>
          </a:p>
          <a:p>
            <a:pPr indent="342900"/>
            <a:r>
              <a:t>		 </a:t>
            </a:r>
            <a:r>
              <a:rPr i="1"/>
              <a:t>P</a:t>
            </a:r>
            <a:r>
              <a:rPr i="1" baseline="-25000"/>
              <a:t>3</a:t>
            </a:r>
            <a:r>
              <a:t>		4.0		1</a:t>
            </a:r>
          </a:p>
          <a:p>
            <a:pPr indent="342900"/>
            <a:r>
              <a:t>		 </a:t>
            </a:r>
            <a:r>
              <a:rPr i="1"/>
              <a:t>P</a:t>
            </a:r>
            <a:r>
              <a:rPr i="1" baseline="-25000"/>
              <a:t>4</a:t>
            </a:r>
            <a:r>
              <a:t>		5.0		4</a:t>
            </a:r>
          </a:p>
          <a:p>
            <a:pPr marL="342899" indent="-341312">
              <a:buClr>
                <a:srgbClr val="993300"/>
              </a:buClr>
              <a:buSzPct val="52776"/>
              <a:buFont typeface="Arial"/>
              <a:buChar char="●"/>
            </a:pPr>
            <a:r>
              <a:t>SJF (non-preemptive)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marL="342899" indent="-341312">
              <a:buClr>
                <a:srgbClr val="993300"/>
              </a:buClr>
              <a:buSzPct val="52776"/>
              <a:buFont typeface="Arial"/>
              <a:buChar char="●"/>
            </a:pPr>
            <a:r>
              <a:t>Average waiting time = (0 + 6 + 3 + 7)/4  = 4</a:t>
            </a:r>
          </a:p>
        </p:txBody>
      </p:sp>
      <p:sp>
        <p:nvSpPr>
          <p:cNvPr id="157" name="Shape 157"/>
          <p:cNvSpPr>
            <a:spLocks noGrp="1"/>
          </p:cNvSpPr>
          <p:nvPr>
            <p:ph type="ctrTitle"/>
          </p:nvPr>
        </p:nvSpPr>
        <p:spPr>
          <a:xfrm>
            <a:off x="685799" y="228599"/>
            <a:ext cx="8077201" cy="609601"/>
          </a:xfrm>
          <a:prstGeom prst="rect">
            <a:avLst/>
          </a:prstGeom>
        </p:spPr>
        <p:txBody>
          <a:bodyPr lIns="45699" tIns="45699" rIns="45699" bIns="45699" anchor="ctr">
            <a:norm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Example of Non-Preemptive SJF</a:t>
            </a:r>
          </a:p>
        </p:txBody>
      </p:sp>
      <p:grpSp>
        <p:nvGrpSpPr>
          <p:cNvPr id="189" name="Group 189"/>
          <p:cNvGrpSpPr/>
          <p:nvPr/>
        </p:nvGrpSpPr>
        <p:grpSpPr>
          <a:xfrm>
            <a:off x="2044699" y="3690937"/>
            <a:ext cx="5568951" cy="1120180"/>
            <a:chOff x="0" y="0"/>
            <a:chExt cx="5568949" cy="1120179"/>
          </a:xfrm>
        </p:grpSpPr>
        <p:sp>
          <p:nvSpPr>
            <p:cNvPr id="158" name="Shape 158"/>
            <p:cNvSpPr/>
            <p:nvPr/>
          </p:nvSpPr>
          <p:spPr>
            <a:xfrm flipH="1">
              <a:off x="149224" y="0"/>
              <a:ext cx="5256211" cy="608011"/>
            </a:xfrm>
            <a:prstGeom prst="rect">
              <a:avLst/>
            </a:prstGeom>
            <a:solidFill>
              <a:srgbClr val="FFFF99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843070" y="61372"/>
              <a:ext cx="718801" cy="396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/>
            <a:p>
              <a:pPr algn="ctr">
                <a:spcBef>
                  <a:spcPts val="1100"/>
                </a:spcBef>
              </a:pPr>
              <a:r>
                <a:rPr sz="1800"/>
                <a:t>P</a:t>
              </a:r>
              <a:r>
                <a:rPr sz="1800" baseline="-25000"/>
                <a:t>1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2379652" y="61372"/>
              <a:ext cx="664500" cy="396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/>
            <a:p>
              <a:pPr algn="ctr">
                <a:spcBef>
                  <a:spcPts val="1100"/>
                </a:spcBef>
              </a:pPr>
              <a:r>
                <a:rPr sz="1800"/>
                <a:t>P</a:t>
              </a:r>
              <a:r>
                <a:rPr sz="1800" baseline="-25000"/>
                <a:t>3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3154572" y="61372"/>
              <a:ext cx="607801" cy="396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/>
            <a:p>
              <a:pPr algn="ctr">
                <a:spcBef>
                  <a:spcPts val="1100"/>
                </a:spcBef>
              </a:pPr>
              <a:r>
                <a:rPr sz="1800"/>
                <a:t>P</a:t>
              </a:r>
              <a:r>
                <a:rPr sz="1800" baseline="-25000"/>
                <a:t>2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5408610" y="609600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flipH="1">
              <a:off x="150810" y="609600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2894011" y="0"/>
              <a:ext cx="1" cy="60801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2436811" y="0"/>
              <a:ext cx="1" cy="60801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436811" y="609600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836611" y="496888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286000" y="767357"/>
              <a:ext cx="304800" cy="352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7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1047750" y="767357"/>
              <a:ext cx="304800" cy="352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3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4920649" y="767301"/>
              <a:ext cx="648301" cy="352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16</a:t>
              </a:r>
            </a:p>
          </p:txBody>
        </p:sp>
        <p:sp>
          <p:nvSpPr>
            <p:cNvPr id="171" name="Shape 171"/>
            <p:cNvSpPr/>
            <p:nvPr/>
          </p:nvSpPr>
          <p:spPr>
            <a:xfrm>
              <a:off x="0" y="767357"/>
              <a:ext cx="304800" cy="352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0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4311074" y="61372"/>
              <a:ext cx="594301" cy="396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/>
            <a:p>
              <a:pPr algn="ctr">
                <a:spcBef>
                  <a:spcPts val="1100"/>
                </a:spcBef>
              </a:pPr>
              <a:r>
                <a:rPr sz="1800"/>
                <a:t>P</a:t>
              </a:r>
              <a:r>
                <a:rPr sz="1800" baseline="-25000"/>
                <a:t>4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x="4113212" y="0"/>
              <a:ext cx="1" cy="60801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455610" y="496888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217610" y="496888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98612" y="496888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903411" y="496888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2208211" y="496888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2894011" y="609600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743200" y="767357"/>
              <a:ext cx="304800" cy="352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8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3275012" y="496888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3579812" y="496888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3884612" y="496888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113212" y="609600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3737800" y="767301"/>
              <a:ext cx="580200" cy="352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12</a:t>
              </a:r>
            </a:p>
          </p:txBody>
        </p:sp>
        <p:sp>
          <p:nvSpPr>
            <p:cNvPr id="186" name="Shape 186"/>
            <p:cNvSpPr/>
            <p:nvPr/>
          </p:nvSpPr>
          <p:spPr>
            <a:xfrm>
              <a:off x="4494212" y="496888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799010" y="496888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103810" y="496888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ctrTitle"/>
          </p:nvPr>
        </p:nvSpPr>
        <p:spPr>
          <a:xfrm>
            <a:off x="685799" y="228599"/>
            <a:ext cx="8077201" cy="609601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Example of Preemptive SJF</a:t>
            </a:r>
          </a:p>
        </p:txBody>
      </p:sp>
      <p:sp>
        <p:nvSpPr>
          <p:cNvPr id="192" name="Shape 192"/>
          <p:cNvSpPr>
            <a:spLocks noGrp="1"/>
          </p:cNvSpPr>
          <p:nvPr>
            <p:ph type="subTitle" idx="1"/>
          </p:nvPr>
        </p:nvSpPr>
        <p:spPr>
          <a:xfrm>
            <a:off x="827087" y="1282700"/>
            <a:ext cx="7351711" cy="4483099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/>
          <a:p>
            <a:pPr indent="342900"/>
            <a:r>
              <a:t>		</a:t>
            </a:r>
            <a:r>
              <a:rPr u="sng"/>
              <a:t>Process	</a:t>
            </a:r>
            <a:r>
              <a:t>     </a:t>
            </a:r>
            <a:r>
              <a:rPr u="sng"/>
              <a:t>Arrival Time</a:t>
            </a:r>
            <a:r>
              <a:t>	</a:t>
            </a:r>
            <a:r>
              <a:rPr u="sng"/>
              <a:t>Burst Time</a:t>
            </a:r>
          </a:p>
          <a:p>
            <a:pPr indent="342900"/>
            <a:r>
              <a:t>		</a:t>
            </a:r>
            <a:r>
              <a:rPr i="1"/>
              <a:t>P</a:t>
            </a:r>
            <a:r>
              <a:rPr i="1" baseline="-25000"/>
              <a:t>1</a:t>
            </a:r>
            <a:r>
              <a:t>		0.0		7</a:t>
            </a:r>
          </a:p>
          <a:p>
            <a:pPr indent="342900"/>
            <a:r>
              <a:t>		 </a:t>
            </a:r>
            <a:r>
              <a:rPr i="1"/>
              <a:t>P</a:t>
            </a:r>
            <a:r>
              <a:rPr i="1" baseline="-25000"/>
              <a:t>2		</a:t>
            </a:r>
            <a:r>
              <a:t>2.0		4</a:t>
            </a:r>
          </a:p>
          <a:p>
            <a:pPr indent="342900"/>
            <a:r>
              <a:t>		 </a:t>
            </a:r>
            <a:r>
              <a:rPr i="1"/>
              <a:t>P</a:t>
            </a:r>
            <a:r>
              <a:rPr i="1" baseline="-25000"/>
              <a:t>3</a:t>
            </a:r>
            <a:r>
              <a:t>		4.0		1</a:t>
            </a:r>
          </a:p>
          <a:p>
            <a:pPr indent="342900"/>
            <a:r>
              <a:t>		 </a:t>
            </a:r>
            <a:r>
              <a:rPr i="1"/>
              <a:t>P</a:t>
            </a:r>
            <a:r>
              <a:rPr i="1" baseline="-25000"/>
              <a:t>4</a:t>
            </a:r>
            <a:r>
              <a:t>		5.0		4</a:t>
            </a:r>
          </a:p>
          <a:p>
            <a:pPr marL="342899" indent="-341312">
              <a:buClr>
                <a:srgbClr val="993300"/>
              </a:buClr>
              <a:buSzPct val="52776"/>
              <a:buFont typeface="Arial"/>
              <a:buChar char="●"/>
            </a:pPr>
            <a:r>
              <a:t>SJF (preemptive)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marL="342899" indent="-341312">
              <a:buClr>
                <a:srgbClr val="993300"/>
              </a:buClr>
              <a:buSzPct val="52776"/>
              <a:buFont typeface="Arial"/>
              <a:buChar char="●"/>
            </a:pPr>
            <a:r>
              <a:t>Average waiting time = (9 + 1 + 0 +2)/4 = 3</a:t>
            </a:r>
          </a:p>
        </p:txBody>
      </p:sp>
      <p:grpSp>
        <p:nvGrpSpPr>
          <p:cNvPr id="226" name="Group 226"/>
          <p:cNvGrpSpPr/>
          <p:nvPr/>
        </p:nvGrpSpPr>
        <p:grpSpPr>
          <a:xfrm>
            <a:off x="1373185" y="3752850"/>
            <a:ext cx="5918202" cy="1197967"/>
            <a:chOff x="0" y="0"/>
            <a:chExt cx="5918200" cy="1197966"/>
          </a:xfrm>
        </p:grpSpPr>
        <p:sp>
          <p:nvSpPr>
            <p:cNvPr id="193" name="Shape 193"/>
            <p:cNvSpPr/>
            <p:nvPr/>
          </p:nvSpPr>
          <p:spPr>
            <a:xfrm flipH="1">
              <a:off x="150813" y="14287"/>
              <a:ext cx="5561013" cy="608012"/>
            </a:xfrm>
            <a:prstGeom prst="rect">
              <a:avLst/>
            </a:prstGeom>
            <a:solidFill>
              <a:srgbClr val="FFFF99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11975" y="61372"/>
              <a:ext cx="526201" cy="396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/>
            <a:p>
              <a:pPr algn="ctr">
                <a:spcBef>
                  <a:spcPts val="1100"/>
                </a:spcBef>
              </a:pPr>
              <a:r>
                <a:rPr sz="1800"/>
                <a:t>P</a:t>
              </a:r>
              <a:r>
                <a:rPr sz="1800" baseline="-25000"/>
                <a:t>1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1528790" y="61372"/>
              <a:ext cx="555601" cy="396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/>
            <a:p>
              <a:pPr algn="ctr">
                <a:spcBef>
                  <a:spcPts val="1100"/>
                </a:spcBef>
              </a:pPr>
              <a:r>
                <a:rPr sz="1800"/>
                <a:t>P</a:t>
              </a:r>
              <a:r>
                <a:rPr sz="1800" baseline="-25000"/>
                <a:t>3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875563" y="61372"/>
              <a:ext cx="526201" cy="396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/>
            <a:p>
              <a:pPr algn="ctr">
                <a:spcBef>
                  <a:spcPts val="1100"/>
                </a:spcBef>
              </a:pPr>
              <a:r>
                <a:rPr sz="1800"/>
                <a:t>P</a:t>
              </a:r>
              <a:r>
                <a:rPr sz="1800" baseline="-25000"/>
                <a:t>2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5694364" y="609600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 flipH="1">
              <a:off x="150813" y="623887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2894014" y="14287"/>
              <a:ext cx="1" cy="608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 flipH="1">
              <a:off x="760414" y="0"/>
              <a:ext cx="1" cy="9128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2436814" y="623887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371600" y="845144"/>
              <a:ext cx="304800" cy="352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4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609600" y="845144"/>
              <a:ext cx="304800" cy="352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2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3886201" y="767356"/>
              <a:ext cx="431799" cy="352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11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0" y="783231"/>
              <a:ext cx="304800" cy="352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0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3357633" y="61372"/>
              <a:ext cx="637201" cy="396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/>
            <a:p>
              <a:pPr algn="ctr">
                <a:spcBef>
                  <a:spcPts val="1100"/>
                </a:spcBef>
              </a:pPr>
              <a:r>
                <a:rPr sz="1800"/>
                <a:t>P</a:t>
              </a:r>
              <a:r>
                <a:rPr sz="1800" baseline="-25000"/>
                <a:t>4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4113214" y="14287"/>
              <a:ext cx="1" cy="608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55614" y="511175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217613" y="511175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894014" y="623887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905000" y="845144"/>
              <a:ext cx="304800" cy="352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5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3275014" y="511175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3579814" y="511175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3884614" y="511175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4113214" y="623887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2743200" y="845144"/>
              <a:ext cx="304800" cy="352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7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4494214" y="511175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4799014" y="511175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103814" y="511175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 flipH="1">
              <a:off x="1522414" y="0"/>
              <a:ext cx="1" cy="9128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2055814" y="0"/>
              <a:ext cx="1" cy="9128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2214708" y="61372"/>
              <a:ext cx="609900" cy="396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/>
            <a:p>
              <a:pPr algn="ctr">
                <a:spcBef>
                  <a:spcPts val="1100"/>
                </a:spcBef>
              </a:pPr>
              <a:r>
                <a:rPr sz="1800"/>
                <a:t>P</a:t>
              </a:r>
              <a:r>
                <a:rPr sz="1800" baseline="-25000"/>
                <a:t>2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4729260" y="61372"/>
              <a:ext cx="678000" cy="396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/>
            <a:p>
              <a:pPr algn="ctr">
                <a:spcBef>
                  <a:spcPts val="1100"/>
                </a:spcBef>
              </a:pPr>
              <a:r>
                <a:rPr sz="1800"/>
                <a:t>P</a:t>
              </a:r>
              <a:r>
                <a:rPr sz="1800" baseline="-25000"/>
                <a:t>1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5408614" y="511175"/>
              <a:ext cx="1" cy="227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310700" y="767300"/>
              <a:ext cx="607501" cy="352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16</a:t>
              </a:r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ctrTitle"/>
          </p:nvPr>
        </p:nvSpPr>
        <p:spPr>
          <a:xfrm>
            <a:off x="457200" y="-41275"/>
            <a:ext cx="8229600" cy="10541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2400" b="1"/>
            </a:lvl1pPr>
          </a:lstStyle>
          <a:p>
            <a:pPr>
              <a:defRPr sz="3200" b="0"/>
            </a:pPr>
            <a:r>
              <a:rPr sz="2400" b="1"/>
              <a:t>SJF is Optimal w.r.t average wait time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ubTitle" idx="1"/>
          </p:nvPr>
        </p:nvSpPr>
        <p:spPr>
          <a:xfrm>
            <a:off x="457200" y="987424"/>
            <a:ext cx="8229600" cy="572293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30200" indent="-330200">
              <a:buClr>
                <a:srgbClr val="993300"/>
              </a:buClr>
              <a:buSzPct val="52776"/>
              <a:buFont typeface="Arial"/>
              <a:buChar char="●"/>
            </a:pPr>
            <a:r>
              <a:t>Meaning that no other algorithm can achieve a lower wait time than SJF</a:t>
            </a:r>
          </a:p>
          <a:p>
            <a:pPr indent="330200"/>
            <a:r>
              <a:rPr u="sng"/>
              <a:t>Proof:</a:t>
            </a:r>
          </a:p>
          <a:p>
            <a:pPr marL="330200" indent="-330200">
              <a:buClr>
                <a:srgbClr val="993300"/>
              </a:buClr>
              <a:buSzPct val="52776"/>
              <a:buFont typeface="Arial"/>
              <a:buChar char="●"/>
            </a:pPr>
            <a:r>
              <a:t>Assume that there was an algorithm X that gave better average wait time than SJF for a set of N processes.</a:t>
            </a:r>
          </a:p>
          <a:p>
            <a:pPr marL="330200" indent="-330200">
              <a:buClr>
                <a:srgbClr val="993300"/>
              </a:buClr>
              <a:buSzPct val="52776"/>
              <a:buFont typeface="Arial"/>
              <a:buChar char="●"/>
            </a:pPr>
            <a:r>
              <a:t>Since X is not the same as SJF, it means that there must be at least two processes P1 and P2 in the schedule generated by X such that </a:t>
            </a:r>
          </a:p>
          <a:p>
            <a:pPr marL="767644" lvl="1" indent="-310444">
              <a:spcBef>
                <a:spcPts val="800"/>
              </a:spcBef>
              <a:buClr>
                <a:srgbClr val="CC6600"/>
              </a:buClr>
              <a:buSzPct val="80000"/>
              <a:buAutoNum type="alphaLcPeriod"/>
            </a:pPr>
            <a:r>
              <a:rPr sz="2000"/>
              <a:t>P1 executes before P2 does and</a:t>
            </a:r>
          </a:p>
          <a:p>
            <a:pPr marL="767644" lvl="1" indent="-310444">
              <a:spcBef>
                <a:spcPts val="800"/>
              </a:spcBef>
              <a:buClr>
                <a:srgbClr val="CC6600"/>
              </a:buClr>
              <a:buSzPct val="80000"/>
              <a:buAutoNum type="alphaLcPeriod"/>
            </a:pPr>
            <a:r>
              <a:rPr sz="2000"/>
              <a:t>The CPU execution time of P1 is longer than that of P2 and</a:t>
            </a:r>
          </a:p>
          <a:p>
            <a:pPr marL="767644" lvl="1" indent="-310444">
              <a:spcBef>
                <a:spcPts val="800"/>
              </a:spcBef>
              <a:buClr>
                <a:srgbClr val="CC6600"/>
              </a:buClr>
              <a:buSzPct val="80000"/>
              <a:buAutoNum type="alphaLcPeriod"/>
            </a:pPr>
            <a:r>
              <a:rPr sz="2000"/>
              <a:t>The average wait time of the schedule is smaller than that given by SJF</a:t>
            </a:r>
          </a:p>
          <a:p>
            <a:pPr marL="330200" indent="-330200">
              <a:buClr>
                <a:srgbClr val="993300"/>
              </a:buClr>
              <a:buSzPct val="52776"/>
              <a:buFont typeface="Arial"/>
              <a:buChar char="●"/>
            </a:pPr>
            <a:r>
              <a:t>BUT, is you swap the positions of P1 and P2 in the schedule generated by X, then the average wait time goes down!</a:t>
            </a:r>
          </a:p>
          <a:p>
            <a:pPr marL="330200" indent="-330200">
              <a:buClr>
                <a:srgbClr val="993300"/>
              </a:buClr>
              <a:buSzPct val="52776"/>
              <a:buFont typeface="Arial"/>
              <a:buChar char="●"/>
            </a:pPr>
            <a:r>
              <a:t>So keep swapping all such process pairs that satisfy conditions (a) and (b) above. Each swap will reduce the average wait time.</a:t>
            </a:r>
          </a:p>
          <a:p>
            <a:pPr marL="330200" indent="-330200">
              <a:buClr>
                <a:srgbClr val="993300"/>
              </a:buClr>
              <a:buSzPct val="52776"/>
              <a:buFont typeface="Arial"/>
              <a:buChar char="●"/>
            </a:pPr>
            <a:r>
              <a:t>Finally you will end up with a schedule generated by SJF, whose wait time cannot be reduced any further. Hence SJF is Optimal.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ctrTitle"/>
          </p:nvPr>
        </p:nvSpPr>
        <p:spPr>
          <a:xfrm>
            <a:off x="898525" y="254000"/>
            <a:ext cx="7772400" cy="844550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/>
          <a:p>
            <a:pPr defTabSz="804672">
              <a:defRPr sz="2816"/>
            </a:pPr>
            <a:r>
              <a:t>Exponential Averaging:</a:t>
            </a:r>
          </a:p>
          <a:p>
            <a:pPr defTabSz="804672">
              <a:defRPr sz="2816"/>
            </a:pPr>
            <a:r>
              <a:rPr sz="2464" b="1"/>
              <a:t>Determining the Length of Next CPU Burst</a:t>
            </a:r>
          </a:p>
        </p:txBody>
      </p:sp>
      <p:sp>
        <p:nvSpPr>
          <p:cNvPr id="232" name="Shape 232"/>
          <p:cNvSpPr>
            <a:spLocks noGrp="1"/>
          </p:cNvSpPr>
          <p:nvPr>
            <p:ph type="subTitle" idx="1"/>
          </p:nvPr>
        </p:nvSpPr>
        <p:spPr>
          <a:xfrm>
            <a:off x="827087" y="1282700"/>
            <a:ext cx="7351711" cy="4483099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/>
          <a:p>
            <a:pPr marL="330200" indent="-330200">
              <a:buClr>
                <a:srgbClr val="993300"/>
              </a:buClr>
              <a:buSzPct val="52776"/>
              <a:buFont typeface="Arial"/>
              <a:buChar char="●"/>
            </a:pPr>
            <a:r>
              <a:t>Not easy. Can only </a:t>
            </a:r>
            <a:r>
              <a:rPr i="1"/>
              <a:t>guess</a:t>
            </a:r>
            <a:r>
              <a:t> the length of next CPU burst</a:t>
            </a:r>
          </a:p>
          <a:p>
            <a:endParaRPr/>
          </a:p>
          <a:p>
            <a:pPr marL="330200" indent="-330200">
              <a:buClr>
                <a:srgbClr val="993300"/>
              </a:buClr>
              <a:buSzPct val="52776"/>
              <a:buFont typeface="Arial"/>
              <a:buChar char="●"/>
            </a:pPr>
            <a:r>
              <a:t>Can be done by using the length of previous CPU bursts, using </a:t>
            </a:r>
            <a:r>
              <a:rPr>
                <a:solidFill>
                  <a:srgbClr val="0000CC"/>
                </a:solidFill>
              </a:rPr>
              <a:t>exponential averaging</a:t>
            </a:r>
          </a:p>
          <a:p>
            <a:endParaRPr>
              <a:solidFill>
                <a:srgbClr val="0000CC"/>
              </a:solidFill>
            </a:endParaRPr>
          </a:p>
          <a:p>
            <a:r>
              <a:rPr i="1"/>
              <a:t>t</a:t>
            </a:r>
            <a:r>
              <a:rPr baseline="-25000"/>
              <a:t>n</a:t>
            </a:r>
            <a:r>
              <a:t> = actual length of the n</a:t>
            </a:r>
            <a:r>
              <a:rPr baseline="30000"/>
              <a:t>th</a:t>
            </a:r>
            <a:r>
              <a:t> CPU burst</a:t>
            </a:r>
          </a:p>
          <a:p>
            <a:r>
              <a:t>τ</a:t>
            </a:r>
            <a:r>
              <a:rPr baseline="-25000"/>
              <a:t>n</a:t>
            </a:r>
            <a:r>
              <a:t> = predicted value of the n</a:t>
            </a:r>
            <a:r>
              <a:rPr baseline="30000"/>
              <a:t>th</a:t>
            </a:r>
            <a:r>
              <a:t> CPU burst</a:t>
            </a:r>
          </a:p>
          <a:p>
            <a:r>
              <a:t>α, 0 &lt;= α &lt;= 1</a:t>
            </a:r>
          </a:p>
          <a:p>
            <a:r>
              <a:t>Define:</a:t>
            </a:r>
          </a:p>
          <a:p>
            <a:pPr indent="914400"/>
            <a:r>
              <a:t>τ</a:t>
            </a:r>
            <a:r>
              <a:rPr baseline="-25000"/>
              <a:t>n+1</a:t>
            </a:r>
            <a:r>
              <a:t> = α </a:t>
            </a:r>
            <a:r>
              <a:rPr i="1"/>
              <a:t>t</a:t>
            </a:r>
            <a:r>
              <a:rPr baseline="-25000"/>
              <a:t>n</a:t>
            </a:r>
            <a:r>
              <a:t> + (1-α) * τ</a:t>
            </a:r>
            <a:r>
              <a:rPr baseline="-25000"/>
              <a:t>n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911225" y="0"/>
            <a:ext cx="8121650" cy="844550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>
            <a:lvl1pPr>
              <a:defRPr sz="2800" b="1"/>
            </a:lvl1pPr>
          </a:lstStyle>
          <a:p>
            <a:pPr>
              <a:defRPr sz="3200" b="0"/>
            </a:pPr>
            <a:r>
              <a:rPr sz="2800" b="1"/>
              <a:t>Prediction of the Length of the Next CPU Burst</a:t>
            </a:r>
          </a:p>
        </p:txBody>
      </p:sp>
      <p:pic>
        <p:nvPicPr>
          <p:cNvPr id="235" name="image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8335" y="1935160"/>
            <a:ext cx="5140326" cy="3705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xfrm>
            <a:off x="685799" y="228599"/>
            <a:ext cx="8077201" cy="609601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Examples of Exponential Averaging</a:t>
            </a:r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xfrm>
            <a:off x="641351" y="1041698"/>
            <a:ext cx="7861297" cy="5368328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/>
          <a:p>
            <a:pPr algn="ctr" defTabSz="868680">
              <a:lnSpc>
                <a:spcPct val="90000"/>
              </a:lnSpc>
              <a:spcBef>
                <a:spcPts val="600"/>
              </a:spcBef>
              <a:defRPr sz="1710"/>
            </a:pPr>
            <a:r>
              <a:rPr sz="2185"/>
              <a:t>τ</a:t>
            </a:r>
            <a:r>
              <a:rPr sz="2185" baseline="-21652"/>
              <a:t>n+1</a:t>
            </a:r>
            <a:r>
              <a:rPr sz="2185"/>
              <a:t> = α </a:t>
            </a:r>
            <a:r>
              <a:rPr sz="2185" i="1"/>
              <a:t>t</a:t>
            </a:r>
            <a:r>
              <a:rPr sz="2185" baseline="-21652"/>
              <a:t>n</a:t>
            </a:r>
            <a:r>
              <a:rPr sz="2185"/>
              <a:t> + (1-α) * τ</a:t>
            </a:r>
            <a:r>
              <a:rPr sz="2185" baseline="-21652"/>
              <a:t>n</a:t>
            </a:r>
          </a:p>
          <a:p>
            <a:pPr marL="313689" indent="-313689" defTabSz="868680">
              <a:lnSpc>
                <a:spcPct val="90000"/>
              </a:lnSpc>
              <a:spcBef>
                <a:spcPts val="600"/>
              </a:spcBef>
              <a:buClr>
                <a:srgbClr val="993300"/>
              </a:buClr>
              <a:buSzPct val="52776"/>
              <a:buFont typeface="Arial"/>
              <a:buChar char="●"/>
              <a:defRPr sz="1710"/>
            </a:pPr>
            <a:r>
              <a:t>α =0</a:t>
            </a:r>
          </a:p>
          <a:p>
            <a:pPr marL="699769" lvl="1" indent="-265429" defTabSz="868680">
              <a:lnSpc>
                <a:spcPct val="90000"/>
              </a:lnSpc>
              <a:spcBef>
                <a:spcPts val="600"/>
              </a:spcBef>
              <a:buClr>
                <a:srgbClr val="CC6600"/>
              </a:buClr>
              <a:buSzPct val="47222"/>
              <a:buFont typeface="Arial"/>
              <a:buChar char="●"/>
              <a:defRPr sz="1710"/>
            </a:pPr>
            <a:r>
              <a:t>τ</a:t>
            </a:r>
            <a:r>
              <a:rPr baseline="-25999"/>
              <a:t>n+1</a:t>
            </a:r>
            <a:r>
              <a:t> = τ</a:t>
            </a:r>
            <a:r>
              <a:rPr baseline="-25999"/>
              <a:t>n</a:t>
            </a:r>
          </a:p>
          <a:p>
            <a:pPr marL="699769" lvl="1" indent="-265429" defTabSz="868680">
              <a:lnSpc>
                <a:spcPct val="90000"/>
              </a:lnSpc>
              <a:spcBef>
                <a:spcPts val="600"/>
              </a:spcBef>
              <a:buClr>
                <a:srgbClr val="CC6600"/>
              </a:buClr>
              <a:buSzPct val="47222"/>
              <a:buFont typeface="Arial"/>
              <a:buChar char="●"/>
              <a:defRPr sz="1710"/>
            </a:pPr>
            <a:r>
              <a:t>CPU burst history does not count</a:t>
            </a:r>
          </a:p>
          <a:p>
            <a:pPr marL="313689" indent="-313689" defTabSz="868680">
              <a:lnSpc>
                <a:spcPct val="90000"/>
              </a:lnSpc>
              <a:spcBef>
                <a:spcPts val="600"/>
              </a:spcBef>
              <a:buClr>
                <a:srgbClr val="993300"/>
              </a:buClr>
              <a:buSzPct val="52776"/>
              <a:buFont typeface="Arial"/>
              <a:buChar char="●"/>
              <a:defRPr sz="1710"/>
            </a:pPr>
            <a:endParaRPr/>
          </a:p>
          <a:p>
            <a:pPr marL="313689" indent="-313689" defTabSz="868680">
              <a:lnSpc>
                <a:spcPct val="90000"/>
              </a:lnSpc>
              <a:spcBef>
                <a:spcPts val="600"/>
              </a:spcBef>
              <a:buClr>
                <a:srgbClr val="993300"/>
              </a:buClr>
              <a:buSzPct val="52776"/>
              <a:buFont typeface="Arial"/>
              <a:buChar char="●"/>
              <a:defRPr sz="1710"/>
            </a:pPr>
            <a:r>
              <a:t>α =1</a:t>
            </a:r>
          </a:p>
          <a:p>
            <a:pPr marL="699769" lvl="1" indent="-265429" defTabSz="868680">
              <a:lnSpc>
                <a:spcPct val="90000"/>
              </a:lnSpc>
              <a:spcBef>
                <a:spcPts val="600"/>
              </a:spcBef>
              <a:buClr>
                <a:srgbClr val="CC6600"/>
              </a:buClr>
              <a:buSzPct val="47222"/>
              <a:buFont typeface="Arial"/>
              <a:buChar char="●"/>
              <a:defRPr sz="1710"/>
            </a:pPr>
            <a:r>
              <a:t> τ</a:t>
            </a:r>
            <a:r>
              <a:rPr baseline="-25999"/>
              <a:t>n+1</a:t>
            </a:r>
            <a:r>
              <a:t> = α </a:t>
            </a:r>
            <a:r>
              <a:rPr i="1"/>
              <a:t>t</a:t>
            </a:r>
            <a:r>
              <a:rPr baseline="-25999"/>
              <a:t>n</a:t>
            </a:r>
          </a:p>
          <a:p>
            <a:pPr marL="699769" lvl="1" indent="-265429" defTabSz="868680">
              <a:lnSpc>
                <a:spcPct val="90000"/>
              </a:lnSpc>
              <a:spcBef>
                <a:spcPts val="600"/>
              </a:spcBef>
              <a:buClr>
                <a:srgbClr val="CC6600"/>
              </a:buClr>
              <a:buSzPct val="47222"/>
              <a:buFont typeface="Arial"/>
              <a:buChar char="●"/>
              <a:defRPr sz="1710"/>
            </a:pPr>
            <a:r>
              <a:t>Only the actual last CPU burst counts</a:t>
            </a:r>
          </a:p>
          <a:p>
            <a:pPr marL="313689" indent="-313689" defTabSz="868680">
              <a:lnSpc>
                <a:spcPct val="90000"/>
              </a:lnSpc>
              <a:spcBef>
                <a:spcPts val="600"/>
              </a:spcBef>
              <a:buClr>
                <a:srgbClr val="993300"/>
              </a:buClr>
              <a:buSzPct val="52776"/>
              <a:buFont typeface="Arial"/>
              <a:buChar char="●"/>
              <a:defRPr sz="1710"/>
            </a:pPr>
            <a:endParaRPr/>
          </a:p>
          <a:p>
            <a:pPr marL="313689" indent="-313689" defTabSz="868680">
              <a:lnSpc>
                <a:spcPct val="90000"/>
              </a:lnSpc>
              <a:spcBef>
                <a:spcPts val="600"/>
              </a:spcBef>
              <a:buClr>
                <a:srgbClr val="993300"/>
              </a:buClr>
              <a:buSzPct val="52776"/>
              <a:buFont typeface="Arial"/>
              <a:buChar char="●"/>
              <a:defRPr sz="1710"/>
            </a:pPr>
            <a:r>
              <a:t>If we expand the formula, we get:</a:t>
            </a:r>
          </a:p>
          <a:p>
            <a:pPr lvl="2" indent="1025524" defTabSz="868680">
              <a:lnSpc>
                <a:spcPct val="90000"/>
              </a:lnSpc>
              <a:spcBef>
                <a:spcPts val="600"/>
              </a:spcBef>
              <a:defRPr sz="1710"/>
            </a:pPr>
            <a:r>
              <a:t>τ</a:t>
            </a:r>
            <a:r>
              <a:rPr i="1" baseline="-25999"/>
              <a:t>n</a:t>
            </a:r>
            <a:r>
              <a:rPr baseline="-25999"/>
              <a:t>+1</a:t>
            </a:r>
            <a:r>
              <a:t> = α t</a:t>
            </a:r>
            <a:r>
              <a:rPr i="1" baseline="-25999"/>
              <a:t>n</a:t>
            </a:r>
            <a:r>
              <a:t>+(1</a:t>
            </a:r>
            <a:r>
              <a:rPr i="1"/>
              <a:t> - </a:t>
            </a:r>
            <a:r>
              <a:t>α</a:t>
            </a:r>
            <a:r>
              <a:rPr i="1"/>
              <a:t>)</a:t>
            </a:r>
            <a:r>
              <a:t>α </a:t>
            </a:r>
            <a:r>
              <a:rPr i="1"/>
              <a:t>t</a:t>
            </a:r>
            <a:r>
              <a:rPr i="1" baseline="-25999"/>
              <a:t>n-1</a:t>
            </a:r>
            <a:r>
              <a:rPr i="1"/>
              <a:t> </a:t>
            </a:r>
            <a:r>
              <a:t>+ …</a:t>
            </a:r>
          </a:p>
          <a:p>
            <a:pPr lvl="2" indent="1025524" defTabSz="868680">
              <a:lnSpc>
                <a:spcPct val="90000"/>
              </a:lnSpc>
              <a:spcBef>
                <a:spcPts val="600"/>
              </a:spcBef>
              <a:defRPr sz="1710"/>
            </a:pPr>
            <a:r>
              <a:t>            </a:t>
            </a:r>
            <a:r>
              <a:rPr i="1"/>
              <a:t>+(</a:t>
            </a:r>
            <a:r>
              <a:t>1 - α </a:t>
            </a:r>
            <a:r>
              <a:rPr i="1"/>
              <a:t>)</a:t>
            </a:r>
            <a:r>
              <a:rPr i="1" baseline="29894"/>
              <a:t>j</a:t>
            </a:r>
            <a:r>
              <a:rPr baseline="29894"/>
              <a:t> </a:t>
            </a:r>
            <a:r>
              <a:t>α </a:t>
            </a:r>
            <a:r>
              <a:rPr i="1"/>
              <a:t>t</a:t>
            </a:r>
            <a:r>
              <a:rPr i="1" baseline="-25999"/>
              <a:t>n</a:t>
            </a:r>
            <a:r>
              <a:t> </a:t>
            </a:r>
            <a:r>
              <a:rPr baseline="-25999"/>
              <a:t>-</a:t>
            </a:r>
            <a:r>
              <a:rPr i="1" baseline="-25999"/>
              <a:t>j</a:t>
            </a:r>
            <a:r>
              <a:rPr i="1"/>
              <a:t> </a:t>
            </a:r>
            <a:r>
              <a:t>+ …</a:t>
            </a:r>
          </a:p>
          <a:p>
            <a:pPr lvl="2" indent="1025524" defTabSz="868680">
              <a:lnSpc>
                <a:spcPct val="90000"/>
              </a:lnSpc>
              <a:spcBef>
                <a:spcPts val="600"/>
              </a:spcBef>
              <a:defRPr sz="1710"/>
            </a:pPr>
            <a:r>
              <a:t>            </a:t>
            </a:r>
            <a:r>
              <a:rPr i="1"/>
              <a:t>+(</a:t>
            </a:r>
            <a:r>
              <a:t>1 - α </a:t>
            </a:r>
            <a:r>
              <a:rPr i="1"/>
              <a:t>)</a:t>
            </a:r>
            <a:r>
              <a:rPr i="1" baseline="29894"/>
              <a:t>n</a:t>
            </a:r>
            <a:r>
              <a:rPr baseline="29894"/>
              <a:t> +1 </a:t>
            </a:r>
            <a:r>
              <a:t>τ</a:t>
            </a:r>
            <a:r>
              <a:rPr baseline="-25999"/>
              <a:t>0</a:t>
            </a:r>
          </a:p>
          <a:p>
            <a:pPr marL="313689" indent="-313689" defTabSz="868680">
              <a:lnSpc>
                <a:spcPct val="90000"/>
              </a:lnSpc>
              <a:spcBef>
                <a:spcPts val="600"/>
              </a:spcBef>
              <a:buClr>
                <a:srgbClr val="993300"/>
              </a:buClr>
              <a:buSzPct val="52776"/>
              <a:buFont typeface="Arial"/>
              <a:buChar char="●"/>
              <a:defRPr sz="1710"/>
            </a:pPr>
            <a:endParaRPr baseline="-25999"/>
          </a:p>
          <a:p>
            <a:pPr marL="313689" indent="-313689" defTabSz="868680">
              <a:lnSpc>
                <a:spcPct val="90000"/>
              </a:lnSpc>
              <a:spcBef>
                <a:spcPts val="600"/>
              </a:spcBef>
              <a:buClr>
                <a:srgbClr val="993300"/>
              </a:buClr>
              <a:buSzPct val="52776"/>
              <a:buFont typeface="Arial"/>
              <a:buChar char="●"/>
              <a:defRPr sz="1710"/>
            </a:pPr>
            <a:r>
              <a:t>Since both α and (1 - α) are less than or equal to 1, each successive term has less weight than its predecessor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Process Lifecycle Revisited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349874" y="4021137"/>
            <a:ext cx="8596652" cy="262231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406703" lvl="1" indent="-159815" defTabSz="493776">
              <a:lnSpc>
                <a:spcPct val="90000"/>
              </a:lnSpc>
              <a:spcBef>
                <a:spcPts val="200"/>
              </a:spcBef>
              <a:buSzPct val="70833"/>
              <a:defRPr sz="1566"/>
            </a:pPr>
            <a:r>
              <a:t>Ready</a:t>
            </a:r>
          </a:p>
          <a:p>
            <a:pPr marL="703312" lvl="2" indent="-159815" defTabSz="493776">
              <a:lnSpc>
                <a:spcPct val="90000"/>
              </a:lnSpc>
              <a:spcBef>
                <a:spcPts val="200"/>
              </a:spcBef>
              <a:buSzPct val="70833"/>
              <a:defRPr sz="1566"/>
            </a:pPr>
            <a:r>
              <a:t>Process is ready to execute, but not yet executing</a:t>
            </a:r>
          </a:p>
          <a:p>
            <a:pPr marL="703312" lvl="2" indent="-159815" defTabSz="493776">
              <a:lnSpc>
                <a:spcPct val="90000"/>
              </a:lnSpc>
              <a:spcBef>
                <a:spcPts val="200"/>
              </a:spcBef>
              <a:buSzPct val="70833"/>
              <a:defRPr sz="1566"/>
            </a:pPr>
            <a:r>
              <a:t>Its waiting in the scheduling queue for the CPU scheduler to pick it up.</a:t>
            </a:r>
          </a:p>
          <a:p>
            <a:pPr marL="406703" lvl="1" indent="-159815" defTabSz="493776">
              <a:lnSpc>
                <a:spcPct val="90000"/>
              </a:lnSpc>
              <a:spcBef>
                <a:spcPts val="200"/>
              </a:spcBef>
              <a:buSzPct val="70833"/>
              <a:defRPr sz="1566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Running</a:t>
            </a:r>
          </a:p>
          <a:p>
            <a:pPr marL="703312" lvl="2" indent="-159815" defTabSz="493776">
              <a:lnSpc>
                <a:spcPct val="90000"/>
              </a:lnSpc>
              <a:spcBef>
                <a:spcPts val="200"/>
              </a:spcBef>
              <a:buSzPct val="70833"/>
              <a:defRPr sz="1566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Process is executing on the CPU</a:t>
            </a:r>
            <a:endParaRPr sz="1782"/>
          </a:p>
          <a:p>
            <a:pPr marL="406703" lvl="1" indent="-159815" defTabSz="493776">
              <a:lnSpc>
                <a:spcPct val="90000"/>
              </a:lnSpc>
              <a:spcBef>
                <a:spcPts val="200"/>
              </a:spcBef>
              <a:buSzPct val="70833"/>
              <a:defRPr sz="1566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Blocked</a:t>
            </a:r>
          </a:p>
          <a:p>
            <a:pPr marL="703312" lvl="2" indent="-159815" defTabSz="493776">
              <a:lnSpc>
                <a:spcPct val="90000"/>
              </a:lnSpc>
              <a:spcBef>
                <a:spcPts val="200"/>
              </a:spcBef>
              <a:buSzPct val="70833"/>
              <a:defRPr sz="1566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Process is waiting (sleeping) for some event to occur.</a:t>
            </a:r>
          </a:p>
          <a:p>
            <a:pPr marL="703312" lvl="2" indent="-159815" defTabSz="493776">
              <a:lnSpc>
                <a:spcPct val="90000"/>
              </a:lnSpc>
              <a:spcBef>
                <a:spcPts val="200"/>
              </a:spcBef>
              <a:buSzPct val="70833"/>
              <a:defRPr sz="1566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Once the event occurs, process will be woken up, and placed on the scheduling queue.</a:t>
            </a:r>
          </a:p>
        </p:txBody>
      </p:sp>
      <p:pic>
        <p:nvPicPr>
          <p:cNvPr id="74" name="image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1295400"/>
            <a:ext cx="7639050" cy="2076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ctrTitle"/>
          </p:nvPr>
        </p:nvSpPr>
        <p:spPr>
          <a:xfrm>
            <a:off x="685799" y="228599"/>
            <a:ext cx="8077201" cy="609601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Round Robin (RR)</a:t>
            </a:r>
          </a:p>
        </p:txBody>
      </p:sp>
      <p:sp>
        <p:nvSpPr>
          <p:cNvPr id="241" name="Shape 241"/>
          <p:cNvSpPr>
            <a:spLocks noGrp="1"/>
          </p:cNvSpPr>
          <p:nvPr>
            <p:ph type="subTitle" idx="1"/>
          </p:nvPr>
        </p:nvSpPr>
        <p:spPr>
          <a:xfrm>
            <a:off x="393700" y="1397000"/>
            <a:ext cx="8026400" cy="5080000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/>
          <a:p>
            <a:pPr marL="323595" indent="-323595" defTabSz="896111">
              <a:spcBef>
                <a:spcPts val="600"/>
              </a:spcBef>
              <a:buClr>
                <a:srgbClr val="993300"/>
              </a:buClr>
              <a:buSzPct val="52776"/>
              <a:buFont typeface="Arial"/>
              <a:buChar char="●"/>
              <a:defRPr sz="1764"/>
            </a:pPr>
            <a:r>
              <a:t>Each process gets a fixed unit of CPU burst time (</a:t>
            </a:r>
            <a:r>
              <a:rPr i="1"/>
              <a:t>time quantum</a:t>
            </a:r>
            <a:r>
              <a:t>)</a:t>
            </a:r>
          </a:p>
          <a:p>
            <a:pPr marL="771652" lvl="1" indent="-323595" defTabSz="896111">
              <a:spcBef>
                <a:spcPts val="600"/>
              </a:spcBef>
              <a:buClr>
                <a:srgbClr val="993300"/>
              </a:buClr>
              <a:buSzPct val="52776"/>
              <a:buFont typeface="Arial"/>
              <a:buChar char="●"/>
              <a:defRPr sz="1764"/>
            </a:pPr>
            <a:r>
              <a:t>usually 10 to 100 milliseconds.  </a:t>
            </a:r>
          </a:p>
          <a:p>
            <a:pPr defTabSz="896111">
              <a:spcBef>
                <a:spcPts val="600"/>
              </a:spcBef>
              <a:defRPr sz="1764"/>
            </a:pPr>
            <a:endParaRPr/>
          </a:p>
          <a:p>
            <a:pPr marL="323595" indent="-323595" defTabSz="896111">
              <a:spcBef>
                <a:spcPts val="600"/>
              </a:spcBef>
              <a:buClr>
                <a:srgbClr val="993300"/>
              </a:buClr>
              <a:buSzPct val="52776"/>
              <a:buFont typeface="Arial"/>
              <a:buChar char="●"/>
              <a:defRPr sz="1764"/>
            </a:pPr>
            <a:r>
              <a:t>After this time has elapsed, the process is preempted and added to the end of the ready queue.</a:t>
            </a:r>
          </a:p>
          <a:p>
            <a:pPr defTabSz="896111">
              <a:spcBef>
                <a:spcPts val="600"/>
              </a:spcBef>
              <a:defRPr sz="1764"/>
            </a:pPr>
            <a:endParaRPr/>
          </a:p>
          <a:p>
            <a:pPr marL="323595" indent="-323595" defTabSz="896111">
              <a:spcBef>
                <a:spcPts val="600"/>
              </a:spcBef>
              <a:buClr>
                <a:srgbClr val="993300"/>
              </a:buClr>
              <a:buSzPct val="52776"/>
              <a:buFont typeface="Arial"/>
              <a:buChar char="●"/>
              <a:defRPr sz="1764"/>
            </a:pPr>
            <a:r>
              <a:t>If there are </a:t>
            </a:r>
            <a:r>
              <a:rPr i="1"/>
              <a:t>n</a:t>
            </a:r>
            <a:r>
              <a:t> processes in the ready queue and the time quantum is </a:t>
            </a:r>
            <a:r>
              <a:rPr i="1"/>
              <a:t>q</a:t>
            </a:r>
            <a:r>
              <a:t>, then each process gets 1/</a:t>
            </a:r>
            <a:r>
              <a:rPr i="1"/>
              <a:t>n</a:t>
            </a:r>
            <a:r>
              <a:t> of the CPU time in bursts of at most </a:t>
            </a:r>
            <a:r>
              <a:rPr i="1"/>
              <a:t>q</a:t>
            </a:r>
            <a:r>
              <a:t> time units at once.  No process waits more than (</a:t>
            </a:r>
            <a:r>
              <a:rPr i="1"/>
              <a:t>n</a:t>
            </a:r>
            <a:r>
              <a:t>-1)</a:t>
            </a:r>
            <a:r>
              <a:rPr i="1"/>
              <a:t>q </a:t>
            </a:r>
            <a:r>
              <a:t>time units.</a:t>
            </a:r>
          </a:p>
          <a:p>
            <a:pPr defTabSz="896111">
              <a:spcBef>
                <a:spcPts val="600"/>
              </a:spcBef>
              <a:defRPr sz="1764"/>
            </a:pPr>
            <a:endParaRPr/>
          </a:p>
          <a:p>
            <a:pPr marL="323595" indent="-323595" defTabSz="896111">
              <a:spcBef>
                <a:spcPts val="600"/>
              </a:spcBef>
              <a:buClr>
                <a:srgbClr val="993300"/>
              </a:buClr>
              <a:buSzPct val="52776"/>
              <a:buFont typeface="Arial"/>
              <a:buChar char="●"/>
              <a:defRPr sz="1764"/>
            </a:pPr>
            <a:r>
              <a:t>Performance</a:t>
            </a:r>
          </a:p>
          <a:p>
            <a:pPr marL="721868" lvl="1" indent="-273812" defTabSz="896111">
              <a:spcBef>
                <a:spcPts val="600"/>
              </a:spcBef>
              <a:buClr>
                <a:srgbClr val="CC6600"/>
              </a:buClr>
              <a:buSzPct val="47222"/>
              <a:buFont typeface="Arial"/>
              <a:buChar char="●"/>
              <a:defRPr sz="1764"/>
            </a:pPr>
            <a:r>
              <a:rPr i="1"/>
              <a:t>q</a:t>
            </a:r>
            <a:r>
              <a:t> large ⇒ FIFO, because processes rarely get pre-empted</a:t>
            </a:r>
          </a:p>
          <a:p>
            <a:pPr marL="721868" lvl="1" indent="-273812" defTabSz="896111">
              <a:spcBef>
                <a:spcPts val="600"/>
              </a:spcBef>
              <a:buClr>
                <a:srgbClr val="CC6600"/>
              </a:buClr>
              <a:buSzPct val="47222"/>
              <a:buFont typeface="Arial"/>
              <a:buChar char="●"/>
              <a:defRPr sz="1764"/>
            </a:pPr>
            <a:r>
              <a:rPr i="1"/>
              <a:t>q </a:t>
            </a:r>
            <a:r>
              <a:t>small ⇒ Smaller response times, but too much context switching overhead. </a:t>
            </a:r>
            <a:r>
              <a:rPr i="1"/>
              <a:t>q </a:t>
            </a:r>
            <a:r>
              <a:t>must be large compared to context switch time, otherwise overhead is too high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14399" y="0"/>
            <a:ext cx="8054976" cy="844550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Example of RR with Time Quantum = 20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827087" y="1511299"/>
            <a:ext cx="7351711" cy="4586289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/>
          <a:p>
            <a:pPr indent="342900"/>
            <a:r>
              <a:rPr sz="1600"/>
              <a:t>		</a:t>
            </a:r>
            <a:r>
              <a:rPr sz="1600" u="sng"/>
              <a:t>Process</a:t>
            </a:r>
            <a:r>
              <a:rPr sz="1600"/>
              <a:t>		</a:t>
            </a:r>
            <a:r>
              <a:rPr sz="1600" u="sng"/>
              <a:t>Burst Time</a:t>
            </a:r>
          </a:p>
          <a:p>
            <a:pPr indent="342900"/>
            <a:r>
              <a:rPr sz="1600" i="1"/>
              <a:t>		P</a:t>
            </a:r>
            <a:r>
              <a:rPr sz="1600" i="1" baseline="-25000"/>
              <a:t>1		</a:t>
            </a:r>
            <a:r>
              <a:rPr sz="1600"/>
              <a:t>53</a:t>
            </a:r>
          </a:p>
          <a:p>
            <a:pPr indent="342900"/>
            <a:r>
              <a:rPr sz="1600"/>
              <a:t>		 </a:t>
            </a:r>
            <a:r>
              <a:rPr sz="1600" i="1"/>
              <a:t>P</a:t>
            </a:r>
            <a:r>
              <a:rPr sz="1600" i="1" baseline="-25000"/>
              <a:t>2	 	</a:t>
            </a:r>
            <a:r>
              <a:rPr sz="1600"/>
              <a:t>17</a:t>
            </a:r>
          </a:p>
          <a:p>
            <a:pPr indent="342900"/>
            <a:r>
              <a:rPr sz="1600"/>
              <a:t>		 </a:t>
            </a:r>
            <a:r>
              <a:rPr sz="1600" i="1"/>
              <a:t>P</a:t>
            </a:r>
            <a:r>
              <a:rPr sz="1600" i="1" baseline="-25000"/>
              <a:t>3		</a:t>
            </a:r>
            <a:r>
              <a:rPr sz="1600"/>
              <a:t>68</a:t>
            </a:r>
          </a:p>
          <a:p>
            <a:pPr indent="342900"/>
            <a:r>
              <a:rPr sz="1600"/>
              <a:t>		 </a:t>
            </a:r>
            <a:r>
              <a:rPr sz="1600" i="1"/>
              <a:t>P</a:t>
            </a:r>
            <a:r>
              <a:rPr sz="1600" i="1" baseline="-25000"/>
              <a:t>4	 	</a:t>
            </a:r>
            <a:r>
              <a:rPr sz="1600"/>
              <a:t>24</a:t>
            </a:r>
          </a:p>
          <a:p>
            <a:pPr marL="304976" indent="-303389">
              <a:buClr>
                <a:srgbClr val="993300"/>
              </a:buClr>
              <a:buSzPct val="53125"/>
              <a:buFont typeface="Arial"/>
              <a:buChar char="●"/>
            </a:pPr>
            <a:r>
              <a:rPr sz="1600"/>
              <a:t>The Gantt chart is: </a:t>
            </a:r>
          </a:p>
          <a:p>
            <a:pPr marL="342899" indent="-341312">
              <a:buClr>
                <a:srgbClr val="993300"/>
              </a:buClr>
              <a:buSzPct val="53125"/>
              <a:buFont typeface="Arial"/>
              <a:buChar char="●"/>
            </a:pPr>
            <a:endParaRPr sz="1600"/>
          </a:p>
          <a:p>
            <a:pPr marL="342899" indent="-341312">
              <a:buClr>
                <a:srgbClr val="993300"/>
              </a:buClr>
              <a:buSzPct val="53125"/>
              <a:buFont typeface="Arial"/>
              <a:buChar char="●"/>
            </a:pPr>
            <a:endParaRPr sz="1600"/>
          </a:p>
          <a:p>
            <a:pPr marL="342899" indent="-341312">
              <a:buClr>
                <a:srgbClr val="993300"/>
              </a:buClr>
              <a:buSzPct val="53125"/>
              <a:buFont typeface="Arial"/>
              <a:buChar char="●"/>
            </a:pPr>
            <a:endParaRPr sz="1600"/>
          </a:p>
          <a:p>
            <a:pPr marL="342899" indent="-341312">
              <a:buClr>
                <a:srgbClr val="993300"/>
              </a:buClr>
              <a:buSzPct val="53125"/>
              <a:buFont typeface="Arial"/>
              <a:buChar char="●"/>
            </a:pPr>
            <a:endParaRPr sz="1600"/>
          </a:p>
          <a:p>
            <a:pPr marL="304976" indent="-303389">
              <a:buClr>
                <a:srgbClr val="993300"/>
              </a:buClr>
              <a:buSzPct val="53125"/>
              <a:buFont typeface="Arial"/>
              <a:buChar char="●"/>
            </a:pPr>
            <a:r>
              <a:rPr sz="1600"/>
              <a:t>Typically, higher average turnaround than SJF, but </a:t>
            </a:r>
          </a:p>
          <a:p>
            <a:pPr marL="705555" lvl="1" indent="-248355">
              <a:buClr>
                <a:srgbClr val="CC6600"/>
              </a:buClr>
              <a:buSzPct val="46875"/>
              <a:buFont typeface="Arial"/>
              <a:buChar char="●"/>
            </a:pPr>
            <a:r>
              <a:rPr sz="1600"/>
              <a:t>Better </a:t>
            </a:r>
            <a:r>
              <a:rPr sz="1600" i="1"/>
              <a:t>response time</a:t>
            </a:r>
          </a:p>
          <a:p>
            <a:pPr marL="705555" lvl="1" indent="-248355">
              <a:buClr>
                <a:srgbClr val="CC6600"/>
              </a:buClr>
              <a:buSzPct val="46875"/>
              <a:buFont typeface="Arial"/>
              <a:buChar char="●"/>
            </a:pPr>
            <a:r>
              <a:rPr sz="1600"/>
              <a:t>No Starvation</a:t>
            </a:r>
          </a:p>
        </p:txBody>
      </p:sp>
      <p:grpSp>
        <p:nvGrpSpPr>
          <p:cNvPr id="267" name="Group 267"/>
          <p:cNvGrpSpPr/>
          <p:nvPr/>
        </p:nvGrpSpPr>
        <p:grpSpPr>
          <a:xfrm>
            <a:off x="1802988" y="3774337"/>
            <a:ext cx="6277799" cy="866663"/>
            <a:chOff x="0" y="0"/>
            <a:chExt cx="6277798" cy="866662"/>
          </a:xfrm>
        </p:grpSpPr>
        <p:grpSp>
          <p:nvGrpSpPr>
            <p:cNvPr id="255" name="Group 255"/>
            <p:cNvGrpSpPr/>
            <p:nvPr/>
          </p:nvGrpSpPr>
          <p:grpSpPr>
            <a:xfrm>
              <a:off x="150813" y="0"/>
              <a:ext cx="5635626" cy="405781"/>
              <a:chOff x="0" y="0"/>
              <a:chExt cx="5635625" cy="405780"/>
            </a:xfrm>
          </p:grpSpPr>
          <p:sp>
            <p:nvSpPr>
              <p:cNvPr id="245" name="Shape 245"/>
              <p:cNvSpPr/>
              <p:nvPr/>
            </p:nvSpPr>
            <p:spPr>
              <a:xfrm>
                <a:off x="0" y="0"/>
                <a:ext cx="561975" cy="405781"/>
              </a:xfrm>
              <a:prstGeom prst="rect">
                <a:avLst/>
              </a:prstGeom>
              <a:solidFill>
                <a:srgbClr val="FFFF99"/>
              </a:solidFill>
              <a:ln w="9525" cap="rnd">
                <a:solidFill>
                  <a:srgbClr val="0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ctr">
                <a:spAutoFit/>
              </a:bodyPr>
              <a:lstStyle/>
              <a:p>
                <a:pPr algn="ctr"/>
                <a:r>
                  <a:rPr sz="1800"/>
                  <a:t>P</a:t>
                </a:r>
                <a:r>
                  <a:rPr sz="1800" baseline="-25000"/>
                  <a:t>1</a:t>
                </a:r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563560" y="0"/>
                <a:ext cx="561976" cy="405781"/>
              </a:xfrm>
              <a:prstGeom prst="rect">
                <a:avLst/>
              </a:prstGeom>
              <a:solidFill>
                <a:srgbClr val="FFFF99"/>
              </a:solidFill>
              <a:ln w="9525" cap="rnd">
                <a:solidFill>
                  <a:srgbClr val="0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ctr">
                <a:spAutoFit/>
              </a:bodyPr>
              <a:lstStyle/>
              <a:p>
                <a:pPr algn="ctr"/>
                <a:r>
                  <a:rPr sz="1800"/>
                  <a:t>P</a:t>
                </a:r>
                <a:r>
                  <a:rPr sz="1800" baseline="-25000"/>
                  <a:t>2</a:t>
                </a:r>
              </a:p>
            </p:txBody>
          </p:sp>
          <p:sp>
            <p:nvSpPr>
              <p:cNvPr id="247" name="Shape 247"/>
              <p:cNvSpPr/>
              <p:nvPr/>
            </p:nvSpPr>
            <p:spPr>
              <a:xfrm>
                <a:off x="1127125" y="0"/>
                <a:ext cx="561975" cy="405781"/>
              </a:xfrm>
              <a:prstGeom prst="rect">
                <a:avLst/>
              </a:prstGeom>
              <a:solidFill>
                <a:srgbClr val="FFFF99"/>
              </a:solidFill>
              <a:ln w="9525" cap="rnd">
                <a:solidFill>
                  <a:srgbClr val="0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ctr">
                <a:spAutoFit/>
              </a:bodyPr>
              <a:lstStyle/>
              <a:p>
                <a:pPr algn="ctr"/>
                <a:r>
                  <a:rPr sz="1800"/>
                  <a:t>P</a:t>
                </a:r>
                <a:r>
                  <a:rPr sz="1800" baseline="-25000"/>
                  <a:t>3</a:t>
                </a:r>
              </a:p>
            </p:txBody>
          </p:sp>
          <p:sp>
            <p:nvSpPr>
              <p:cNvPr id="248" name="Shape 248"/>
              <p:cNvSpPr/>
              <p:nvPr/>
            </p:nvSpPr>
            <p:spPr>
              <a:xfrm>
                <a:off x="1690687" y="0"/>
                <a:ext cx="561976" cy="405781"/>
              </a:xfrm>
              <a:prstGeom prst="rect">
                <a:avLst/>
              </a:prstGeom>
              <a:solidFill>
                <a:srgbClr val="FFFF99"/>
              </a:solidFill>
              <a:ln w="9525" cap="rnd">
                <a:solidFill>
                  <a:srgbClr val="0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ctr">
                <a:spAutoFit/>
              </a:bodyPr>
              <a:lstStyle/>
              <a:p>
                <a:pPr algn="ctr"/>
                <a:r>
                  <a:rPr sz="1800"/>
                  <a:t>P</a:t>
                </a:r>
                <a:r>
                  <a:rPr sz="1800" baseline="-25000"/>
                  <a:t>4</a:t>
                </a:r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2255837" y="0"/>
                <a:ext cx="561976" cy="405781"/>
              </a:xfrm>
              <a:prstGeom prst="rect">
                <a:avLst/>
              </a:prstGeom>
              <a:solidFill>
                <a:srgbClr val="FFFF99"/>
              </a:solidFill>
              <a:ln w="9525" cap="rnd">
                <a:solidFill>
                  <a:srgbClr val="0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ctr">
                <a:spAutoFit/>
              </a:bodyPr>
              <a:lstStyle/>
              <a:p>
                <a:pPr algn="ctr"/>
                <a:r>
                  <a:rPr sz="1800"/>
                  <a:t>P</a:t>
                </a:r>
                <a:r>
                  <a:rPr sz="1800" baseline="-25000"/>
                  <a:t>1</a:t>
                </a:r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2819400" y="0"/>
                <a:ext cx="561975" cy="405781"/>
              </a:xfrm>
              <a:prstGeom prst="rect">
                <a:avLst/>
              </a:prstGeom>
              <a:solidFill>
                <a:srgbClr val="FFFF99"/>
              </a:solidFill>
              <a:ln w="9525" cap="rnd">
                <a:solidFill>
                  <a:srgbClr val="0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ctr">
                <a:spAutoFit/>
              </a:bodyPr>
              <a:lstStyle/>
              <a:p>
                <a:pPr algn="ctr"/>
                <a:r>
                  <a:rPr sz="1800"/>
                  <a:t>P</a:t>
                </a:r>
                <a:r>
                  <a:rPr sz="1800" baseline="-25000"/>
                  <a:t>3</a:t>
                </a:r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3382962" y="0"/>
                <a:ext cx="561976" cy="405781"/>
              </a:xfrm>
              <a:prstGeom prst="rect">
                <a:avLst/>
              </a:prstGeom>
              <a:solidFill>
                <a:srgbClr val="FFFF99"/>
              </a:solidFill>
              <a:ln w="9525" cap="rnd">
                <a:solidFill>
                  <a:srgbClr val="0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ctr">
                <a:spAutoFit/>
              </a:bodyPr>
              <a:lstStyle/>
              <a:p>
                <a:pPr algn="ctr"/>
                <a:r>
                  <a:rPr sz="1800"/>
                  <a:t>P</a:t>
                </a:r>
                <a:r>
                  <a:rPr sz="1800" baseline="-25000"/>
                  <a:t>4</a:t>
                </a:r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3946525" y="0"/>
                <a:ext cx="561975" cy="405781"/>
              </a:xfrm>
              <a:prstGeom prst="rect">
                <a:avLst/>
              </a:prstGeom>
              <a:solidFill>
                <a:srgbClr val="FFFF99"/>
              </a:solidFill>
              <a:ln w="9525" cap="rnd">
                <a:solidFill>
                  <a:srgbClr val="0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ctr">
                <a:spAutoFit/>
              </a:bodyPr>
              <a:lstStyle/>
              <a:p>
                <a:pPr algn="ctr"/>
                <a:r>
                  <a:rPr sz="1800"/>
                  <a:t>P</a:t>
                </a:r>
                <a:r>
                  <a:rPr sz="1800" baseline="-25000"/>
                  <a:t>1</a:t>
                </a:r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4510087" y="0"/>
                <a:ext cx="561976" cy="405781"/>
              </a:xfrm>
              <a:prstGeom prst="rect">
                <a:avLst/>
              </a:prstGeom>
              <a:solidFill>
                <a:srgbClr val="FFFF99"/>
              </a:solidFill>
              <a:ln w="9525" cap="rnd">
                <a:solidFill>
                  <a:srgbClr val="0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ctr">
                <a:spAutoFit/>
              </a:bodyPr>
              <a:lstStyle/>
              <a:p>
                <a:pPr algn="ctr"/>
                <a:r>
                  <a:rPr sz="1800"/>
                  <a:t>P</a:t>
                </a:r>
                <a:r>
                  <a:rPr sz="1800" baseline="-25000"/>
                  <a:t>3</a:t>
                </a: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5073650" y="0"/>
                <a:ext cx="561975" cy="405781"/>
              </a:xfrm>
              <a:prstGeom prst="rect">
                <a:avLst/>
              </a:prstGeom>
              <a:solidFill>
                <a:srgbClr val="FFFF99"/>
              </a:solidFill>
              <a:ln w="9525" cap="rnd">
                <a:solidFill>
                  <a:srgbClr val="0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ctr">
                <a:spAutoFit/>
              </a:bodyPr>
              <a:lstStyle/>
              <a:p>
                <a:pPr algn="ctr"/>
                <a:r>
                  <a:rPr sz="1800"/>
                  <a:t>P</a:t>
                </a:r>
                <a:r>
                  <a:rPr sz="1800" baseline="-25000"/>
                  <a:t>3</a:t>
                </a:r>
              </a:p>
            </p:txBody>
          </p:sp>
        </p:grpSp>
        <p:sp>
          <p:nvSpPr>
            <p:cNvPr id="256" name="Shape 256"/>
            <p:cNvSpPr/>
            <p:nvPr/>
          </p:nvSpPr>
          <p:spPr>
            <a:xfrm>
              <a:off x="0" y="513841"/>
              <a:ext cx="304800" cy="352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0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403006" y="513785"/>
              <a:ext cx="498601" cy="352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20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1003299" y="513785"/>
              <a:ext cx="541801" cy="352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37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1606549" y="513785"/>
              <a:ext cx="541801" cy="352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57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2155585" y="513785"/>
              <a:ext cx="498600" cy="352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77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2689006" y="513785"/>
              <a:ext cx="498601" cy="352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97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3225800" y="513841"/>
              <a:ext cx="558800" cy="352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117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3768493" y="513785"/>
              <a:ext cx="625800" cy="352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121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4315514" y="513785"/>
              <a:ext cx="612000" cy="352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134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4845280" y="513785"/>
              <a:ext cx="666602" cy="352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154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5486399" y="513785"/>
              <a:ext cx="791400" cy="352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spcBef>
                  <a:spcPts val="1100"/>
                </a:spcBef>
                <a:defRPr sz="1800"/>
              </a:lvl1pPr>
            </a:lstStyle>
            <a:p>
              <a:pPr>
                <a:defRPr sz="1400"/>
              </a:pPr>
              <a:r>
                <a:rPr sz="1800"/>
                <a:t>162</a:t>
              </a:r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1025524" y="292100"/>
            <a:ext cx="7829551" cy="550861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>
            <a:lvl1pPr>
              <a:defRPr sz="3000" b="1"/>
            </a:lvl1pPr>
          </a:lstStyle>
          <a:p>
            <a:pPr>
              <a:defRPr sz="3200" b="0"/>
            </a:pPr>
            <a:r>
              <a:rPr sz="3000" b="1"/>
              <a:t>Time Quantum and Context Switch Time</a:t>
            </a:r>
          </a:p>
        </p:txBody>
      </p:sp>
      <p:pic>
        <p:nvPicPr>
          <p:cNvPr id="270" name="image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00" y="2049460"/>
            <a:ext cx="6624636" cy="2768601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Shape 271"/>
          <p:cNvSpPr/>
          <p:nvPr/>
        </p:nvSpPr>
        <p:spPr>
          <a:xfrm>
            <a:off x="730250" y="5421312"/>
            <a:ext cx="7829550" cy="1152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>
              <a:buClr>
                <a:srgbClr val="000000"/>
              </a:buClr>
              <a:buSzPct val="61110"/>
              <a:buFont typeface="Arial"/>
              <a:buChar char="●"/>
            </a:pPr>
            <a:r>
              <a:rPr sz="1800"/>
              <a:t>Smaller the time quantum, more the number of context switches.</a:t>
            </a:r>
          </a:p>
          <a:p>
            <a:pPr>
              <a:buClr>
                <a:srgbClr val="000000"/>
              </a:buClr>
              <a:buSzPct val="61110"/>
              <a:buFont typeface="Arial"/>
              <a:buChar char="●"/>
            </a:pPr>
            <a:r>
              <a:rPr sz="1800"/>
              <a:t>Larger the time quantum, larger the response time.</a:t>
            </a:r>
          </a:p>
          <a:p>
            <a:pPr>
              <a:buClr>
                <a:srgbClr val="000000"/>
              </a:buClr>
              <a:buSzPct val="61110"/>
              <a:buFont typeface="Arial"/>
              <a:buChar char="●"/>
            </a:pPr>
            <a:r>
              <a:rPr sz="1800"/>
              <a:t>Scheduling algorithm needs to find a balance between context switch overhead and response time.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/>
          </p:cNvSpPr>
          <p:nvPr>
            <p:ph type="ctrTitle"/>
          </p:nvPr>
        </p:nvSpPr>
        <p:spPr>
          <a:xfrm>
            <a:off x="685799" y="228599"/>
            <a:ext cx="8077201" cy="609601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Priority Scheduling</a:t>
            </a:r>
          </a:p>
        </p:txBody>
      </p:sp>
      <p:sp>
        <p:nvSpPr>
          <p:cNvPr id="274" name="Shape 274"/>
          <p:cNvSpPr>
            <a:spLocks noGrp="1"/>
          </p:cNvSpPr>
          <p:nvPr>
            <p:ph type="subTitle" idx="1"/>
          </p:nvPr>
        </p:nvSpPr>
        <p:spPr>
          <a:xfrm>
            <a:off x="382587" y="1092200"/>
            <a:ext cx="8077200" cy="5526534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/>
          <a:p>
            <a:pPr marL="457200" indent="-317500">
              <a:lnSpc>
                <a:spcPct val="90000"/>
              </a:lnSpc>
              <a:buClr>
                <a:srgbClr val="000000"/>
              </a:buClr>
              <a:buSzPct val="77777"/>
              <a:buFont typeface="Arial"/>
              <a:buChar char="●"/>
            </a:pPr>
            <a:r>
              <a:t>A priority number (integer) is associated with each process</a:t>
            </a:r>
          </a:p>
          <a:p>
            <a:endParaRPr/>
          </a:p>
          <a:p>
            <a:pPr marL="457200" indent="-317500">
              <a:lnSpc>
                <a:spcPct val="90000"/>
              </a:lnSpc>
              <a:buClr>
                <a:srgbClr val="000000"/>
              </a:buClr>
              <a:buSzPct val="77777"/>
              <a:buFont typeface="Arial"/>
              <a:buChar char="●"/>
            </a:pPr>
            <a:r>
              <a:t>The CPU is allocated to the process with the highest priority (smallest integer ≡ highest priority)</a:t>
            </a:r>
          </a:p>
          <a:p>
            <a:endParaRPr/>
          </a:p>
          <a:p>
            <a:pPr marL="457200" indent="-317500">
              <a:lnSpc>
                <a:spcPct val="90000"/>
              </a:lnSpc>
              <a:buClr>
                <a:srgbClr val="000000"/>
              </a:buClr>
              <a:buSzPct val="77777"/>
              <a:buFont typeface="Arial"/>
              <a:buChar char="●"/>
            </a:pPr>
            <a:r>
              <a:t>Again two types</a:t>
            </a:r>
          </a:p>
          <a:p>
            <a:pPr marL="736600" lvl="1" indent="-279400">
              <a:lnSpc>
                <a:spcPct val="90000"/>
              </a:lnSpc>
              <a:buClr>
                <a:srgbClr val="CC6600"/>
              </a:buClr>
              <a:buSzPct val="47222"/>
              <a:buFont typeface="Arial"/>
              <a:buChar char="●"/>
            </a:pPr>
            <a:r>
              <a:t>Preemptive</a:t>
            </a:r>
          </a:p>
          <a:p>
            <a:pPr marL="736600" lvl="1" indent="-279400">
              <a:lnSpc>
                <a:spcPct val="90000"/>
              </a:lnSpc>
              <a:buClr>
                <a:srgbClr val="CC6600"/>
              </a:buClr>
              <a:buSzPct val="47222"/>
              <a:buFont typeface="Arial"/>
              <a:buChar char="●"/>
            </a:pPr>
            <a:r>
              <a:t>nonpreemptive</a:t>
            </a:r>
          </a:p>
          <a:p>
            <a:endParaRPr/>
          </a:p>
          <a:p>
            <a:endParaRPr/>
          </a:p>
          <a:p>
            <a:pPr marL="457200" indent="-317500">
              <a:lnSpc>
                <a:spcPct val="90000"/>
              </a:lnSpc>
              <a:buClr>
                <a:srgbClr val="000000"/>
              </a:buClr>
              <a:buSzPct val="77777"/>
              <a:buFont typeface="Arial"/>
              <a:buChar char="●"/>
            </a:pPr>
            <a:r>
              <a:t>SJF is a priority scheduling algorithm where priority is the predicted next CPU burst time</a:t>
            </a:r>
          </a:p>
          <a:p>
            <a:pPr>
              <a:lnSpc>
                <a:spcPct val="90000"/>
              </a:lnSpc>
            </a:pPr>
            <a:endParaRPr/>
          </a:p>
          <a:p>
            <a:pPr marL="457200" indent="-317500">
              <a:lnSpc>
                <a:spcPct val="90000"/>
              </a:lnSpc>
              <a:buClr>
                <a:srgbClr val="000000"/>
              </a:buClr>
              <a:buSzPct val="77777"/>
              <a:buFont typeface="Arial"/>
              <a:buChar char="●"/>
            </a:pPr>
            <a:r>
              <a:t>Problem ≡ </a:t>
            </a:r>
            <a:r>
              <a:rPr b="1"/>
              <a:t>Starvation</a:t>
            </a:r>
            <a:r>
              <a:t> ➔ low priority processes may never execute</a:t>
            </a:r>
          </a:p>
          <a:p>
            <a:pPr marL="457200" indent="-317500">
              <a:lnSpc>
                <a:spcPct val="90000"/>
              </a:lnSpc>
              <a:buClr>
                <a:srgbClr val="000000"/>
              </a:buClr>
              <a:buSzPct val="77777"/>
              <a:buFont typeface="Arial"/>
              <a:buChar char="●"/>
            </a:pPr>
            <a:r>
              <a:t>Solution ≡ </a:t>
            </a:r>
            <a:r>
              <a:rPr b="1"/>
              <a:t>Aging</a:t>
            </a:r>
            <a:r>
              <a:t> ➔ as time progresses increase the priority of a lower priority process that is not receiving CPU time.</a:t>
            </a:r>
          </a:p>
        </p:txBody>
      </p:sp>
      <p:pic>
        <p:nvPicPr>
          <p:cNvPr id="275" name="image0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3237" y="2084385"/>
            <a:ext cx="4551363" cy="1936750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hape 276"/>
          <p:cNvSpPr/>
          <p:nvPr/>
        </p:nvSpPr>
        <p:spPr>
          <a:xfrm>
            <a:off x="4921250" y="3998912"/>
            <a:ext cx="4004701" cy="35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pPr>
              <a:defRPr sz="1400" b="0">
                <a:solidFill>
                  <a:srgbClr val="000000"/>
                </a:solidFill>
              </a:defRPr>
            </a:pPr>
            <a:r>
              <a:rPr sz="1800" b="1">
                <a:solidFill>
                  <a:srgbClr val="993300"/>
                </a:solidFill>
              </a:rPr>
              <a:t>Example with four priority classes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ctrTitle"/>
          </p:nvPr>
        </p:nvSpPr>
        <p:spPr>
          <a:xfrm>
            <a:off x="685799" y="228599"/>
            <a:ext cx="8077201" cy="609601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Multilevel Feedback Queue (MFQ)</a:t>
            </a:r>
          </a:p>
        </p:txBody>
      </p:sp>
      <p:sp>
        <p:nvSpPr>
          <p:cNvPr id="279" name="Shape 279"/>
          <p:cNvSpPr>
            <a:spLocks noGrp="1"/>
          </p:cNvSpPr>
          <p:nvPr>
            <p:ph type="subTitle" idx="1"/>
          </p:nvPr>
        </p:nvSpPr>
        <p:spPr>
          <a:xfrm>
            <a:off x="14286" y="833436"/>
            <a:ext cx="5624511" cy="6388101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/>
          <a:p>
            <a:pPr marL="330200" indent="-330200">
              <a:buClr>
                <a:srgbClr val="993300"/>
              </a:buClr>
              <a:buSzPct val="52776"/>
              <a:buFont typeface="Arial"/>
              <a:buChar char="●"/>
            </a:pPr>
            <a:r>
              <a:t>Ready queue is partitioned into separate queues </a:t>
            </a:r>
          </a:p>
          <a:p>
            <a:pPr marL="330200" indent="-330200">
              <a:buClr>
                <a:srgbClr val="993300"/>
              </a:buClr>
              <a:buSzPct val="52776"/>
              <a:buFont typeface="Arial"/>
              <a:buChar char="●"/>
            </a:pPr>
            <a:r>
              <a:t>Each queue has its own scheduling algorithm </a:t>
            </a:r>
          </a:p>
          <a:p>
            <a:pPr marL="330200" indent="-330200">
              <a:buClr>
                <a:srgbClr val="993300"/>
              </a:buClr>
              <a:buSzPct val="52776"/>
              <a:buFont typeface="Arial"/>
              <a:buChar char="●"/>
            </a:pPr>
            <a:r>
              <a:t>A process can move between the various queues; </a:t>
            </a:r>
          </a:p>
          <a:p>
            <a:pPr marL="330200" indent="-330200">
              <a:buClr>
                <a:srgbClr val="993300"/>
              </a:buClr>
              <a:buSzPct val="52776"/>
              <a:buFont typeface="Arial"/>
              <a:buChar char="●"/>
            </a:pPr>
            <a:r>
              <a:t>MFQ scheduler defined by :</a:t>
            </a:r>
          </a:p>
          <a:p>
            <a:pPr marL="736600" lvl="1" indent="-279400">
              <a:buClr>
                <a:srgbClr val="CC6600"/>
              </a:buClr>
              <a:buSzPct val="47222"/>
              <a:buFont typeface="Arial"/>
              <a:buChar char="●"/>
            </a:pPr>
            <a:r>
              <a:t>number of queues</a:t>
            </a:r>
          </a:p>
          <a:p>
            <a:pPr marL="736600" lvl="1" indent="-279400">
              <a:buClr>
                <a:srgbClr val="CC6600"/>
              </a:buClr>
              <a:buSzPct val="47222"/>
              <a:buFont typeface="Arial"/>
              <a:buChar char="●"/>
            </a:pPr>
            <a:r>
              <a:t>scheduling algorithms for each queue</a:t>
            </a:r>
          </a:p>
          <a:p>
            <a:pPr marL="736600" lvl="1" indent="-279400">
              <a:buClr>
                <a:srgbClr val="CC6600"/>
              </a:buClr>
              <a:buSzPct val="47222"/>
              <a:buFont typeface="Arial"/>
              <a:buChar char="●"/>
            </a:pPr>
            <a:r>
              <a:t>method used to determine when to upgrade or demote a process</a:t>
            </a:r>
          </a:p>
          <a:p>
            <a:pPr marL="330200" indent="-330200">
              <a:buClr>
                <a:srgbClr val="993300"/>
              </a:buClr>
              <a:buSzPct val="52776"/>
              <a:buFont typeface="Arial"/>
              <a:buChar char="●"/>
            </a:pPr>
            <a:r>
              <a:t>Example of MFQ that gives higher priority to interactive jobs</a:t>
            </a:r>
          </a:p>
          <a:p>
            <a:pPr marL="736600" lvl="1" indent="-279400">
              <a:buClr>
                <a:srgbClr val="CC6600"/>
              </a:buClr>
              <a:buSzPct val="47222"/>
              <a:buFont typeface="Arial"/>
              <a:buChar char="●"/>
            </a:pPr>
            <a:r>
              <a:t>A new job enters queue </a:t>
            </a:r>
            <a:r>
              <a:rPr i="1"/>
              <a:t>Q</a:t>
            </a:r>
            <a:r>
              <a:rPr i="1" baseline="-25000"/>
              <a:t>0</a:t>
            </a:r>
            <a:r>
              <a:rPr i="1"/>
              <a:t> </a:t>
            </a:r>
            <a:r>
              <a:t>which is served</a:t>
            </a:r>
            <a:r>
              <a:rPr i="1"/>
              <a:t> </a:t>
            </a:r>
            <a:r>
              <a:t>RR.</a:t>
            </a:r>
          </a:p>
          <a:p>
            <a:pPr marL="736600" lvl="1" indent="-279400">
              <a:buClr>
                <a:srgbClr val="CC6600"/>
              </a:buClr>
              <a:buSzPct val="47222"/>
              <a:buFont typeface="Arial"/>
              <a:buChar char="●"/>
            </a:pPr>
            <a:r>
              <a:t>When it gains CPU, it receives 8 ms. If it doesn’t finish in 8 ms, job is moved to </a:t>
            </a:r>
            <a:r>
              <a:rPr i="1"/>
              <a:t>Q</a:t>
            </a:r>
            <a:r>
              <a:rPr baseline="-25000"/>
              <a:t>1</a:t>
            </a:r>
            <a:r>
              <a:t>.</a:t>
            </a:r>
          </a:p>
          <a:p>
            <a:pPr marL="736600" lvl="1" indent="-279400">
              <a:buClr>
                <a:srgbClr val="CC6600"/>
              </a:buClr>
              <a:buSzPct val="47222"/>
              <a:buFont typeface="Arial"/>
              <a:buChar char="●"/>
            </a:pPr>
            <a:r>
              <a:t>At </a:t>
            </a:r>
            <a:r>
              <a:rPr i="1"/>
              <a:t>Q</a:t>
            </a:r>
            <a:r>
              <a:rPr baseline="-25000"/>
              <a:t>1</a:t>
            </a:r>
            <a:r>
              <a:t> job is again served RR; receives 16 ms.  </a:t>
            </a:r>
          </a:p>
          <a:p>
            <a:pPr marL="736600" lvl="1" indent="-279400">
              <a:buClr>
                <a:srgbClr val="CC6600"/>
              </a:buClr>
              <a:buSzPct val="47222"/>
              <a:buFont typeface="Arial"/>
              <a:buChar char="●"/>
            </a:pPr>
            <a:r>
              <a:t>If it still doesn’t complete, it is preempted and moved to queue </a:t>
            </a:r>
            <a:r>
              <a:rPr i="1"/>
              <a:t>Q</a:t>
            </a:r>
            <a:r>
              <a:rPr baseline="-25000"/>
              <a:t>2 </a:t>
            </a:r>
            <a:r>
              <a:t>where it is served FCFS.</a:t>
            </a:r>
          </a:p>
        </p:txBody>
      </p:sp>
      <p:pic>
        <p:nvPicPr>
          <p:cNvPr id="280" name="image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9437" y="1333500"/>
            <a:ext cx="3484563" cy="4159249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Shape 281"/>
          <p:cNvSpPr/>
          <p:nvPr/>
        </p:nvSpPr>
        <p:spPr>
          <a:xfrm>
            <a:off x="6043612" y="1789110"/>
            <a:ext cx="509587" cy="35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>
              <a:defRPr sz="1800"/>
            </a:lvl1pPr>
          </a:lstStyle>
          <a:p>
            <a:pPr>
              <a:defRPr sz="1400"/>
            </a:pPr>
            <a:r>
              <a:rPr sz="1800"/>
              <a:t>RR</a:t>
            </a:r>
          </a:p>
        </p:txBody>
      </p:sp>
      <p:sp>
        <p:nvSpPr>
          <p:cNvPr id="282" name="Shape 282"/>
          <p:cNvSpPr/>
          <p:nvPr/>
        </p:nvSpPr>
        <p:spPr>
          <a:xfrm>
            <a:off x="6043612" y="3490912"/>
            <a:ext cx="509587" cy="35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>
              <a:defRPr sz="1800"/>
            </a:lvl1pPr>
          </a:lstStyle>
          <a:p>
            <a:pPr>
              <a:defRPr sz="1400"/>
            </a:pPr>
            <a:r>
              <a:rPr sz="1800"/>
              <a:t>RR</a:t>
            </a:r>
          </a:p>
        </p:txBody>
      </p:sp>
      <p:sp>
        <p:nvSpPr>
          <p:cNvPr id="283" name="Shape 283"/>
          <p:cNvSpPr/>
          <p:nvPr/>
        </p:nvSpPr>
        <p:spPr>
          <a:xfrm>
            <a:off x="5764212" y="5180012"/>
            <a:ext cx="777876" cy="35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>
              <a:defRPr sz="1800"/>
            </a:lvl1pPr>
          </a:lstStyle>
          <a:p>
            <a:pPr>
              <a:defRPr sz="1400"/>
            </a:pPr>
            <a:r>
              <a:rPr sz="1800"/>
              <a:t>FCFS</a:t>
            </a:r>
          </a:p>
        </p:txBody>
      </p:sp>
      <p:sp>
        <p:nvSpPr>
          <p:cNvPr id="284" name="Shape 284"/>
          <p:cNvSpPr/>
          <p:nvPr/>
        </p:nvSpPr>
        <p:spPr>
          <a:xfrm>
            <a:off x="6043612" y="1433512"/>
            <a:ext cx="485776" cy="35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>
              <a:defRPr sz="1800"/>
            </a:lvl1pPr>
          </a:lstStyle>
          <a:p>
            <a:pPr>
              <a:defRPr sz="1400"/>
            </a:pPr>
            <a:r>
              <a:rPr sz="1800"/>
              <a:t>Q0</a:t>
            </a:r>
          </a:p>
        </p:txBody>
      </p:sp>
      <p:sp>
        <p:nvSpPr>
          <p:cNvPr id="285" name="Shape 285"/>
          <p:cNvSpPr/>
          <p:nvPr/>
        </p:nvSpPr>
        <p:spPr>
          <a:xfrm>
            <a:off x="6081712" y="3046410"/>
            <a:ext cx="485776" cy="35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>
              <a:defRPr sz="1800"/>
            </a:lvl1pPr>
          </a:lstStyle>
          <a:p>
            <a:pPr>
              <a:defRPr sz="1400"/>
            </a:pPr>
            <a:r>
              <a:rPr sz="1800"/>
              <a:t>Q1</a:t>
            </a:r>
          </a:p>
        </p:txBody>
      </p:sp>
      <p:sp>
        <p:nvSpPr>
          <p:cNvPr id="286" name="Shape 286"/>
          <p:cNvSpPr/>
          <p:nvPr/>
        </p:nvSpPr>
        <p:spPr>
          <a:xfrm>
            <a:off x="6094412" y="4811712"/>
            <a:ext cx="485776" cy="35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>
              <a:defRPr sz="1800"/>
            </a:lvl1pPr>
          </a:lstStyle>
          <a:p>
            <a:pPr>
              <a:defRPr sz="1400"/>
            </a:pPr>
            <a:r>
              <a:rPr sz="1800"/>
              <a:t>Q2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xfrm>
            <a:off x="685799" y="228599"/>
            <a:ext cx="8077201" cy="609601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Real-Time Scheduling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idx="1"/>
          </p:nvPr>
        </p:nvSpPr>
        <p:spPr>
          <a:xfrm>
            <a:off x="827087" y="914399"/>
            <a:ext cx="7993061" cy="6319839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/>
          <a:p>
            <a:pPr marL="366888" indent="-366888">
              <a:lnSpc>
                <a:spcPct val="90000"/>
              </a:lnSpc>
              <a:spcBef>
                <a:spcPts val="800"/>
              </a:spcBef>
              <a:buClr>
                <a:srgbClr val="993300"/>
              </a:buClr>
              <a:buSzPct val="55000"/>
              <a:buFont typeface="Arial"/>
              <a:buChar char="●"/>
            </a:pPr>
            <a:r>
              <a:rPr sz="2000" i="1"/>
              <a:t>When each task needs to be completed before a given deadline</a:t>
            </a:r>
          </a:p>
          <a:p>
            <a:pPr>
              <a:defRPr sz="700"/>
            </a:pPr>
            <a:endParaRPr i="1"/>
          </a:p>
          <a:p>
            <a:pPr marL="366888" indent="-366888">
              <a:lnSpc>
                <a:spcPct val="90000"/>
              </a:lnSpc>
              <a:spcBef>
                <a:spcPts val="800"/>
              </a:spcBef>
              <a:buClr>
                <a:srgbClr val="993300"/>
              </a:buClr>
              <a:buSzPct val="55000"/>
              <a:buFont typeface="Arial"/>
              <a:buChar char="●"/>
            </a:pPr>
            <a:r>
              <a:rPr sz="2000" i="1"/>
              <a:t>Hard real-time</a:t>
            </a:r>
            <a:r>
              <a:rPr sz="2000"/>
              <a:t> systems </a:t>
            </a:r>
          </a:p>
          <a:p>
            <a:pPr marL="767644" lvl="1" indent="-310444">
              <a:lnSpc>
                <a:spcPct val="90000"/>
              </a:lnSpc>
              <a:spcBef>
                <a:spcPts val="800"/>
              </a:spcBef>
              <a:buClr>
                <a:srgbClr val="CC6600"/>
              </a:buClr>
              <a:buSzPct val="47500"/>
              <a:buFont typeface="Arial"/>
              <a:buChar char="●"/>
            </a:pPr>
            <a:r>
              <a:rPr sz="2000"/>
              <a:t>Required to complete a critical task before its deadline</a:t>
            </a:r>
          </a:p>
          <a:p>
            <a:pPr marL="767644" lvl="1" indent="-310444">
              <a:lnSpc>
                <a:spcPct val="90000"/>
              </a:lnSpc>
              <a:spcBef>
                <a:spcPts val="800"/>
              </a:spcBef>
              <a:buClr>
                <a:srgbClr val="CC6600"/>
              </a:buClr>
              <a:buSzPct val="47500"/>
              <a:buFont typeface="Arial"/>
              <a:buChar char="●"/>
            </a:pPr>
            <a:r>
              <a:rPr sz="2000"/>
              <a:t>For example, in a flight control system, or nuclear reactor</a:t>
            </a:r>
          </a:p>
          <a:p>
            <a:pPr>
              <a:defRPr sz="500"/>
            </a:pPr>
            <a:endParaRPr sz="2000"/>
          </a:p>
          <a:p>
            <a:pPr marL="366888" indent="-366888">
              <a:lnSpc>
                <a:spcPct val="90000"/>
              </a:lnSpc>
              <a:spcBef>
                <a:spcPts val="800"/>
              </a:spcBef>
              <a:buClr>
                <a:srgbClr val="993300"/>
              </a:buClr>
              <a:buSzPct val="55000"/>
              <a:buFont typeface="Arial"/>
              <a:buChar char="●"/>
            </a:pPr>
            <a:r>
              <a:rPr sz="2000" i="1"/>
              <a:t>Soft real-time</a:t>
            </a:r>
            <a:r>
              <a:rPr sz="2000"/>
              <a:t> systems</a:t>
            </a:r>
          </a:p>
          <a:p>
            <a:pPr marL="767644" lvl="1" indent="-310444">
              <a:lnSpc>
                <a:spcPct val="90000"/>
              </a:lnSpc>
              <a:spcBef>
                <a:spcPts val="800"/>
              </a:spcBef>
              <a:buClr>
                <a:srgbClr val="CC6600"/>
              </a:buClr>
              <a:buSzPct val="47500"/>
              <a:buFont typeface="Arial"/>
              <a:buChar char="●"/>
            </a:pPr>
            <a:r>
              <a:rPr sz="2000"/>
              <a:t>Meeting deadlines desirable, but not essential</a:t>
            </a:r>
          </a:p>
          <a:p>
            <a:pPr marL="767644" lvl="1" indent="-310444">
              <a:lnSpc>
                <a:spcPct val="90000"/>
              </a:lnSpc>
              <a:spcBef>
                <a:spcPts val="800"/>
              </a:spcBef>
              <a:buClr>
                <a:srgbClr val="CC6600"/>
              </a:buClr>
              <a:buSzPct val="47500"/>
              <a:buFont typeface="Arial"/>
              <a:buChar char="●"/>
            </a:pPr>
            <a:r>
              <a:rPr sz="2000"/>
              <a:t>For example, video or audio</a:t>
            </a:r>
          </a:p>
          <a:p>
            <a:pPr marL="165100" indent="-165100">
              <a:lnSpc>
                <a:spcPct val="90000"/>
              </a:lnSpc>
              <a:spcBef>
                <a:spcPts val="800"/>
              </a:spcBef>
              <a:buClr>
                <a:srgbClr val="993300"/>
              </a:buClr>
              <a:buSzPct val="55000"/>
              <a:buFont typeface="Arial"/>
              <a:buChar char="●"/>
              <a:defRPr sz="900"/>
            </a:pPr>
            <a:endParaRPr sz="2000"/>
          </a:p>
          <a:p>
            <a:pPr marL="366888" indent="-366888">
              <a:lnSpc>
                <a:spcPct val="90000"/>
              </a:lnSpc>
              <a:spcBef>
                <a:spcPts val="800"/>
              </a:spcBef>
              <a:buClr>
                <a:srgbClr val="993300"/>
              </a:buClr>
              <a:buSzPct val="55000"/>
              <a:buFont typeface="Arial"/>
              <a:buChar char="●"/>
            </a:pPr>
            <a:r>
              <a:rPr sz="2000"/>
              <a:t>Schedulability criteria</a:t>
            </a:r>
          </a:p>
          <a:p>
            <a:pPr marL="767644" lvl="1" indent="-310444">
              <a:lnSpc>
                <a:spcPct val="90000"/>
              </a:lnSpc>
              <a:spcBef>
                <a:spcPts val="800"/>
              </a:spcBef>
              <a:buClr>
                <a:srgbClr val="CC6600"/>
              </a:buClr>
              <a:buSzPct val="47500"/>
              <a:buFont typeface="Arial"/>
              <a:buChar char="●"/>
            </a:pPr>
            <a:r>
              <a:rPr sz="2000"/>
              <a:t>Given </a:t>
            </a:r>
            <a:r>
              <a:rPr sz="2000" i="1"/>
              <a:t>m</a:t>
            </a:r>
            <a:r>
              <a:rPr sz="2000"/>
              <a:t> periodic events, where  event </a:t>
            </a:r>
            <a:r>
              <a:rPr sz="2000" i="1"/>
              <a:t>i</a:t>
            </a:r>
            <a:r>
              <a:rPr sz="2000"/>
              <a:t> occurs within period P</a:t>
            </a:r>
            <a:r>
              <a:rPr sz="2000" baseline="-25000"/>
              <a:t>i</a:t>
            </a:r>
            <a:r>
              <a:rPr sz="2000"/>
              <a:t> and requires C</a:t>
            </a:r>
            <a:r>
              <a:rPr sz="2000" baseline="-25000"/>
              <a:t>i</a:t>
            </a:r>
            <a:r>
              <a:rPr sz="2000"/>
              <a:t> computation time each period</a:t>
            </a:r>
          </a:p>
          <a:p>
            <a:pPr marL="767644" lvl="1" indent="-310444">
              <a:lnSpc>
                <a:spcPct val="90000"/>
              </a:lnSpc>
              <a:spcBef>
                <a:spcPts val="800"/>
              </a:spcBef>
              <a:buClr>
                <a:srgbClr val="CC6600"/>
              </a:buClr>
              <a:buSzPct val="47500"/>
              <a:buFont typeface="Arial"/>
              <a:buChar char="●"/>
            </a:pPr>
            <a:r>
              <a:rPr sz="2000"/>
              <a:t>Then the load can be handled only if</a:t>
            </a:r>
            <a:r>
              <a:t>			</a:t>
            </a:r>
          </a:p>
          <a:p>
            <a:pPr indent="1828800"/>
            <a:r>
              <a:t>sum</a:t>
            </a:r>
            <a:r>
              <a:rPr baseline="-25000"/>
              <a:t>i</a:t>
            </a:r>
            <a:r>
              <a:t> (</a:t>
            </a:r>
            <a:r>
              <a:rPr sz="2000"/>
              <a:t>C</a:t>
            </a:r>
            <a:r>
              <a:rPr sz="2000" baseline="-25000"/>
              <a:t>i</a:t>
            </a:r>
            <a:r>
              <a:t>/</a:t>
            </a:r>
            <a:r>
              <a:rPr sz="2000"/>
              <a:t>P</a:t>
            </a:r>
            <a:r>
              <a:rPr sz="2000" baseline="-25000"/>
              <a:t>i</a:t>
            </a:r>
            <a:r>
              <a:t>)  &lt;= 1</a:t>
            </a:r>
          </a:p>
          <a:p>
            <a:pPr marL="767644" lvl="1" indent="-310444">
              <a:lnSpc>
                <a:spcPct val="90000"/>
              </a:lnSpc>
              <a:spcBef>
                <a:spcPts val="800"/>
              </a:spcBef>
              <a:buClr>
                <a:srgbClr val="CC6600"/>
              </a:buClr>
              <a:buSzPct val="47500"/>
              <a:buFont typeface="Arial"/>
              <a:buChar char="●"/>
            </a:pPr>
            <a:r>
              <a:rPr sz="2000"/>
              <a:t>The above condition is </a:t>
            </a:r>
            <a:r>
              <a:rPr sz="2000" i="1"/>
              <a:t>necessary </a:t>
            </a:r>
            <a:r>
              <a:rPr sz="2000"/>
              <a:t>but </a:t>
            </a:r>
            <a:r>
              <a:rPr sz="2000" i="1"/>
              <a:t>NOT sufficient.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ctrTitle"/>
          </p:nvPr>
        </p:nvSpPr>
        <p:spPr>
          <a:xfrm>
            <a:off x="457200" y="139700"/>
            <a:ext cx="8229600" cy="10541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Fair Scheduling</a:t>
            </a:r>
          </a:p>
        </p:txBody>
      </p:sp>
      <p:sp>
        <p:nvSpPr>
          <p:cNvPr id="292" name="Shape 292"/>
          <p:cNvSpPr>
            <a:spLocks noGrp="1"/>
          </p:cNvSpPr>
          <p:nvPr>
            <p:ph type="subTitle" idx="1"/>
          </p:nvPr>
        </p:nvSpPr>
        <p:spPr>
          <a:xfrm>
            <a:off x="457200" y="1168400"/>
            <a:ext cx="8229600" cy="545941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40266" indent="-440266">
              <a:spcBef>
                <a:spcPts val="1000"/>
              </a:spcBef>
              <a:buClr>
                <a:srgbClr val="993300"/>
              </a:buClr>
              <a:buSzPct val="54166"/>
              <a:buFont typeface="Arial"/>
              <a:buChar char="●"/>
            </a:pPr>
            <a:r>
              <a:rPr sz="2400"/>
              <a:t>Notion of “fairness” does not necessarily mean equal CPU share for all processes.</a:t>
            </a:r>
          </a:p>
          <a:p>
            <a:pPr marL="440266" indent="-440266">
              <a:spcBef>
                <a:spcPts val="1000"/>
              </a:spcBef>
              <a:buClr>
                <a:srgbClr val="993300"/>
              </a:buClr>
              <a:buSzPct val="54166"/>
              <a:buFont typeface="Arial"/>
              <a:buChar char="●"/>
            </a:pPr>
            <a:r>
              <a:rPr sz="2400"/>
              <a:t>Say you have N processes</a:t>
            </a:r>
          </a:p>
          <a:p>
            <a:pPr marL="440266" indent="-440266">
              <a:spcBef>
                <a:spcPts val="1000"/>
              </a:spcBef>
              <a:buClr>
                <a:srgbClr val="993300"/>
              </a:buClr>
              <a:buSzPct val="54166"/>
              <a:buFont typeface="Arial"/>
              <a:buChar char="●"/>
            </a:pPr>
            <a:r>
              <a:rPr sz="2400"/>
              <a:t>Each process P</a:t>
            </a:r>
            <a:r>
              <a:rPr sz="2400" baseline="-25000"/>
              <a:t>i</a:t>
            </a:r>
            <a:r>
              <a:rPr sz="2400"/>
              <a:t> is assigned a weight w</a:t>
            </a:r>
            <a:r>
              <a:rPr sz="2400" baseline="-25000"/>
              <a:t>i</a:t>
            </a:r>
          </a:p>
          <a:p>
            <a:pPr marL="440266" indent="-440266">
              <a:spcBef>
                <a:spcPts val="1000"/>
              </a:spcBef>
              <a:buClr>
                <a:srgbClr val="993300"/>
              </a:buClr>
              <a:buSzPct val="54166"/>
              <a:buFont typeface="Arial"/>
              <a:buChar char="●"/>
            </a:pPr>
            <a:r>
              <a:rPr sz="2400"/>
              <a:t>The the CPU time will be divided among processes in proportion to their weights.</a:t>
            </a:r>
          </a:p>
          <a:p>
            <a:pPr marL="440266" indent="-440266">
              <a:spcBef>
                <a:spcPts val="1000"/>
              </a:spcBef>
              <a:buClr>
                <a:srgbClr val="993300"/>
              </a:buClr>
              <a:buSzPct val="54166"/>
              <a:buFont typeface="Arial"/>
              <a:buChar char="●"/>
            </a:pPr>
            <a:r>
              <a:rPr sz="2400"/>
              <a:t>Let's say some process does not use its assigned CPU time.</a:t>
            </a:r>
          </a:p>
          <a:p>
            <a:pPr marL="829733" lvl="1" indent="-372533">
              <a:spcBef>
                <a:spcPts val="1000"/>
              </a:spcBef>
              <a:buClr>
                <a:srgbClr val="CC6600"/>
              </a:buClr>
              <a:buSzPct val="47916"/>
              <a:buFont typeface="Arial"/>
              <a:buChar char="●"/>
            </a:pPr>
            <a:r>
              <a:rPr sz="2400"/>
              <a:t>The the “spare” CPU time is divided among the  remaining ready processed according to the ratio of their weights.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ctrTitle"/>
          </p:nvPr>
        </p:nvSpPr>
        <p:spPr>
          <a:xfrm>
            <a:off x="277811" y="369886"/>
            <a:ext cx="8686801" cy="105410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2800" b="1"/>
            </a:lvl1pPr>
          </a:lstStyle>
          <a:p>
            <a:pPr>
              <a:defRPr sz="3200" b="0"/>
            </a:pPr>
            <a:r>
              <a:rPr sz="2800" b="1"/>
              <a:t>Work-conserving versus non-work-conserving</a:t>
            </a:r>
          </a:p>
        </p:txBody>
      </p:sp>
      <p:sp>
        <p:nvSpPr>
          <p:cNvPr id="295" name="Shape 295"/>
          <p:cNvSpPr>
            <a:spLocks noGrp="1"/>
          </p:cNvSpPr>
          <p:nvPr>
            <p:ph type="subTitle" idx="1"/>
          </p:nvPr>
        </p:nvSpPr>
        <p:spPr>
          <a:xfrm>
            <a:off x="827087" y="1511300"/>
            <a:ext cx="7353301" cy="448627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40266" indent="-440266">
              <a:spcBef>
                <a:spcPts val="1000"/>
              </a:spcBef>
              <a:buClr>
                <a:srgbClr val="993300"/>
              </a:buClr>
              <a:buSzPct val="54166"/>
              <a:buFont typeface="Arial"/>
              <a:buChar char="●"/>
            </a:pPr>
            <a:r>
              <a:rPr sz="2400"/>
              <a:t>Work-conserving scheduler</a:t>
            </a:r>
          </a:p>
          <a:p>
            <a:pPr marL="829733" lvl="1" indent="-372533">
              <a:spcBef>
                <a:spcPts val="1000"/>
              </a:spcBef>
              <a:buClr>
                <a:srgbClr val="CC6600"/>
              </a:buClr>
              <a:buSzPct val="47916"/>
              <a:buFont typeface="Arial"/>
              <a:buChar char="●"/>
            </a:pPr>
            <a:r>
              <a:rPr sz="2400"/>
              <a:t>CPU will not remain idle if there are processes in the ready queue</a:t>
            </a:r>
          </a:p>
          <a:p>
            <a:endParaRPr sz="2400"/>
          </a:p>
          <a:p>
            <a:pPr marL="440266" indent="-440266">
              <a:spcBef>
                <a:spcPts val="1000"/>
              </a:spcBef>
              <a:buClr>
                <a:srgbClr val="993300"/>
              </a:buClr>
              <a:buSzPct val="54166"/>
              <a:buFont typeface="Arial"/>
              <a:buChar char="●"/>
            </a:pPr>
            <a:r>
              <a:rPr sz="2400"/>
              <a:t>Non-work-conserving scheduler</a:t>
            </a:r>
          </a:p>
          <a:p>
            <a:pPr marL="829733" lvl="1" indent="-372533">
              <a:spcBef>
                <a:spcPts val="1000"/>
              </a:spcBef>
              <a:buClr>
                <a:srgbClr val="CC6600"/>
              </a:buClr>
              <a:buSzPct val="47916"/>
              <a:buFont typeface="Arial"/>
              <a:buChar char="●"/>
            </a:pPr>
            <a:r>
              <a:rPr sz="2400"/>
              <a:t>Under some conditions, scheduler may decide to “waste” CPU time even though there may be processes sitting in the ready queue</a:t>
            </a:r>
          </a:p>
          <a:p>
            <a:pPr marL="829733" lvl="1" indent="-372533">
              <a:spcBef>
                <a:spcPts val="1000"/>
              </a:spcBef>
              <a:buClr>
                <a:srgbClr val="CC6600"/>
              </a:buClr>
              <a:buSzPct val="47916"/>
              <a:buFont typeface="Arial"/>
              <a:buChar char="●"/>
            </a:pPr>
            <a:r>
              <a:rPr sz="2400"/>
              <a:t>E.g. Sometimes real-time process cannot be started before a given time (release time).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96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/>
              <a:t>Linux CPU Scheduling Code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21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000"/>
              <a:t>To browse, go to </a:t>
            </a:r>
            <a:r>
              <a:rPr lang="en-GB" altLang="x-none" sz="2000">
                <a:hlinkClick r:id="rId3"/>
              </a:rPr>
              <a:t>http://lxr.linux.no/</a:t>
            </a:r>
          </a:p>
          <a:p>
            <a:pPr marL="341313" indent="-341313" defTabSz="457200"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x-none" sz="2000"/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000"/>
              <a:t>To download, modify, and compile, go to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400">
                <a:hlinkClick r:id="rId4"/>
              </a:rPr>
              <a:t>http://ftp.kernel.org/</a:t>
            </a:r>
          </a:p>
          <a:p>
            <a:pPr marL="341313" indent="-341313" defTabSz="457200"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x-none" sz="2000"/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000"/>
              <a:t>Scheduling code is located under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400"/>
              <a:t>kernel/sched.c</a:t>
            </a:r>
          </a:p>
          <a:p>
            <a:pPr marL="341313" indent="-341313" defTabSz="457200"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x-none" sz="2000"/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000"/>
              <a:t>Entry points into the kernel are located at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400"/>
              <a:t>arch/x86/entry_32.S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400"/>
              <a:t>OR arch/x86/entry_64.S</a:t>
            </a:r>
          </a:p>
        </p:txBody>
      </p:sp>
    </p:spTree>
    <p:extLst>
      <p:ext uri="{BB962C8B-B14F-4D97-AF65-F5344CB8AC3E}">
        <p14:creationId xmlns:p14="http://schemas.microsoft.com/office/powerpoint/2010/main" val="2163500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CPU scheduler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190499" y="2797932"/>
            <a:ext cx="8763001" cy="3313709"/>
          </a:xfrm>
          <a:prstGeom prst="rect">
            <a:avLst/>
          </a:prstGeom>
        </p:spPr>
        <p:txBody>
          <a:bodyPr/>
          <a:lstStyle/>
          <a:p>
            <a:pPr marL="330200" indent="-330200">
              <a:spcBef>
                <a:spcPts val="700"/>
              </a:spcBef>
              <a:buClr>
                <a:srgbClr val="993300"/>
              </a:buClr>
              <a:buSzPct val="52776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Selects the next process to run on the CPU from among the processes that are ready to execute</a:t>
            </a:r>
          </a:p>
          <a:p>
            <a:pPr marL="330200" indent="-330200">
              <a:spcBef>
                <a:spcPts val="700"/>
              </a:spcBef>
              <a:buClr>
                <a:srgbClr val="993300"/>
              </a:buClr>
              <a:buSzPct val="52776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30200" indent="-330200">
              <a:spcBef>
                <a:spcPts val="700"/>
              </a:spcBef>
              <a:buClr>
                <a:srgbClr val="993300"/>
              </a:buClr>
              <a:buSzPct val="52776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CPU scheduling decision may take place when any process:</a:t>
            </a:r>
          </a:p>
          <a:p>
            <a:pPr marL="0" lvl="1" indent="736600">
              <a:spcBef>
                <a:spcPts val="700"/>
              </a:spcBef>
              <a:buClrTx/>
              <a:buSzTx/>
              <a:buFontTx/>
              <a:buNone/>
              <a:defRPr sz="2000">
                <a:solidFill>
                  <a:schemeClr val="accent5">
                    <a:lumOff val="-5599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1. Switches from running to waiting state</a:t>
            </a:r>
          </a:p>
          <a:p>
            <a:pPr marL="0" lvl="1" indent="736600">
              <a:spcBef>
                <a:spcPts val="700"/>
              </a:spcBef>
              <a:buClrTx/>
              <a:buSzTx/>
              <a:buFontTx/>
              <a:buNone/>
              <a:defRPr sz="2000">
                <a:solidFill>
                  <a:schemeClr val="accent5">
                    <a:lumOff val="-5599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2. Switches from running to ready state (pre-emptive scheduling)</a:t>
            </a:r>
          </a:p>
          <a:p>
            <a:pPr marL="0" lvl="1" indent="736600">
              <a:spcBef>
                <a:spcPts val="700"/>
              </a:spcBef>
              <a:buClrTx/>
              <a:buSzTx/>
              <a:buFontTx/>
              <a:buNone/>
              <a:defRPr sz="2000">
                <a:solidFill>
                  <a:schemeClr val="accent5">
                    <a:lumOff val="-5599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3. Switches from waiting to ready</a:t>
            </a:r>
          </a:p>
          <a:p>
            <a:pPr marL="0" lvl="1" indent="736600">
              <a:spcBef>
                <a:spcPts val="700"/>
              </a:spcBef>
              <a:buClrTx/>
              <a:buSzTx/>
              <a:buFontTx/>
              <a:buNone/>
              <a:defRPr sz="2000">
                <a:solidFill>
                  <a:schemeClr val="accent5">
                    <a:lumOff val="-5599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4. Terminates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397818" y="732155"/>
            <a:ext cx="1270001" cy="127000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E4A8"/>
            </a:solidFill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800" b="1"/>
            </a:lvl1pPr>
          </a:lstStyle>
          <a:p>
            <a:r>
              <a:t>CPU</a:t>
            </a:r>
          </a:p>
        </p:txBody>
      </p:sp>
      <p:sp>
        <p:nvSpPr>
          <p:cNvPr id="80" name="Shape 80"/>
          <p:cNvSpPr/>
          <p:nvPr/>
        </p:nvSpPr>
        <p:spPr>
          <a:xfrm>
            <a:off x="3817841" y="73215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25400">
            <a:solidFill>
              <a:srgbClr val="00E4A8"/>
            </a:solidFill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 b="1"/>
            </a:lvl1pPr>
          </a:lstStyle>
          <a:p>
            <a:r>
              <a:t>Who’s Next?</a:t>
            </a:r>
          </a:p>
        </p:txBody>
      </p:sp>
      <p:sp>
        <p:nvSpPr>
          <p:cNvPr id="81" name="Shape 81"/>
          <p:cNvSpPr/>
          <p:nvPr/>
        </p:nvSpPr>
        <p:spPr>
          <a:xfrm>
            <a:off x="3625786" y="2078211"/>
            <a:ext cx="1663828" cy="338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 b="1"/>
            </a:lvl1pPr>
          </a:lstStyle>
          <a:p>
            <a:r>
              <a:t>CPU Scheduler</a:t>
            </a:r>
          </a:p>
        </p:txBody>
      </p:sp>
      <p:sp>
        <p:nvSpPr>
          <p:cNvPr id="82" name="Shape 82"/>
          <p:cNvSpPr/>
          <p:nvPr/>
        </p:nvSpPr>
        <p:spPr>
          <a:xfrm>
            <a:off x="1399966" y="1117775"/>
            <a:ext cx="1745508" cy="1"/>
          </a:xfrm>
          <a:prstGeom prst="line">
            <a:avLst/>
          </a:prstGeom>
          <a:ln w="25400">
            <a:solidFill>
              <a:srgbClr val="00E4A8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 flipV="1">
            <a:off x="3135064" y="1121139"/>
            <a:ext cx="1" cy="517417"/>
          </a:xfrm>
          <a:prstGeom prst="line">
            <a:avLst/>
          </a:prstGeom>
          <a:ln w="25400">
            <a:solidFill>
              <a:srgbClr val="00E4A8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399966" y="1625775"/>
            <a:ext cx="1745508" cy="1"/>
          </a:xfrm>
          <a:prstGeom prst="line">
            <a:avLst/>
          </a:prstGeom>
          <a:ln w="25400">
            <a:solidFill>
              <a:srgbClr val="00E4A8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5" name="Shape 85"/>
          <p:cNvSpPr/>
          <p:nvPr/>
        </p:nvSpPr>
        <p:spPr>
          <a:xfrm flipV="1">
            <a:off x="2868364" y="1121139"/>
            <a:ext cx="1" cy="517417"/>
          </a:xfrm>
          <a:prstGeom prst="line">
            <a:avLst/>
          </a:prstGeom>
          <a:ln w="25400">
            <a:solidFill>
              <a:srgbClr val="00E4A8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6" name="Shape 86"/>
          <p:cNvSpPr/>
          <p:nvPr/>
        </p:nvSpPr>
        <p:spPr>
          <a:xfrm flipV="1">
            <a:off x="2601664" y="1146539"/>
            <a:ext cx="1" cy="517417"/>
          </a:xfrm>
          <a:prstGeom prst="line">
            <a:avLst/>
          </a:prstGeom>
          <a:ln w="25400">
            <a:solidFill>
              <a:srgbClr val="00E4A8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7" name="Shape 87"/>
          <p:cNvSpPr/>
          <p:nvPr/>
        </p:nvSpPr>
        <p:spPr>
          <a:xfrm flipV="1">
            <a:off x="2334964" y="1113067"/>
            <a:ext cx="1" cy="517417"/>
          </a:xfrm>
          <a:prstGeom prst="line">
            <a:avLst/>
          </a:prstGeom>
          <a:ln w="25400">
            <a:solidFill>
              <a:srgbClr val="00E4A8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8" name="Shape 88"/>
          <p:cNvSpPr/>
          <p:nvPr/>
        </p:nvSpPr>
        <p:spPr>
          <a:xfrm flipV="1">
            <a:off x="2068264" y="1146539"/>
            <a:ext cx="1" cy="517417"/>
          </a:xfrm>
          <a:prstGeom prst="line">
            <a:avLst/>
          </a:prstGeom>
          <a:ln w="25400">
            <a:solidFill>
              <a:srgbClr val="00E4A8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819120" y="2121075"/>
            <a:ext cx="2498289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/>
            </a:lvl1pPr>
          </a:lstStyle>
          <a:p>
            <a:r>
              <a:t>Queue of Ready Process</a:t>
            </a:r>
          </a:p>
        </p:txBody>
      </p:sp>
      <p:sp>
        <p:nvSpPr>
          <p:cNvPr id="90" name="Shape 90"/>
          <p:cNvSpPr/>
          <p:nvPr/>
        </p:nvSpPr>
        <p:spPr>
          <a:xfrm>
            <a:off x="3125925" y="1367155"/>
            <a:ext cx="702485" cy="1"/>
          </a:xfrm>
          <a:prstGeom prst="line">
            <a:avLst/>
          </a:prstGeom>
          <a:ln w="25400">
            <a:solidFill>
              <a:srgbClr val="00E4A8"/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5086990" y="1367155"/>
            <a:ext cx="1295401" cy="1"/>
          </a:xfrm>
          <a:prstGeom prst="line">
            <a:avLst/>
          </a:prstGeom>
          <a:ln w="25400">
            <a:solidFill>
              <a:srgbClr val="00E4A8"/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ctrTitle"/>
          </p:nvPr>
        </p:nvSpPr>
        <p:spPr>
          <a:xfrm>
            <a:off x="685799" y="228599"/>
            <a:ext cx="8077201" cy="609601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Dispatcher</a:t>
            </a:r>
          </a:p>
        </p:txBody>
      </p:sp>
      <p:sp>
        <p:nvSpPr>
          <p:cNvPr id="94" name="Shape 94"/>
          <p:cNvSpPr>
            <a:spLocks noGrp="1"/>
          </p:cNvSpPr>
          <p:nvPr>
            <p:ph type="subTitle" idx="1"/>
          </p:nvPr>
        </p:nvSpPr>
        <p:spPr>
          <a:xfrm>
            <a:off x="827087" y="1382712"/>
            <a:ext cx="7351711" cy="4483099"/>
          </a:xfrm>
          <a:prstGeom prst="rect">
            <a:avLst/>
          </a:prstGeom>
        </p:spPr>
        <p:txBody>
          <a:bodyPr lIns="46799" tIns="46799" rIns="46799" bIns="46799">
            <a:normAutofit lnSpcReduction="10000"/>
          </a:bodyPr>
          <a:lstStyle/>
          <a:p>
            <a:pPr marL="478578" indent="-359833" defTabSz="777240">
              <a:spcBef>
                <a:spcPts val="800"/>
              </a:spcBef>
              <a:buClr>
                <a:srgbClr val="000000"/>
              </a:buClr>
              <a:buSzPct val="58332"/>
              <a:buFont typeface="Arial"/>
              <a:buChar char="●"/>
              <a:defRPr sz="1530"/>
            </a:pPr>
            <a:r>
              <a:rPr sz="2040"/>
              <a:t>Not the same as scheduler.</a:t>
            </a:r>
          </a:p>
          <a:p>
            <a:pPr defTabSz="777240">
              <a:spcBef>
                <a:spcPts val="800"/>
              </a:spcBef>
              <a:defRPr sz="1530"/>
            </a:pPr>
            <a:endParaRPr sz="2040"/>
          </a:p>
          <a:p>
            <a:pPr marL="478578" indent="-359833" defTabSz="777240">
              <a:spcBef>
                <a:spcPts val="800"/>
              </a:spcBef>
              <a:buClr>
                <a:srgbClr val="000000"/>
              </a:buClr>
              <a:buSzPct val="58332"/>
              <a:buFont typeface="Arial"/>
              <a:buChar char="●"/>
              <a:defRPr sz="1530"/>
            </a:pPr>
            <a:r>
              <a:rPr sz="2040"/>
              <a:t>Dispatcher gives control of the CPU to the process selected by the scheduler; this involves:</a:t>
            </a:r>
          </a:p>
          <a:p>
            <a:pPr marL="867198" lvl="1" indent="-359833" defTabSz="777240">
              <a:spcBef>
                <a:spcPts val="800"/>
              </a:spcBef>
              <a:buClr>
                <a:srgbClr val="000000"/>
              </a:buClr>
              <a:buSzPct val="58332"/>
              <a:buFont typeface="Courier New"/>
              <a:buChar char="o"/>
              <a:defRPr sz="1530"/>
            </a:pPr>
            <a:r>
              <a:rPr sz="2040"/>
              <a:t>switching context</a:t>
            </a:r>
          </a:p>
          <a:p>
            <a:pPr marL="867198" lvl="1" indent="-359833" defTabSz="777240">
              <a:spcBef>
                <a:spcPts val="800"/>
              </a:spcBef>
              <a:buClr>
                <a:srgbClr val="000000"/>
              </a:buClr>
              <a:buSzPct val="58332"/>
              <a:buFont typeface="Courier New"/>
              <a:buChar char="o"/>
              <a:defRPr sz="1530"/>
            </a:pPr>
            <a:r>
              <a:rPr sz="2040"/>
              <a:t>switching to user mode</a:t>
            </a:r>
          </a:p>
          <a:p>
            <a:pPr marL="867198" lvl="1" indent="-359833" defTabSz="777240">
              <a:spcBef>
                <a:spcPts val="800"/>
              </a:spcBef>
              <a:buClr>
                <a:srgbClr val="000000"/>
              </a:buClr>
              <a:buSzPct val="58332"/>
              <a:buFont typeface="Courier New"/>
              <a:buChar char="o"/>
              <a:defRPr sz="1530"/>
            </a:pPr>
            <a:r>
              <a:rPr sz="2040"/>
              <a:t>jumping to the proper location in the user program to restart that program</a:t>
            </a:r>
          </a:p>
          <a:p>
            <a:pPr indent="388620" defTabSz="777240">
              <a:spcBef>
                <a:spcPts val="800"/>
              </a:spcBef>
              <a:defRPr sz="1530"/>
            </a:pPr>
            <a:endParaRPr sz="2040" i="1"/>
          </a:p>
          <a:p>
            <a:pPr marL="478578" indent="-359833" defTabSz="777240">
              <a:spcBef>
                <a:spcPts val="800"/>
              </a:spcBef>
              <a:buClr>
                <a:srgbClr val="000000"/>
              </a:buClr>
              <a:buSzPct val="58332"/>
              <a:buFont typeface="Arial"/>
              <a:buChar char="●"/>
              <a:defRPr sz="1530"/>
            </a:pPr>
            <a:r>
              <a:rPr sz="2040" i="1"/>
              <a:t>Dispatch latency</a:t>
            </a:r>
            <a:r>
              <a:rPr sz="2040"/>
              <a:t> </a:t>
            </a:r>
          </a:p>
          <a:p>
            <a:pPr marL="748453" lvl="1" indent="-359833" defTabSz="777240">
              <a:spcBef>
                <a:spcPts val="800"/>
              </a:spcBef>
              <a:buClr>
                <a:srgbClr val="000000"/>
              </a:buClr>
              <a:buSzPct val="58332"/>
              <a:buFont typeface="Arial"/>
              <a:buChar char="●"/>
              <a:defRPr sz="1530"/>
            </a:pPr>
            <a:r>
              <a:rPr sz="2040"/>
              <a:t>Time it takes for the dispatcher to stop one process and start another running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ctrTitle"/>
          </p:nvPr>
        </p:nvSpPr>
        <p:spPr>
          <a:xfrm>
            <a:off x="457200" y="319086"/>
            <a:ext cx="8229600" cy="114300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Linux CPU Scheduling Code</a:t>
            </a:r>
          </a:p>
        </p:txBody>
      </p:sp>
      <p:sp>
        <p:nvSpPr>
          <p:cNvPr id="97" name="Shape 97"/>
          <p:cNvSpPr>
            <a:spLocks noGrp="1"/>
          </p:cNvSpPr>
          <p:nvPr>
            <p:ph type="subTitle" idx="1"/>
          </p:nvPr>
        </p:nvSpPr>
        <p:spPr>
          <a:xfrm>
            <a:off x="665708" y="1213333"/>
            <a:ext cx="8109992" cy="549236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70331" indent="-257175" defTabSz="740663">
              <a:spcBef>
                <a:spcPts val="600"/>
              </a:spcBef>
              <a:buClr>
                <a:srgbClr val="000000"/>
              </a:buClr>
              <a:buSzPct val="70000"/>
              <a:buFont typeface="Arial"/>
              <a:buChar char="●"/>
              <a:defRPr sz="1701"/>
            </a:pPr>
            <a:r>
              <a:t>To browse, go to http://lxr.free-electrons.com</a:t>
            </a:r>
          </a:p>
          <a:p>
            <a:pPr defTabSz="740663">
              <a:spcBef>
                <a:spcPts val="500"/>
              </a:spcBef>
              <a:defRPr sz="1701"/>
            </a:pPr>
            <a:endParaRPr/>
          </a:p>
          <a:p>
            <a:pPr marL="370331" indent="-257175" defTabSz="740663">
              <a:spcBef>
                <a:spcPts val="600"/>
              </a:spcBef>
              <a:buClr>
                <a:srgbClr val="000000"/>
              </a:buClr>
              <a:buSzPct val="70000"/>
              <a:buFont typeface="Arial"/>
              <a:buChar char="●"/>
              <a:defRPr sz="1701"/>
            </a:pPr>
            <a:r>
              <a:t>To download, modify, and compile, go to</a:t>
            </a:r>
          </a:p>
          <a:p>
            <a:pPr marL="596645" lvl="1" indent="-226313" defTabSz="740663">
              <a:spcBef>
                <a:spcPts val="800"/>
              </a:spcBef>
              <a:buClr>
                <a:srgbClr val="CC6600"/>
              </a:buClr>
              <a:buSzPct val="47916"/>
              <a:buFont typeface="Arial"/>
              <a:buChar char="●"/>
              <a:defRPr sz="1701"/>
            </a:pPr>
            <a:r>
              <a:rPr u="sng">
                <a:uFill>
                  <a:solidFill>
                    <a:srgbClr val="CCCCFF"/>
                  </a:solidFill>
                </a:uFill>
                <a:hlinkClick r:id="rId2"/>
              </a:rPr>
              <a:t>http://ftp.kernel.org/</a:t>
            </a:r>
          </a:p>
          <a:p>
            <a:pPr defTabSz="740663">
              <a:spcBef>
                <a:spcPts val="500"/>
              </a:spcBef>
              <a:defRPr sz="1701"/>
            </a:pPr>
            <a:endParaRPr u="sng">
              <a:uFill>
                <a:solidFill>
                  <a:srgbClr val="CCCCFF"/>
                </a:solidFill>
              </a:uFill>
              <a:hlinkClick r:id="rId2"/>
            </a:endParaRPr>
          </a:p>
          <a:p>
            <a:pPr marL="370331" indent="-257175" defTabSz="740663">
              <a:spcBef>
                <a:spcPts val="600"/>
              </a:spcBef>
              <a:buClr>
                <a:srgbClr val="000000"/>
              </a:buClr>
              <a:buSzPct val="70000"/>
              <a:buFont typeface="Arial"/>
              <a:buChar char="●"/>
              <a:defRPr sz="1701"/>
            </a:pPr>
            <a:r>
              <a:t>Scheduling code is located under</a:t>
            </a:r>
          </a:p>
          <a:p>
            <a:pPr marL="596645" lvl="1" indent="-226313" defTabSz="740663">
              <a:spcBef>
                <a:spcPts val="800"/>
              </a:spcBef>
              <a:buClr>
                <a:srgbClr val="CC6600"/>
              </a:buClr>
              <a:buSzPct val="47916"/>
              <a:buFont typeface="Arial"/>
              <a:buChar char="●"/>
              <a:defRPr sz="1701"/>
            </a:pPr>
            <a:r>
              <a:t>kernel/sched/core.c</a:t>
            </a:r>
          </a:p>
          <a:p>
            <a:pPr marL="226314" indent="-226314" defTabSz="740663">
              <a:spcBef>
                <a:spcPts val="800"/>
              </a:spcBef>
              <a:buClr>
                <a:srgbClr val="CC6600"/>
              </a:buClr>
              <a:buSzPct val="47916"/>
              <a:buFont typeface="Arial"/>
              <a:buChar char="●"/>
              <a:defRPr sz="1701"/>
            </a:pPr>
            <a:endParaRPr/>
          </a:p>
          <a:p>
            <a:pPr marL="226314" indent="-226314" defTabSz="740663">
              <a:spcBef>
                <a:spcPts val="800"/>
              </a:spcBef>
              <a:buClr>
                <a:srgbClr val="CC6600"/>
              </a:buClr>
              <a:buSzPct val="47916"/>
              <a:buFont typeface="Arial"/>
              <a:buChar char="●"/>
              <a:defRPr sz="1701"/>
            </a:pPr>
            <a:r>
              <a:t>Three ways to invoke kernel code</a:t>
            </a:r>
          </a:p>
          <a:p>
            <a:pPr marL="596645" lvl="1" indent="-226313" defTabSz="740663">
              <a:spcBef>
                <a:spcPts val="800"/>
              </a:spcBef>
              <a:buClr>
                <a:srgbClr val="CC6600"/>
              </a:buClr>
              <a:buSzPct val="47916"/>
              <a:buFont typeface="Arial"/>
              <a:buChar char="●"/>
              <a:defRPr sz="1701"/>
            </a:pPr>
            <a:r>
              <a:t>System calls</a:t>
            </a:r>
          </a:p>
          <a:p>
            <a:pPr marL="596645" lvl="1" indent="-226313" defTabSz="740663">
              <a:spcBef>
                <a:spcPts val="800"/>
              </a:spcBef>
              <a:buClr>
                <a:srgbClr val="CC6600"/>
              </a:buClr>
              <a:buSzPct val="47916"/>
              <a:buFont typeface="Arial"/>
              <a:buChar char="●"/>
              <a:defRPr sz="1701"/>
            </a:pPr>
            <a:r>
              <a:t>Hardware interrups</a:t>
            </a:r>
          </a:p>
          <a:p>
            <a:pPr marL="596645" lvl="1" indent="-226313" defTabSz="740663">
              <a:spcBef>
                <a:spcPts val="800"/>
              </a:spcBef>
              <a:buClr>
                <a:srgbClr val="CC6600"/>
              </a:buClr>
              <a:buSzPct val="47916"/>
              <a:buFont typeface="Arial"/>
              <a:buChar char="●"/>
              <a:defRPr sz="1701"/>
            </a:pPr>
            <a:r>
              <a:t>Exceptions</a:t>
            </a:r>
          </a:p>
          <a:p>
            <a:pPr defTabSz="740663">
              <a:spcBef>
                <a:spcPts val="500"/>
              </a:spcBef>
              <a:defRPr sz="1701"/>
            </a:pPr>
            <a:endParaRPr/>
          </a:p>
          <a:p>
            <a:pPr marL="370331" indent="-257175" defTabSz="740663">
              <a:spcBef>
                <a:spcPts val="600"/>
              </a:spcBef>
              <a:buClr>
                <a:srgbClr val="000000"/>
              </a:buClr>
              <a:buSzPct val="70000"/>
              <a:buFont typeface="Arial"/>
              <a:buChar char="●"/>
              <a:defRPr sz="1701"/>
            </a:pPr>
            <a:r>
              <a:t>For x86, all entry points into the 4.2 kernel are located in assembly code in</a:t>
            </a:r>
          </a:p>
          <a:p>
            <a:pPr marL="596645" lvl="1" indent="-226313" defTabSz="740663">
              <a:spcBef>
                <a:spcPts val="800"/>
              </a:spcBef>
              <a:buClr>
                <a:srgbClr val="CC6600"/>
              </a:buClr>
              <a:buSzPct val="47916"/>
              <a:buFont typeface="Arial"/>
              <a:buChar char="●"/>
              <a:defRPr sz="1701"/>
            </a:pPr>
            <a:r>
              <a:t>arch/x86/entry/entry_32.S</a:t>
            </a:r>
          </a:p>
          <a:p>
            <a:pPr marL="596645" lvl="1" indent="-226313" defTabSz="740663">
              <a:spcBef>
                <a:spcPts val="800"/>
              </a:spcBef>
              <a:buClr>
                <a:srgbClr val="CC6600"/>
              </a:buClr>
              <a:buSzPct val="47916"/>
              <a:buFont typeface="Arial"/>
              <a:buChar char="●"/>
              <a:defRPr sz="1701"/>
            </a:pPr>
            <a:r>
              <a:t>OR arch/x86/entry/entry_64.S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ctrTitle"/>
          </p:nvPr>
        </p:nvSpPr>
        <p:spPr>
          <a:xfrm>
            <a:off x="457200" y="220661"/>
            <a:ext cx="8229600" cy="125095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b="1"/>
            </a:lvl1pPr>
          </a:lstStyle>
          <a:p>
            <a:r>
              <a:t>When does the scheduler execute?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ubTitle" idx="1"/>
          </p:nvPr>
        </p:nvSpPr>
        <p:spPr>
          <a:xfrm>
            <a:off x="495300" y="1257299"/>
            <a:ext cx="8340428" cy="5357962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334210" indent="-334210">
              <a:spcBef>
                <a:spcPts val="800"/>
              </a:spcBef>
              <a:buSzPct val="100000"/>
              <a:buAutoNum type="alphaUcPeriod"/>
            </a:pPr>
            <a:r>
              <a:rPr sz="2000"/>
              <a:t>Timer interrupt fires OR </a:t>
            </a:r>
          </a:p>
          <a:p>
            <a:pPr marL="334210" indent="-334210">
              <a:spcBef>
                <a:spcPts val="800"/>
              </a:spcBef>
              <a:buSzPct val="100000"/>
              <a:buAutoNum type="alphaUcPeriod"/>
            </a:pPr>
            <a:r>
              <a:rPr sz="2000"/>
              <a:t>Some process blocks (or gives up CPU)‏</a:t>
            </a:r>
          </a:p>
          <a:p>
            <a:endParaRPr sz="2000"/>
          </a:p>
          <a:p>
            <a:pPr marL="366888" indent="-366888">
              <a:spcBef>
                <a:spcPts val="800"/>
              </a:spcBef>
              <a:buClr>
                <a:srgbClr val="993300"/>
              </a:buClr>
              <a:buSzPct val="55000"/>
              <a:buFont typeface="Arial"/>
              <a:buChar char="●"/>
            </a:pPr>
            <a:r>
              <a:rPr sz="2000"/>
              <a:t>Look at the CPU scheduler code in Linux</a:t>
            </a:r>
          </a:p>
          <a:p>
            <a:pPr marL="824088" lvl="1" indent="-366888">
              <a:spcBef>
                <a:spcPts val="800"/>
              </a:spcBef>
              <a:buClr>
                <a:srgbClr val="993300"/>
              </a:buClr>
              <a:buSzPct val="55000"/>
              <a:buFont typeface="Arial"/>
              <a:buChar char="●"/>
            </a:pPr>
            <a:r>
              <a:rPr sz="2000"/>
              <a:t>schedule() function in kernel/sched/core.c</a:t>
            </a:r>
          </a:p>
          <a:p>
            <a:pPr marL="824088" lvl="1" indent="-366888">
              <a:spcBef>
                <a:spcPts val="800"/>
              </a:spcBef>
              <a:buClr>
                <a:srgbClr val="993300"/>
              </a:buClr>
              <a:buSzPct val="55000"/>
              <a:buFont typeface="Arial"/>
              <a:buChar char="●"/>
            </a:pPr>
            <a:r>
              <a:rPr sz="2000"/>
              <a:t>http://lxr.free-electrons.com/source/kernel/sched/core.c#L2988</a:t>
            </a:r>
          </a:p>
          <a:p>
            <a:pPr marL="787400" lvl="1" indent="-330200">
              <a:spcBef>
                <a:spcPts val="800"/>
              </a:spcBef>
              <a:buClr>
                <a:srgbClr val="993300"/>
              </a:buClr>
              <a:buSzPct val="55000"/>
              <a:buFont typeface="Arial"/>
              <a:buChar char="●"/>
            </a:pPr>
            <a:endParaRPr sz="2000"/>
          </a:p>
          <a:p>
            <a:pPr marL="366888" indent="-366888">
              <a:spcBef>
                <a:spcPts val="800"/>
              </a:spcBef>
              <a:buClr>
                <a:srgbClr val="993300"/>
              </a:buClr>
              <a:buSzPct val="55000"/>
              <a:buFont typeface="Arial"/>
              <a:buChar char="●"/>
            </a:pPr>
            <a:r>
              <a:rPr sz="2000"/>
              <a:t>Entry point to the kernel (in entry_*.S) invokes schedule() function which then</a:t>
            </a:r>
          </a:p>
          <a:p>
            <a:pPr marL="824088" lvl="1" indent="-366888">
              <a:spcBef>
                <a:spcPts val="800"/>
              </a:spcBef>
              <a:buClr>
                <a:srgbClr val="993300"/>
              </a:buClr>
              <a:buSzPct val="55000"/>
              <a:buFont typeface="Arial"/>
              <a:buChar char="●"/>
            </a:pPr>
            <a:r>
              <a:rPr sz="2000"/>
              <a:t>Figures out the next process to schedule and</a:t>
            </a:r>
          </a:p>
          <a:p>
            <a:pPr marL="824088" lvl="1" indent="-366888">
              <a:spcBef>
                <a:spcPts val="800"/>
              </a:spcBef>
              <a:buClr>
                <a:srgbClr val="993300"/>
              </a:buClr>
              <a:buSzPct val="55000"/>
              <a:buFont typeface="Arial"/>
              <a:buChar char="●"/>
            </a:pPr>
            <a:r>
              <a:rPr sz="2000"/>
              <a:t>Swaps the prev and next process via context_switch() function, which in turn</a:t>
            </a:r>
          </a:p>
          <a:p>
            <a:pPr marL="824088" lvl="1" indent="-366888">
              <a:spcBef>
                <a:spcPts val="800"/>
              </a:spcBef>
              <a:buClr>
                <a:srgbClr val="993300"/>
              </a:buClr>
              <a:buSzPct val="55000"/>
              <a:buFont typeface="Arial"/>
              <a:buChar char="●"/>
            </a:pPr>
            <a:r>
              <a:rPr sz="2000"/>
              <a:t>Switches memory state using switch_mm() and </a:t>
            </a:r>
          </a:p>
          <a:p>
            <a:pPr marL="824088" lvl="1" indent="-366888">
              <a:spcBef>
                <a:spcPts val="800"/>
              </a:spcBef>
              <a:buClr>
                <a:srgbClr val="993300"/>
              </a:buClr>
              <a:buSzPct val="55000"/>
              <a:buFont typeface="Arial"/>
              <a:buChar char="●"/>
            </a:pPr>
            <a:r>
              <a:rPr sz="2000"/>
              <a:t>Switches register+stack state using switch_to()‏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ctrTitle"/>
          </p:nvPr>
        </p:nvSpPr>
        <p:spPr>
          <a:xfrm>
            <a:off x="685799" y="228599"/>
            <a:ext cx="8077201" cy="609601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Scheduling Criteria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ubTitle" sz="half" idx="1"/>
          </p:nvPr>
        </p:nvSpPr>
        <p:spPr>
          <a:xfrm>
            <a:off x="283474" y="1030287"/>
            <a:ext cx="4488901" cy="5448301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/>
          <a:p>
            <a:pPr marL="496711" indent="-395111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>
                <a:solidFill>
                  <a:srgbClr val="0000CC"/>
                </a:solidFill>
              </a:rPr>
              <a:t>CPU utilization</a:t>
            </a:r>
            <a:r>
              <a:rPr sz="2000"/>
              <a:t> – keep the CPU as busy as possible</a:t>
            </a:r>
          </a:p>
          <a:p>
            <a:pPr marL="496711" indent="-395111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>
                <a:solidFill>
                  <a:srgbClr val="0000CC"/>
                </a:solidFill>
              </a:rPr>
              <a:t>Throughput</a:t>
            </a:r>
            <a:r>
              <a:rPr sz="2000"/>
              <a:t> – Number of processes that complete their execution per time unit</a:t>
            </a:r>
          </a:p>
          <a:p>
            <a:pPr marL="496711" indent="-395111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>
                <a:solidFill>
                  <a:srgbClr val="0000CC"/>
                </a:solidFill>
              </a:rPr>
              <a:t>Turnaround time – </a:t>
            </a:r>
            <a:r>
              <a:rPr sz="2000"/>
              <a:t>amount of time to execute a particular process, from submission to termination.</a:t>
            </a:r>
          </a:p>
          <a:p>
            <a:pPr marL="496711" indent="-395111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>
                <a:solidFill>
                  <a:srgbClr val="0000CC"/>
                </a:solidFill>
              </a:rPr>
              <a:t>Waiting time</a:t>
            </a:r>
            <a:r>
              <a:rPr sz="2000"/>
              <a:t> – amount of time a process has been waiting in the ready queue</a:t>
            </a:r>
          </a:p>
          <a:p>
            <a:pPr marL="496711" indent="-395111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>
                <a:solidFill>
                  <a:srgbClr val="0000CC"/>
                </a:solidFill>
              </a:rPr>
              <a:t>Response time</a:t>
            </a:r>
            <a:r>
              <a:rPr sz="2000"/>
              <a:t> – amount of time it takes from when a request was submitted until the first response is produced.</a:t>
            </a:r>
          </a:p>
        </p:txBody>
      </p:sp>
      <p:sp>
        <p:nvSpPr>
          <p:cNvPr id="104" name="Shape 104"/>
          <p:cNvSpPr/>
          <p:nvPr/>
        </p:nvSpPr>
        <p:spPr>
          <a:xfrm>
            <a:off x="4772374" y="1030287"/>
            <a:ext cx="4488901" cy="4644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>
              <a:spcBef>
                <a:spcPts val="1000"/>
              </a:spcBef>
              <a:defRPr sz="2200"/>
            </a:pPr>
            <a:r>
              <a:rPr b="1"/>
              <a:t>Optimization Criteria</a:t>
            </a:r>
            <a:endParaRPr sz="3200" b="1">
              <a:solidFill>
                <a:srgbClr val="993300"/>
              </a:solidFill>
            </a:endParaRPr>
          </a:p>
          <a:p>
            <a:pPr marL="609600" indent="-508000">
              <a:spcBef>
                <a:spcPts val="14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/>
              <a:t>Max CPU utilization</a:t>
            </a:r>
          </a:p>
          <a:p>
            <a:pPr>
              <a:spcBef>
                <a:spcPts val="1400"/>
              </a:spcBef>
            </a:pPr>
            <a:endParaRPr sz="2000"/>
          </a:p>
          <a:p>
            <a:pPr marL="609600" indent="-508000">
              <a:spcBef>
                <a:spcPts val="14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/>
              <a:t>Max throughput</a:t>
            </a:r>
          </a:p>
          <a:p>
            <a:pPr>
              <a:spcBef>
                <a:spcPts val="1400"/>
              </a:spcBef>
            </a:pPr>
            <a:endParaRPr sz="2000"/>
          </a:p>
          <a:p>
            <a:pPr marL="609600" indent="-508000">
              <a:spcBef>
                <a:spcPts val="14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/>
              <a:t>Min turnaround time </a:t>
            </a:r>
          </a:p>
          <a:p>
            <a:pPr>
              <a:spcBef>
                <a:spcPts val="1400"/>
              </a:spcBef>
            </a:pPr>
            <a:endParaRPr sz="2000"/>
          </a:p>
          <a:p>
            <a:pPr marL="609600" indent="-508000">
              <a:spcBef>
                <a:spcPts val="14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/>
              <a:t>Min waiting time </a:t>
            </a:r>
          </a:p>
          <a:p>
            <a:pPr>
              <a:spcBef>
                <a:spcPts val="1400"/>
              </a:spcBef>
            </a:pPr>
            <a:endParaRPr sz="2000"/>
          </a:p>
          <a:p>
            <a:pPr marL="609600" indent="-508000">
              <a:spcBef>
                <a:spcPts val="14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/>
              <a:t>Min response time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ctrTitle"/>
          </p:nvPr>
        </p:nvSpPr>
        <p:spPr>
          <a:xfrm>
            <a:off x="169813" y="-14933"/>
            <a:ext cx="8804374" cy="879177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>
            <a:lvl1pPr defTabSz="694944">
              <a:defRPr sz="2888" b="1"/>
            </a:lvl1pPr>
          </a:lstStyle>
          <a:p>
            <a:pPr>
              <a:defRPr b="0"/>
            </a:pPr>
            <a:r>
              <a:rPr b="1"/>
              <a:t>Different systems have different scheduling goals</a:t>
            </a:r>
          </a:p>
        </p:txBody>
      </p:sp>
      <p:pic>
        <p:nvPicPr>
          <p:cNvPr id="107" name="image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3501" y="966787"/>
            <a:ext cx="8116624" cy="49244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904874" y="114299"/>
            <a:ext cx="7924801" cy="947739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>
            <a:lvl1pPr>
              <a:defRPr sz="2800" b="1"/>
            </a:lvl1pPr>
          </a:lstStyle>
          <a:p>
            <a:pPr>
              <a:defRPr sz="3200" b="0"/>
            </a:pPr>
            <a:r>
              <a:rPr sz="2800" b="1"/>
              <a:t>Alternating Sequence of CPU And I/O Bursts in a Typical Program</a:t>
            </a:r>
          </a:p>
        </p:txBody>
      </p:sp>
      <p:pic>
        <p:nvPicPr>
          <p:cNvPr id="110" name="image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0400" y="1468437"/>
            <a:ext cx="2748410" cy="5038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007256"/>
      </a:accent4>
      <a:accent5>
        <a:srgbClr val="1D1D72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007256"/>
      </a:accent4>
      <a:accent5>
        <a:srgbClr val="1D1D72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1724</Words>
  <Application>Microsoft Macintosh PowerPoint</Application>
  <PresentationFormat>On-screen Show (4:3)</PresentationFormat>
  <Paragraphs>342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Avenir Roman</vt:lpstr>
      <vt:lpstr>Courier New</vt:lpstr>
      <vt:lpstr>Arial</vt:lpstr>
      <vt:lpstr>Comic Sans MS</vt:lpstr>
      <vt:lpstr>Helvetica</vt:lpstr>
      <vt:lpstr>Monotype Sorts</vt:lpstr>
      <vt:lpstr>Default</vt:lpstr>
      <vt:lpstr>CPU Scheduling  Section 2.4: Tanenbaum’s book Chapter 5: Silberschatz’s book</vt:lpstr>
      <vt:lpstr>Process Lifecycle Revisited</vt:lpstr>
      <vt:lpstr>CPU scheduler</vt:lpstr>
      <vt:lpstr>Dispatcher</vt:lpstr>
      <vt:lpstr>Linux CPU Scheduling Code</vt:lpstr>
      <vt:lpstr>When does the scheduler execute?</vt:lpstr>
      <vt:lpstr>Scheduling Criteria</vt:lpstr>
      <vt:lpstr>Different systems have different scheduling goals</vt:lpstr>
      <vt:lpstr>Alternating Sequence of CPU And I/O Bursts in a Typical Program</vt:lpstr>
      <vt:lpstr>Alternating Sequence of CPU And I/O Bursts (contd)</vt:lpstr>
      <vt:lpstr>First-Come, First-Served (FCFS) Scheduling</vt:lpstr>
      <vt:lpstr>FCFS Scheduling (Cont.)</vt:lpstr>
      <vt:lpstr>Shortest-Job-First (SJF) Scheduling</vt:lpstr>
      <vt:lpstr>Example of Non-Preemptive SJF</vt:lpstr>
      <vt:lpstr>Example of Preemptive SJF</vt:lpstr>
      <vt:lpstr>SJF is Optimal w.r.t average wait time</vt:lpstr>
      <vt:lpstr>Exponential Averaging: Determining the Length of Next CPU Burst</vt:lpstr>
      <vt:lpstr>Prediction of the Length of the Next CPU Burst</vt:lpstr>
      <vt:lpstr>Examples of Exponential Averaging</vt:lpstr>
      <vt:lpstr>Round Robin (RR)</vt:lpstr>
      <vt:lpstr>Example of RR with Time Quantum = 20</vt:lpstr>
      <vt:lpstr>Time Quantum and Context Switch Time</vt:lpstr>
      <vt:lpstr>Priority Scheduling</vt:lpstr>
      <vt:lpstr>Multilevel Feedback Queue (MFQ)</vt:lpstr>
      <vt:lpstr>Real-Time Scheduling</vt:lpstr>
      <vt:lpstr>Fair Scheduling</vt:lpstr>
      <vt:lpstr>Work-conserving versus non-work-conserving</vt:lpstr>
      <vt:lpstr>Linux CPU Scheduling Code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  Section 2.4: Tanenbaum’s book Chapter 5: Silberschatz’s book</dc:title>
  <cp:lastModifiedBy>Kartik Gopalan</cp:lastModifiedBy>
  <cp:revision>3</cp:revision>
  <cp:lastPrinted>2017-02-09T01:57:20Z</cp:lastPrinted>
  <dcterms:modified xsi:type="dcterms:W3CDTF">2017-02-09T01:57:23Z</dcterms:modified>
</cp:coreProperties>
</file>