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23238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23238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23238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23238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23238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23238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23238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23238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23238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323238"/>
      </a:tcTxStyle>
      <a:tcStyle>
        <a:tcBdr>
          <a:left>
            <a:ln w="12700" cap="flat">
              <a:solidFill>
                <a:srgbClr val="EAEAEA"/>
              </a:solidFill>
              <a:prstDash val="solid"/>
              <a:bevel/>
            </a:ln>
          </a:left>
          <a:right>
            <a:ln w="12700" cap="flat">
              <a:solidFill>
                <a:srgbClr val="EAEAEA"/>
              </a:solidFill>
              <a:prstDash val="solid"/>
              <a:bevel/>
            </a:ln>
          </a:right>
          <a:top>
            <a:ln w="12700" cap="flat">
              <a:solidFill>
                <a:srgbClr val="EAEAEA"/>
              </a:solidFill>
              <a:prstDash val="solid"/>
              <a:bevel/>
            </a:ln>
          </a:top>
          <a:bottom>
            <a:ln w="12700" cap="flat">
              <a:solidFill>
                <a:srgbClr val="EAEAEA"/>
              </a:solidFill>
              <a:prstDash val="solid"/>
              <a:bevel/>
            </a:ln>
          </a:bottom>
          <a:insideH>
            <a:ln w="12700" cap="flat">
              <a:solidFill>
                <a:srgbClr val="EAEAEA"/>
              </a:solidFill>
              <a:prstDash val="solid"/>
              <a:bevel/>
            </a:ln>
          </a:insideH>
          <a:insideV>
            <a:ln w="12700" cap="flat">
              <a:solidFill>
                <a:srgbClr val="EAEAEA"/>
              </a:solidFill>
              <a:prstDash val="solid"/>
              <a:bevel/>
            </a:ln>
          </a:insideV>
        </a:tcBdr>
        <a:fill>
          <a:solidFill>
            <a:srgbClr val="DFEBD7"/>
          </a:solidFill>
        </a:fill>
      </a:tcStyle>
    </a:wholeTbl>
    <a:band2H>
      <a:tcTxStyle/>
      <a:tcStyle>
        <a:tcBdr/>
        <a:fill>
          <a:solidFill>
            <a:srgbClr val="EFF5EC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bevel/>
            </a:ln>
          </a:left>
          <a:right>
            <a:ln w="12700" cap="flat">
              <a:solidFill>
                <a:srgbClr val="EAEAEA"/>
              </a:solidFill>
              <a:prstDash val="solid"/>
              <a:bevel/>
            </a:ln>
          </a:right>
          <a:top>
            <a:ln w="12700" cap="flat">
              <a:solidFill>
                <a:srgbClr val="EAEAEA"/>
              </a:solidFill>
              <a:prstDash val="solid"/>
              <a:bevel/>
            </a:ln>
          </a:top>
          <a:bottom>
            <a:ln w="12700" cap="flat">
              <a:solidFill>
                <a:srgbClr val="EAEAEA"/>
              </a:solidFill>
              <a:prstDash val="solid"/>
              <a:bevel/>
            </a:ln>
          </a:bottom>
          <a:insideH>
            <a:ln w="12700" cap="flat">
              <a:solidFill>
                <a:srgbClr val="EAEAEA"/>
              </a:solidFill>
              <a:prstDash val="solid"/>
              <a:bevel/>
            </a:ln>
          </a:insideH>
          <a:insideV>
            <a:ln w="12700" cap="flat">
              <a:solidFill>
                <a:srgbClr val="EAEAEA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bevel/>
            </a:ln>
          </a:left>
          <a:right>
            <a:ln w="12700" cap="flat">
              <a:solidFill>
                <a:srgbClr val="EAEAEA"/>
              </a:solidFill>
              <a:prstDash val="solid"/>
              <a:bevel/>
            </a:ln>
          </a:right>
          <a:top>
            <a:ln w="38100" cap="flat">
              <a:solidFill>
                <a:srgbClr val="EAEAEA"/>
              </a:solidFill>
              <a:prstDash val="solid"/>
              <a:bevel/>
            </a:ln>
          </a:top>
          <a:bottom>
            <a:ln w="12700" cap="flat">
              <a:solidFill>
                <a:srgbClr val="EAEAEA"/>
              </a:solidFill>
              <a:prstDash val="solid"/>
              <a:bevel/>
            </a:ln>
          </a:bottom>
          <a:insideH>
            <a:ln w="12700" cap="flat">
              <a:solidFill>
                <a:srgbClr val="EAEAEA"/>
              </a:solidFill>
              <a:prstDash val="solid"/>
              <a:bevel/>
            </a:ln>
          </a:insideH>
          <a:insideV>
            <a:ln w="12700" cap="flat">
              <a:solidFill>
                <a:srgbClr val="EAEAEA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bevel/>
            </a:ln>
          </a:left>
          <a:right>
            <a:ln w="12700" cap="flat">
              <a:solidFill>
                <a:srgbClr val="EAEAEA"/>
              </a:solidFill>
              <a:prstDash val="solid"/>
              <a:bevel/>
            </a:ln>
          </a:right>
          <a:top>
            <a:ln w="12700" cap="flat">
              <a:solidFill>
                <a:srgbClr val="EAEAEA"/>
              </a:solidFill>
              <a:prstDash val="solid"/>
              <a:bevel/>
            </a:ln>
          </a:top>
          <a:bottom>
            <a:ln w="38100" cap="flat">
              <a:solidFill>
                <a:srgbClr val="EAEAEA"/>
              </a:solidFill>
              <a:prstDash val="solid"/>
              <a:bevel/>
            </a:ln>
          </a:bottom>
          <a:insideH>
            <a:ln w="12700" cap="flat">
              <a:solidFill>
                <a:srgbClr val="EAEAEA"/>
              </a:solidFill>
              <a:prstDash val="solid"/>
              <a:bevel/>
            </a:ln>
          </a:insideH>
          <a:insideV>
            <a:ln w="12700" cap="flat">
              <a:solidFill>
                <a:srgbClr val="EAEAEA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323238"/>
      </a:tcTxStyle>
      <a:tcStyle>
        <a:tcBdr>
          <a:left>
            <a:ln w="12700" cap="flat">
              <a:solidFill>
                <a:srgbClr val="EAEAEA"/>
              </a:solidFill>
              <a:prstDash val="solid"/>
              <a:bevel/>
            </a:ln>
          </a:left>
          <a:right>
            <a:ln w="12700" cap="flat">
              <a:solidFill>
                <a:srgbClr val="EAEAEA"/>
              </a:solidFill>
              <a:prstDash val="solid"/>
              <a:bevel/>
            </a:ln>
          </a:right>
          <a:top>
            <a:ln w="12700" cap="flat">
              <a:solidFill>
                <a:srgbClr val="EAEAEA"/>
              </a:solidFill>
              <a:prstDash val="solid"/>
              <a:bevel/>
            </a:ln>
          </a:top>
          <a:bottom>
            <a:ln w="12700" cap="flat">
              <a:solidFill>
                <a:srgbClr val="EAEAEA"/>
              </a:solidFill>
              <a:prstDash val="solid"/>
              <a:bevel/>
            </a:ln>
          </a:bottom>
          <a:insideH>
            <a:ln w="12700" cap="flat">
              <a:solidFill>
                <a:srgbClr val="EAEAEA"/>
              </a:solidFill>
              <a:prstDash val="solid"/>
              <a:bevel/>
            </a:ln>
          </a:insideH>
          <a:insideV>
            <a:ln w="12700" cap="flat">
              <a:solidFill>
                <a:srgbClr val="EAEAEA"/>
              </a:solidFill>
              <a:prstDash val="solid"/>
              <a:bevel/>
            </a:ln>
          </a:insideV>
        </a:tcBdr>
        <a:fill>
          <a:solidFill>
            <a:srgbClr val="E2E2E3"/>
          </a:solidFill>
        </a:fill>
      </a:tcStyle>
    </a:wholeTbl>
    <a:band2H>
      <a:tcTxStyle/>
      <a:tcStyle>
        <a:tcBdr/>
        <a:fill>
          <a:solidFill>
            <a:srgbClr val="F1F1F1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bevel/>
            </a:ln>
          </a:left>
          <a:right>
            <a:ln w="12700" cap="flat">
              <a:solidFill>
                <a:srgbClr val="EAEAEA"/>
              </a:solidFill>
              <a:prstDash val="solid"/>
              <a:bevel/>
            </a:ln>
          </a:right>
          <a:top>
            <a:ln w="12700" cap="flat">
              <a:solidFill>
                <a:srgbClr val="EAEAEA"/>
              </a:solidFill>
              <a:prstDash val="solid"/>
              <a:bevel/>
            </a:ln>
          </a:top>
          <a:bottom>
            <a:ln w="12700" cap="flat">
              <a:solidFill>
                <a:srgbClr val="EAEAEA"/>
              </a:solidFill>
              <a:prstDash val="solid"/>
              <a:bevel/>
            </a:ln>
          </a:bottom>
          <a:insideH>
            <a:ln w="12700" cap="flat">
              <a:solidFill>
                <a:srgbClr val="EAEAEA"/>
              </a:solidFill>
              <a:prstDash val="solid"/>
              <a:bevel/>
            </a:ln>
          </a:insideH>
          <a:insideV>
            <a:ln w="12700" cap="flat">
              <a:solidFill>
                <a:srgbClr val="EAEAEA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bevel/>
            </a:ln>
          </a:left>
          <a:right>
            <a:ln w="12700" cap="flat">
              <a:solidFill>
                <a:srgbClr val="EAEAEA"/>
              </a:solidFill>
              <a:prstDash val="solid"/>
              <a:bevel/>
            </a:ln>
          </a:right>
          <a:top>
            <a:ln w="38100" cap="flat">
              <a:solidFill>
                <a:srgbClr val="EAEAEA"/>
              </a:solidFill>
              <a:prstDash val="solid"/>
              <a:bevel/>
            </a:ln>
          </a:top>
          <a:bottom>
            <a:ln w="12700" cap="flat">
              <a:solidFill>
                <a:srgbClr val="EAEAEA"/>
              </a:solidFill>
              <a:prstDash val="solid"/>
              <a:bevel/>
            </a:ln>
          </a:bottom>
          <a:insideH>
            <a:ln w="12700" cap="flat">
              <a:solidFill>
                <a:srgbClr val="EAEAEA"/>
              </a:solidFill>
              <a:prstDash val="solid"/>
              <a:bevel/>
            </a:ln>
          </a:insideH>
          <a:insideV>
            <a:ln w="12700" cap="flat">
              <a:solidFill>
                <a:srgbClr val="EAEAEA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bevel/>
            </a:ln>
          </a:left>
          <a:right>
            <a:ln w="12700" cap="flat">
              <a:solidFill>
                <a:srgbClr val="EAEAEA"/>
              </a:solidFill>
              <a:prstDash val="solid"/>
              <a:bevel/>
            </a:ln>
          </a:right>
          <a:top>
            <a:ln w="12700" cap="flat">
              <a:solidFill>
                <a:srgbClr val="EAEAEA"/>
              </a:solidFill>
              <a:prstDash val="solid"/>
              <a:bevel/>
            </a:ln>
          </a:top>
          <a:bottom>
            <a:ln w="38100" cap="flat">
              <a:solidFill>
                <a:srgbClr val="EAEAEA"/>
              </a:solidFill>
              <a:prstDash val="solid"/>
              <a:bevel/>
            </a:ln>
          </a:bottom>
          <a:insideH>
            <a:ln w="12700" cap="flat">
              <a:solidFill>
                <a:srgbClr val="EAEAEA"/>
              </a:solidFill>
              <a:prstDash val="solid"/>
              <a:bevel/>
            </a:ln>
          </a:insideH>
          <a:insideV>
            <a:ln w="12700" cap="flat">
              <a:solidFill>
                <a:srgbClr val="EAEAEA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323238"/>
      </a:tcTxStyle>
      <a:tcStyle>
        <a:tcBdr>
          <a:left>
            <a:ln w="12700" cap="flat">
              <a:solidFill>
                <a:srgbClr val="EAEAEA"/>
              </a:solidFill>
              <a:prstDash val="solid"/>
              <a:bevel/>
            </a:ln>
          </a:left>
          <a:right>
            <a:ln w="12700" cap="flat">
              <a:solidFill>
                <a:srgbClr val="EAEAEA"/>
              </a:solidFill>
              <a:prstDash val="solid"/>
              <a:bevel/>
            </a:ln>
          </a:right>
          <a:top>
            <a:ln w="12700" cap="flat">
              <a:solidFill>
                <a:srgbClr val="EAEAEA"/>
              </a:solidFill>
              <a:prstDash val="solid"/>
              <a:bevel/>
            </a:ln>
          </a:top>
          <a:bottom>
            <a:ln w="12700" cap="flat">
              <a:solidFill>
                <a:srgbClr val="EAEAEA"/>
              </a:solidFill>
              <a:prstDash val="solid"/>
              <a:bevel/>
            </a:ln>
          </a:bottom>
          <a:insideH>
            <a:ln w="12700" cap="flat">
              <a:solidFill>
                <a:srgbClr val="EAEAEA"/>
              </a:solidFill>
              <a:prstDash val="solid"/>
              <a:bevel/>
            </a:ln>
          </a:insideH>
          <a:insideV>
            <a:ln w="12700" cap="flat">
              <a:solidFill>
                <a:srgbClr val="EAEAEA"/>
              </a:solidFill>
              <a:prstDash val="solid"/>
              <a:bevel/>
            </a:ln>
          </a:insideV>
        </a:tcBdr>
        <a:fill>
          <a:solidFill>
            <a:srgbClr val="D0D2E8"/>
          </a:solidFill>
        </a:fill>
      </a:tcStyle>
    </a:wholeTbl>
    <a:band2H>
      <a:tcTxStyle/>
      <a:tcStyle>
        <a:tcBdr/>
        <a:fill>
          <a:solidFill>
            <a:srgbClr val="E9EAF4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bevel/>
            </a:ln>
          </a:left>
          <a:right>
            <a:ln w="12700" cap="flat">
              <a:solidFill>
                <a:srgbClr val="EAEAEA"/>
              </a:solidFill>
              <a:prstDash val="solid"/>
              <a:bevel/>
            </a:ln>
          </a:right>
          <a:top>
            <a:ln w="12700" cap="flat">
              <a:solidFill>
                <a:srgbClr val="EAEAEA"/>
              </a:solidFill>
              <a:prstDash val="solid"/>
              <a:bevel/>
            </a:ln>
          </a:top>
          <a:bottom>
            <a:ln w="12700" cap="flat">
              <a:solidFill>
                <a:srgbClr val="EAEAEA"/>
              </a:solidFill>
              <a:prstDash val="solid"/>
              <a:bevel/>
            </a:ln>
          </a:bottom>
          <a:insideH>
            <a:ln w="12700" cap="flat">
              <a:solidFill>
                <a:srgbClr val="EAEAEA"/>
              </a:solidFill>
              <a:prstDash val="solid"/>
              <a:bevel/>
            </a:ln>
          </a:insideH>
          <a:insideV>
            <a:ln w="12700" cap="flat">
              <a:solidFill>
                <a:srgbClr val="EAEAEA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bevel/>
            </a:ln>
          </a:left>
          <a:right>
            <a:ln w="12700" cap="flat">
              <a:solidFill>
                <a:srgbClr val="EAEAEA"/>
              </a:solidFill>
              <a:prstDash val="solid"/>
              <a:bevel/>
            </a:ln>
          </a:right>
          <a:top>
            <a:ln w="38100" cap="flat">
              <a:solidFill>
                <a:srgbClr val="EAEAEA"/>
              </a:solidFill>
              <a:prstDash val="solid"/>
              <a:bevel/>
            </a:ln>
          </a:top>
          <a:bottom>
            <a:ln w="12700" cap="flat">
              <a:solidFill>
                <a:srgbClr val="EAEAEA"/>
              </a:solidFill>
              <a:prstDash val="solid"/>
              <a:bevel/>
            </a:ln>
          </a:bottom>
          <a:insideH>
            <a:ln w="12700" cap="flat">
              <a:solidFill>
                <a:srgbClr val="EAEAEA"/>
              </a:solidFill>
              <a:prstDash val="solid"/>
              <a:bevel/>
            </a:ln>
          </a:insideH>
          <a:insideV>
            <a:ln w="12700" cap="flat">
              <a:solidFill>
                <a:srgbClr val="EAEAEA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bevel/>
            </a:ln>
          </a:left>
          <a:right>
            <a:ln w="12700" cap="flat">
              <a:solidFill>
                <a:srgbClr val="EAEAEA"/>
              </a:solidFill>
              <a:prstDash val="solid"/>
              <a:bevel/>
            </a:ln>
          </a:right>
          <a:top>
            <a:ln w="12700" cap="flat">
              <a:solidFill>
                <a:srgbClr val="EAEAEA"/>
              </a:solidFill>
              <a:prstDash val="solid"/>
              <a:bevel/>
            </a:ln>
          </a:top>
          <a:bottom>
            <a:ln w="38100" cap="flat">
              <a:solidFill>
                <a:srgbClr val="EAEAEA"/>
              </a:solidFill>
              <a:prstDash val="solid"/>
              <a:bevel/>
            </a:ln>
          </a:bottom>
          <a:insideH>
            <a:ln w="12700" cap="flat">
              <a:solidFill>
                <a:srgbClr val="EAEAEA"/>
              </a:solidFill>
              <a:prstDash val="solid"/>
              <a:bevel/>
            </a:ln>
          </a:insideH>
          <a:insideV>
            <a:ln w="12700" cap="flat">
              <a:solidFill>
                <a:srgbClr val="EAEAEA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32323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32323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23238"/>
              </a:solidFill>
              <a:prstDash val="solid"/>
              <a:bevel/>
            </a:ln>
          </a:top>
          <a:bottom>
            <a:ln w="25400" cap="flat">
              <a:solidFill>
                <a:srgbClr val="323238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EAE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23238"/>
              </a:solidFill>
              <a:prstDash val="solid"/>
              <a:bevel/>
            </a:ln>
          </a:top>
          <a:bottom>
            <a:ln w="25400" cap="flat">
              <a:solidFill>
                <a:srgbClr val="323238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323238"/>
      </a:tcTxStyle>
      <a:tcStyle>
        <a:tcBdr>
          <a:left>
            <a:ln w="12700" cap="flat">
              <a:solidFill>
                <a:srgbClr val="EAEAEA"/>
              </a:solidFill>
              <a:prstDash val="solid"/>
              <a:bevel/>
            </a:ln>
          </a:left>
          <a:right>
            <a:ln w="12700" cap="flat">
              <a:solidFill>
                <a:srgbClr val="EAEAEA"/>
              </a:solidFill>
              <a:prstDash val="solid"/>
              <a:bevel/>
            </a:ln>
          </a:right>
          <a:top>
            <a:ln w="12700" cap="flat">
              <a:solidFill>
                <a:srgbClr val="EAEAEA"/>
              </a:solidFill>
              <a:prstDash val="solid"/>
              <a:bevel/>
            </a:ln>
          </a:top>
          <a:bottom>
            <a:ln w="12700" cap="flat">
              <a:solidFill>
                <a:srgbClr val="EAEAEA"/>
              </a:solidFill>
              <a:prstDash val="solid"/>
              <a:bevel/>
            </a:ln>
          </a:bottom>
          <a:insideH>
            <a:ln w="12700" cap="flat">
              <a:solidFill>
                <a:srgbClr val="EAEAEA"/>
              </a:solidFill>
              <a:prstDash val="solid"/>
              <a:bevel/>
            </a:ln>
          </a:insideH>
          <a:insideV>
            <a:ln w="12700" cap="flat">
              <a:solidFill>
                <a:srgbClr val="EAEAEA"/>
              </a:solidFill>
              <a:prstDash val="solid"/>
              <a:bevel/>
            </a:ln>
          </a:insideV>
        </a:tcBdr>
        <a:fill>
          <a:solidFill>
            <a:srgbClr val="CC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bevel/>
            </a:ln>
          </a:left>
          <a:right>
            <a:ln w="12700" cap="flat">
              <a:solidFill>
                <a:srgbClr val="EAEAEA"/>
              </a:solidFill>
              <a:prstDash val="solid"/>
              <a:bevel/>
            </a:ln>
          </a:right>
          <a:top>
            <a:ln w="12700" cap="flat">
              <a:solidFill>
                <a:srgbClr val="EAEAEA"/>
              </a:solidFill>
              <a:prstDash val="solid"/>
              <a:bevel/>
            </a:ln>
          </a:top>
          <a:bottom>
            <a:ln w="12700" cap="flat">
              <a:solidFill>
                <a:srgbClr val="EAEAEA"/>
              </a:solidFill>
              <a:prstDash val="solid"/>
              <a:bevel/>
            </a:ln>
          </a:bottom>
          <a:insideH>
            <a:ln w="12700" cap="flat">
              <a:solidFill>
                <a:srgbClr val="EAEAEA"/>
              </a:solidFill>
              <a:prstDash val="solid"/>
              <a:bevel/>
            </a:ln>
          </a:insideH>
          <a:insideV>
            <a:ln w="12700" cap="flat">
              <a:solidFill>
                <a:srgbClr val="EAEAEA"/>
              </a:solidFill>
              <a:prstDash val="solid"/>
              <a:bevel/>
            </a:ln>
          </a:insideV>
        </a:tcBdr>
        <a:fill>
          <a:solidFill>
            <a:srgbClr val="323238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bevel/>
            </a:ln>
          </a:left>
          <a:right>
            <a:ln w="12700" cap="flat">
              <a:solidFill>
                <a:srgbClr val="EAEAEA"/>
              </a:solidFill>
              <a:prstDash val="solid"/>
              <a:bevel/>
            </a:ln>
          </a:right>
          <a:top>
            <a:ln w="38100" cap="flat">
              <a:solidFill>
                <a:srgbClr val="EAEAEA"/>
              </a:solidFill>
              <a:prstDash val="solid"/>
              <a:bevel/>
            </a:ln>
          </a:top>
          <a:bottom>
            <a:ln w="12700" cap="flat">
              <a:solidFill>
                <a:srgbClr val="EAEAEA"/>
              </a:solidFill>
              <a:prstDash val="solid"/>
              <a:bevel/>
            </a:ln>
          </a:bottom>
          <a:insideH>
            <a:ln w="12700" cap="flat">
              <a:solidFill>
                <a:srgbClr val="EAEAEA"/>
              </a:solidFill>
              <a:prstDash val="solid"/>
              <a:bevel/>
            </a:ln>
          </a:insideH>
          <a:insideV>
            <a:ln w="12700" cap="flat">
              <a:solidFill>
                <a:srgbClr val="EAEAEA"/>
              </a:solidFill>
              <a:prstDash val="solid"/>
              <a:bevel/>
            </a:ln>
          </a:insideV>
        </a:tcBdr>
        <a:fill>
          <a:solidFill>
            <a:srgbClr val="323238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bevel/>
            </a:ln>
          </a:left>
          <a:right>
            <a:ln w="12700" cap="flat">
              <a:solidFill>
                <a:srgbClr val="EAEAEA"/>
              </a:solidFill>
              <a:prstDash val="solid"/>
              <a:bevel/>
            </a:ln>
          </a:right>
          <a:top>
            <a:ln w="12700" cap="flat">
              <a:solidFill>
                <a:srgbClr val="EAEAEA"/>
              </a:solidFill>
              <a:prstDash val="solid"/>
              <a:bevel/>
            </a:ln>
          </a:top>
          <a:bottom>
            <a:ln w="38100" cap="flat">
              <a:solidFill>
                <a:srgbClr val="EAEAEA"/>
              </a:solidFill>
              <a:prstDash val="solid"/>
              <a:bevel/>
            </a:ln>
          </a:bottom>
          <a:insideH>
            <a:ln w="12700" cap="flat">
              <a:solidFill>
                <a:srgbClr val="EAEAEA"/>
              </a:solidFill>
              <a:prstDash val="solid"/>
              <a:bevel/>
            </a:ln>
          </a:insideH>
          <a:insideV>
            <a:ln w="12700" cap="flat">
              <a:solidFill>
                <a:srgbClr val="EAEAEA"/>
              </a:solidFill>
              <a:prstDash val="solid"/>
              <a:bevel/>
            </a:ln>
          </a:insideV>
        </a:tcBdr>
        <a:fill>
          <a:solidFill>
            <a:srgbClr val="323238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bevel/>
            </a:ln>
          </a:left>
          <a:right>
            <a:ln w="12700" cap="flat">
              <a:solidFill>
                <a:srgbClr val="EAEAEA"/>
              </a:solidFill>
              <a:prstDash val="solid"/>
              <a:bevel/>
            </a:ln>
          </a:right>
          <a:top>
            <a:ln w="12700" cap="flat">
              <a:solidFill>
                <a:srgbClr val="EAEAEA"/>
              </a:solidFill>
              <a:prstDash val="solid"/>
              <a:bevel/>
            </a:ln>
          </a:top>
          <a:bottom>
            <a:ln w="12700" cap="flat">
              <a:solidFill>
                <a:srgbClr val="EAEAEA"/>
              </a:solidFill>
              <a:prstDash val="solid"/>
              <a:bevel/>
            </a:ln>
          </a:bottom>
          <a:insideH>
            <a:ln w="12700" cap="flat">
              <a:solidFill>
                <a:srgbClr val="EAEAEA"/>
              </a:solidFill>
              <a:prstDash val="solid"/>
              <a:bevel/>
            </a:ln>
          </a:insideH>
          <a:insideV>
            <a:ln w="12700" cap="flat">
              <a:solidFill>
                <a:srgbClr val="EAEAEA"/>
              </a:solidFill>
              <a:prstDash val="solid"/>
              <a:bevel/>
            </a:ln>
          </a:insideV>
        </a:tcBdr>
        <a:fill>
          <a:solidFill>
            <a:srgbClr val="EAEAEA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bevel/>
            </a:ln>
          </a:left>
          <a:right>
            <a:ln w="12700" cap="flat">
              <a:solidFill>
                <a:srgbClr val="EAEAEA"/>
              </a:solidFill>
              <a:prstDash val="solid"/>
              <a:bevel/>
            </a:ln>
          </a:right>
          <a:top>
            <a:ln w="12700" cap="flat">
              <a:solidFill>
                <a:srgbClr val="EAEAEA"/>
              </a:solidFill>
              <a:prstDash val="solid"/>
              <a:bevel/>
            </a:ln>
          </a:top>
          <a:bottom>
            <a:ln w="12700" cap="flat">
              <a:solidFill>
                <a:srgbClr val="EAEAEA"/>
              </a:solidFill>
              <a:prstDash val="solid"/>
              <a:bevel/>
            </a:ln>
          </a:bottom>
          <a:insideH>
            <a:ln w="12700" cap="flat">
              <a:solidFill>
                <a:srgbClr val="EAEAEA"/>
              </a:solidFill>
              <a:prstDash val="solid"/>
              <a:bevel/>
            </a:ln>
          </a:insideH>
          <a:insideV>
            <a:ln w="12700" cap="flat">
              <a:solidFill>
                <a:srgbClr val="EAEAEA"/>
              </a:solidFill>
              <a:prstDash val="solid"/>
              <a:bevel/>
            </a:ln>
          </a:insideV>
        </a:tcBdr>
        <a:fill>
          <a:solidFill>
            <a:srgbClr val="EAEAEA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bevel/>
            </a:ln>
          </a:left>
          <a:right>
            <a:ln w="12700" cap="flat">
              <a:solidFill>
                <a:srgbClr val="EAEAEA"/>
              </a:solidFill>
              <a:prstDash val="solid"/>
              <a:bevel/>
            </a:ln>
          </a:right>
          <a:top>
            <a:ln w="50800" cap="flat">
              <a:solidFill>
                <a:srgbClr val="EAEAEA"/>
              </a:solidFill>
              <a:prstDash val="solid"/>
              <a:bevel/>
            </a:ln>
          </a:top>
          <a:bottom>
            <a:ln w="12700" cap="flat">
              <a:solidFill>
                <a:srgbClr val="EAEAEA"/>
              </a:solidFill>
              <a:prstDash val="solid"/>
              <a:bevel/>
            </a:ln>
          </a:bottom>
          <a:insideH>
            <a:ln w="12700" cap="flat">
              <a:solidFill>
                <a:srgbClr val="EAEAEA"/>
              </a:solidFill>
              <a:prstDash val="solid"/>
              <a:bevel/>
            </a:ln>
          </a:insideH>
          <a:insideV>
            <a:ln w="12700" cap="flat">
              <a:solidFill>
                <a:srgbClr val="EAEAEA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EAEAEA"/>
      </a:tcTxStyle>
      <a:tcStyle>
        <a:tcBdr>
          <a:left>
            <a:ln w="12700" cap="flat">
              <a:solidFill>
                <a:srgbClr val="EAEAEA"/>
              </a:solidFill>
              <a:prstDash val="solid"/>
              <a:bevel/>
            </a:ln>
          </a:left>
          <a:right>
            <a:ln w="12700" cap="flat">
              <a:solidFill>
                <a:srgbClr val="EAEAEA"/>
              </a:solidFill>
              <a:prstDash val="solid"/>
              <a:bevel/>
            </a:ln>
          </a:right>
          <a:top>
            <a:ln w="12700" cap="flat">
              <a:solidFill>
                <a:srgbClr val="EAEAEA"/>
              </a:solidFill>
              <a:prstDash val="solid"/>
              <a:bevel/>
            </a:ln>
          </a:top>
          <a:bottom>
            <a:ln w="25400" cap="flat">
              <a:solidFill>
                <a:srgbClr val="EAEAEA"/>
              </a:solidFill>
              <a:prstDash val="solid"/>
              <a:bevel/>
            </a:ln>
          </a:bottom>
          <a:insideH>
            <a:ln w="12700" cap="flat">
              <a:solidFill>
                <a:srgbClr val="EAEAEA"/>
              </a:solidFill>
              <a:prstDash val="solid"/>
              <a:bevel/>
            </a:ln>
          </a:insideH>
          <a:insideV>
            <a:ln w="12700" cap="flat">
              <a:solidFill>
                <a:srgbClr val="EAEAEA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632"/>
  </p:normalViewPr>
  <p:slideViewPr>
    <p:cSldViewPr snapToGrid="0" snapToObjects="1">
      <p:cViewPr varScale="1">
        <p:scale>
          <a:sx n="61" d="100"/>
          <a:sy n="61" d="100"/>
        </p:scale>
        <p:origin x="8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Application with working sets larger than 1MB will pay the cost of TLB misses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44662" y="2171700"/>
            <a:ext cx="5722938" cy="12192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1752600" y="3390900"/>
            <a:ext cx="5715000" cy="13716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</a:lvl1pPr>
            <a:lvl2pPr marL="0" indent="374650">
              <a:buClrTx/>
              <a:buSzTx/>
              <a:buFontTx/>
              <a:buNone/>
            </a:lvl2pPr>
            <a:lvl3pPr marL="0" indent="717550">
              <a:buClrTx/>
              <a:buSzTx/>
              <a:buFontTx/>
              <a:buNone/>
            </a:lvl3pPr>
            <a:lvl4pPr marL="0" indent="1028700">
              <a:buClrTx/>
              <a:buSzTx/>
              <a:buFontTx/>
              <a:buNone/>
            </a:lvl4pPr>
            <a:lvl5pPr marL="0" indent="154305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 algn="r">
              <a:spcBef>
                <a:spcPts val="0"/>
              </a:spcBef>
              <a:defRPr sz="12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0" y="0"/>
            <a:ext cx="9185275" cy="84455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776287" y="1600200"/>
            <a:ext cx="7745413" cy="52578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209088" cy="838200"/>
          </a:xfrm>
          <a:prstGeom prst="rect">
            <a:avLst/>
          </a:prstGeom>
          <a:solidFill>
            <a:srgbClr val="584D46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8775700" y="6553200"/>
            <a:ext cx="457200" cy="2946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spcBef>
                <a:spcPts val="800"/>
              </a:spcBef>
              <a:def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/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ransition spd="med"/>
  <p:txStyles>
    <p:titleStyle>
      <a:lvl1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Cooper Md BT"/>
          <a:ea typeface="Cooper Md BT"/>
          <a:cs typeface="Cooper Md BT"/>
          <a:sym typeface="Cooper Md BT"/>
        </a:defRPr>
      </a:lvl1pPr>
      <a:lvl2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Cooper Md BT"/>
          <a:ea typeface="Cooper Md BT"/>
          <a:cs typeface="Cooper Md BT"/>
          <a:sym typeface="Cooper Md BT"/>
        </a:defRPr>
      </a:lvl2pPr>
      <a:lvl3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Cooper Md BT"/>
          <a:ea typeface="Cooper Md BT"/>
          <a:cs typeface="Cooper Md BT"/>
          <a:sym typeface="Cooper Md BT"/>
        </a:defRPr>
      </a:lvl3pPr>
      <a:lvl4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Cooper Md BT"/>
          <a:ea typeface="Cooper Md BT"/>
          <a:cs typeface="Cooper Md BT"/>
          <a:sym typeface="Cooper Md BT"/>
        </a:defRPr>
      </a:lvl4pPr>
      <a:lvl5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Cooper Md BT"/>
          <a:ea typeface="Cooper Md BT"/>
          <a:cs typeface="Cooper Md BT"/>
          <a:sym typeface="Cooper Md BT"/>
        </a:defRPr>
      </a:lvl5pPr>
      <a:lvl6pPr marL="0" marR="0" indent="45720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Cooper Md BT"/>
          <a:ea typeface="Cooper Md BT"/>
          <a:cs typeface="Cooper Md BT"/>
          <a:sym typeface="Cooper Md BT"/>
        </a:defRPr>
      </a:lvl6pPr>
      <a:lvl7pPr marL="0" marR="0" indent="91440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Cooper Md BT"/>
          <a:ea typeface="Cooper Md BT"/>
          <a:cs typeface="Cooper Md BT"/>
          <a:sym typeface="Cooper Md BT"/>
        </a:defRPr>
      </a:lvl7pPr>
      <a:lvl8pPr marL="0" marR="0" indent="137160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Cooper Md BT"/>
          <a:ea typeface="Cooper Md BT"/>
          <a:cs typeface="Cooper Md BT"/>
          <a:sym typeface="Cooper Md BT"/>
        </a:defRPr>
      </a:lvl8pPr>
      <a:lvl9pPr marL="0" marR="0" indent="182880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Cooper Md BT"/>
          <a:ea typeface="Cooper Md BT"/>
          <a:cs typeface="Cooper Md BT"/>
          <a:sym typeface="Cooper Md BT"/>
        </a:defRPr>
      </a:lvl9pPr>
    </p:titleStyle>
    <p:bodyStyle>
      <a:lvl1pPr marL="339725" marR="0" indent="-33972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Wingdings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Arial"/>
          <a:ea typeface="Arial"/>
          <a:cs typeface="Arial"/>
          <a:sym typeface="Arial"/>
        </a:defRPr>
      </a:lvl1pPr>
      <a:lvl2pPr marL="782410" marR="0" indent="-32838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Wingdings"/>
        <a:buChar char="▪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Arial"/>
          <a:ea typeface="Arial"/>
          <a:cs typeface="Arial"/>
          <a:sym typeface="Arial"/>
        </a:defRPr>
      </a:lvl2pPr>
      <a:lvl3pPr marL="1122362" marR="0" indent="-2667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Arial"/>
          <a:ea typeface="Arial"/>
          <a:cs typeface="Arial"/>
          <a:sym typeface="Arial"/>
        </a:defRPr>
      </a:lvl3pPr>
      <a:lvl4pPr marL="1484947" marR="0" indent="-3149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Wingdings"/>
        <a:buChar char="⬧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Arial"/>
          <a:ea typeface="Arial"/>
          <a:cs typeface="Arial"/>
          <a:sym typeface="Arial"/>
        </a:defRPr>
      </a:lvl4pPr>
      <a:lvl5pPr marL="194945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Wingdings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Arial"/>
          <a:ea typeface="Arial"/>
          <a:cs typeface="Arial"/>
          <a:sym typeface="Arial"/>
        </a:defRPr>
      </a:lvl5pPr>
      <a:lvl6pPr marL="240665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Arial"/>
          <a:ea typeface="Arial"/>
          <a:cs typeface="Arial"/>
          <a:sym typeface="Arial"/>
        </a:defRPr>
      </a:lvl6pPr>
      <a:lvl7pPr marL="286385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Arial"/>
          <a:ea typeface="Arial"/>
          <a:cs typeface="Arial"/>
          <a:sym typeface="Arial"/>
        </a:defRPr>
      </a:lvl7pPr>
      <a:lvl8pPr marL="332105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Arial"/>
          <a:ea typeface="Arial"/>
          <a:cs typeface="Arial"/>
          <a:sym typeface="Arial"/>
        </a:defRPr>
      </a:lvl8pPr>
      <a:lvl9pPr marL="377825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1pPr>
      <a:lvl2pPr marL="0" marR="0" indent="4572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2pPr>
      <a:lvl3pPr marL="0" marR="0" indent="9144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3pPr>
      <a:lvl4pPr marL="0" marR="0" indent="13716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4pPr>
      <a:lvl5pPr marL="0" marR="0" indent="182880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5pPr>
      <a:lvl6pPr marL="0" marR="0" indent="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6pPr>
      <a:lvl7pPr marL="0" marR="0" indent="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7pPr>
      <a:lvl8pPr marL="0" marR="0" indent="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8pPr>
      <a:lvl9pPr marL="0" marR="0" indent="0" algn="ct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ctrTitle"/>
          </p:nvPr>
        </p:nvSpPr>
        <p:spPr>
          <a:xfrm>
            <a:off x="914400" y="1143000"/>
            <a:ext cx="7315200" cy="19812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90000"/>
              </a:lnSpc>
            </a:lvl1pPr>
          </a:lstStyle>
          <a:p>
            <a:r>
              <a:t>Practical, transparent operating system support for superpages</a:t>
            </a:r>
          </a:p>
        </p:txBody>
      </p:sp>
      <p:sp>
        <p:nvSpPr>
          <p:cNvPr id="110" name="Shape 110"/>
          <p:cNvSpPr>
            <a:spLocks noGrp="1"/>
          </p:cNvSpPr>
          <p:nvPr>
            <p:ph type="subTitle" sz="quarter" idx="1"/>
          </p:nvPr>
        </p:nvSpPr>
        <p:spPr>
          <a:xfrm>
            <a:off x="1371600" y="3581400"/>
            <a:ext cx="640080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t>Juan Navarro </a:t>
            </a:r>
            <a:r>
              <a:rPr>
                <a:solidFill>
                  <a:schemeClr val="accent2"/>
                </a:solidFill>
                <a:latin typeface="Wingdings 2"/>
                <a:ea typeface="Wingdings 2"/>
                <a:cs typeface="Wingdings 2"/>
                <a:sym typeface="Wingdings 2"/>
              </a:rPr>
              <a:t>●</a:t>
            </a:r>
            <a:r>
              <a:t> Sitaram Iyer </a:t>
            </a:r>
          </a:p>
          <a:p>
            <a:pPr algn="ctr"/>
            <a:r>
              <a:t>Peter Druschel </a:t>
            </a:r>
            <a:r>
              <a:rPr>
                <a:solidFill>
                  <a:schemeClr val="accent2"/>
                </a:solidFill>
                <a:latin typeface="Wingdings 2"/>
                <a:ea typeface="Wingdings 2"/>
                <a:cs typeface="Wingdings 2"/>
                <a:sym typeface="Wingdings 2"/>
              </a:rPr>
              <a:t>●</a:t>
            </a:r>
            <a:r>
              <a:t> Alan Cox</a:t>
            </a:r>
          </a:p>
        </p:txBody>
      </p:sp>
      <p:sp>
        <p:nvSpPr>
          <p:cNvPr id="111" name="Shape 111"/>
          <p:cNvSpPr/>
          <p:nvPr/>
        </p:nvSpPr>
        <p:spPr>
          <a:xfrm>
            <a:off x="6400800" y="6324600"/>
            <a:ext cx="2141538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1600" b="1">
                <a:solidFill>
                  <a:srgbClr val="4E6B9E"/>
                </a:solidFill>
              </a:defRPr>
            </a:lvl1pPr>
          </a:lstStyle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600" b="1">
                <a:solidFill>
                  <a:srgbClr val="4E6B9E"/>
                </a:solidFill>
                <a:latin typeface="Arial"/>
                <a:ea typeface="Arial"/>
                <a:cs typeface="Arial"/>
                <a:sym typeface="Arial"/>
              </a:rPr>
              <a:t>OSDI 2002</a:t>
            </a:r>
          </a:p>
        </p:txBody>
      </p:sp>
      <p:sp>
        <p:nvSpPr>
          <p:cNvPr id="112" name="Shape 112"/>
          <p:cNvSpPr/>
          <p:nvPr/>
        </p:nvSpPr>
        <p:spPr>
          <a:xfrm>
            <a:off x="1371600" y="5098077"/>
            <a:ext cx="6400800" cy="548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700"/>
              </a:spcBef>
              <a:defRPr sz="32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pPr>
              <a:defRPr sz="2400">
                <a:solidFill>
                  <a:srgbClr val="EAEAEA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2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rPr>
              <a:t>Rice University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10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6" name="Shape 2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Issue 3: demotion</a:t>
            </a:r>
          </a:p>
        </p:txBody>
      </p:sp>
      <p:sp>
        <p:nvSpPr>
          <p:cNvPr id="287" name="Shape 287"/>
          <p:cNvSpPr>
            <a:spLocks noGrp="1"/>
          </p:cNvSpPr>
          <p:nvPr>
            <p:ph type="body" sz="half" idx="1"/>
          </p:nvPr>
        </p:nvSpPr>
        <p:spPr>
          <a:xfrm>
            <a:off x="788987" y="2971800"/>
            <a:ext cx="7745413" cy="3200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⬥"/>
            </a:pPr>
            <a:r>
              <a:t>when page attributes of base pages of a superpage become non-uniform</a:t>
            </a:r>
          </a:p>
          <a:p>
            <a:pPr>
              <a:buChar char="⬥"/>
            </a:pPr>
            <a:endParaRPr/>
          </a:p>
          <a:p>
            <a:pPr>
              <a:buChar char="⬥"/>
            </a:pPr>
            <a:r>
              <a:t>during partial pageouts</a:t>
            </a:r>
          </a:p>
        </p:txBody>
      </p:sp>
      <p:sp>
        <p:nvSpPr>
          <p:cNvPr id="288" name="Shape 288"/>
          <p:cNvSpPr/>
          <p:nvPr/>
        </p:nvSpPr>
        <p:spPr>
          <a:xfrm>
            <a:off x="776287" y="1676400"/>
            <a:ext cx="7407276" cy="1017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pPr>
              <a:defRPr sz="2400">
                <a:solidFill>
                  <a:srgbClr val="EAEAEA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2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rPr>
              <a:t>Demotion: convert a superpage into smaller pages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11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Issue 4: fragmentation</a:t>
            </a:r>
          </a:p>
        </p:txBody>
      </p:sp>
      <p:sp>
        <p:nvSpPr>
          <p:cNvPr id="292" name="Shape 292"/>
          <p:cNvSpPr>
            <a:spLocks noGrp="1"/>
          </p:cNvSpPr>
          <p:nvPr>
            <p:ph type="body" idx="1"/>
          </p:nvPr>
        </p:nvSpPr>
        <p:spPr>
          <a:xfrm>
            <a:off x="776287" y="1600200"/>
            <a:ext cx="7745413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7259" indent="-297259">
              <a:lnSpc>
                <a:spcPct val="90000"/>
              </a:lnSpc>
              <a:spcBef>
                <a:spcPts val="600"/>
              </a:spcBef>
              <a:buChar char="⬥"/>
            </a:pPr>
            <a:r>
              <a:rPr sz="2800"/>
              <a:t>Memory becomes fragmented due to</a:t>
            </a:r>
          </a:p>
          <a:p>
            <a:pPr marL="700314" lvl="1" indent="-246289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defRPr sz="2800"/>
            </a:pPr>
            <a:r>
              <a:rPr sz="2400"/>
              <a:t>use of multiple page sizes</a:t>
            </a:r>
          </a:p>
          <a:p>
            <a:pPr marL="700314" lvl="1" indent="-246289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defRPr sz="2800"/>
            </a:pPr>
            <a:r>
              <a:rPr sz="2400"/>
              <a:t>scattered </a:t>
            </a:r>
            <a:r>
              <a:rPr sz="2400" i="1"/>
              <a:t>wired </a:t>
            </a:r>
            <a:r>
              <a:rPr sz="2400"/>
              <a:t>(non-pageable) pages</a:t>
            </a:r>
          </a:p>
          <a:p>
            <a:pPr>
              <a:lnSpc>
                <a:spcPct val="90000"/>
              </a:lnSpc>
              <a:buChar char="⬥"/>
            </a:pPr>
            <a:endParaRPr sz="2800"/>
          </a:p>
          <a:p>
            <a:pPr marL="297259" indent="-297259">
              <a:lnSpc>
                <a:spcPct val="90000"/>
              </a:lnSpc>
              <a:spcBef>
                <a:spcPts val="600"/>
              </a:spcBef>
              <a:buChar char="⬥"/>
            </a:pPr>
            <a:r>
              <a:rPr sz="2800"/>
              <a:t>Contiguity: contended resource</a:t>
            </a:r>
          </a:p>
          <a:p>
            <a:pPr>
              <a:lnSpc>
                <a:spcPct val="90000"/>
              </a:lnSpc>
              <a:buChar char="⬥"/>
            </a:pPr>
            <a:endParaRPr sz="2800"/>
          </a:p>
          <a:p>
            <a:pPr marL="297259" indent="-297259">
              <a:lnSpc>
                <a:spcPct val="90000"/>
              </a:lnSpc>
              <a:spcBef>
                <a:spcPts val="600"/>
              </a:spcBef>
              <a:buChar char="⬥"/>
            </a:pPr>
            <a:r>
              <a:rPr sz="2800"/>
              <a:t>OS must</a:t>
            </a:r>
          </a:p>
          <a:p>
            <a:pPr marL="700314" lvl="1" indent="-246289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defRPr sz="2800"/>
            </a:pPr>
            <a:r>
              <a:rPr sz="2400"/>
              <a:t>use contiguity restoration techniques</a:t>
            </a:r>
          </a:p>
          <a:p>
            <a:pPr marL="700314" lvl="1" indent="-246289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defRPr sz="2800"/>
            </a:pPr>
            <a:r>
              <a:rPr sz="2400"/>
              <a:t>trade off impact of contiguity restoration against superpage benefits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12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5" name="Shape 2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Previous approaches</a:t>
            </a:r>
          </a:p>
        </p:txBody>
      </p:sp>
      <p:sp>
        <p:nvSpPr>
          <p:cNvPr id="296" name="Shape 296"/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81534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9697" indent="-249697" defTabSz="896111">
              <a:lnSpc>
                <a:spcPct val="80000"/>
              </a:lnSpc>
              <a:spcBef>
                <a:spcPts val="500"/>
              </a:spcBef>
              <a:buChar char="⬥"/>
              <a:defRPr sz="3136">
                <a:effectLst>
                  <a:outerShdw blurRad="12446" dist="24892" dir="2700000" rotWithShape="0">
                    <a:srgbClr val="DDDDDD"/>
                  </a:outerShdw>
                </a:effectLst>
              </a:defRPr>
            </a:pPr>
            <a:r>
              <a:rPr sz="2352"/>
              <a:t>Reservations</a:t>
            </a:r>
          </a:p>
          <a:p>
            <a:pPr marL="646080" lvl="1" indent="-201136" defTabSz="896111">
              <a:lnSpc>
                <a:spcPct val="80000"/>
              </a:lnSpc>
              <a:spcBef>
                <a:spcPts val="400"/>
              </a:spcBef>
              <a:buClr>
                <a:schemeClr val="accent2"/>
              </a:buClr>
              <a:defRPr sz="2744">
                <a:effectLst>
                  <a:outerShdw blurRad="12446" dist="24892" dir="2700000" rotWithShape="0">
                    <a:srgbClr val="DDDDDD"/>
                  </a:outerShdw>
                </a:effectLst>
              </a:defRPr>
            </a:pPr>
            <a:r>
              <a:rPr sz="1960"/>
              <a:t>one superpage size only</a:t>
            </a:r>
          </a:p>
          <a:p>
            <a:pPr marL="332930" indent="-332930" defTabSz="896111">
              <a:lnSpc>
                <a:spcPct val="80000"/>
              </a:lnSpc>
              <a:buChar char="⬥"/>
              <a:defRPr sz="3136">
                <a:effectLst>
                  <a:outerShdw blurRad="12446" dist="24892" dir="2700000" rotWithShape="0">
                    <a:srgbClr val="DDDDDD"/>
                  </a:outerShdw>
                </a:effectLst>
              </a:defRPr>
            </a:pPr>
            <a:endParaRPr sz="2352"/>
          </a:p>
          <a:p>
            <a:pPr marL="249697" indent="-249697" defTabSz="896111">
              <a:lnSpc>
                <a:spcPct val="80000"/>
              </a:lnSpc>
              <a:spcBef>
                <a:spcPts val="500"/>
              </a:spcBef>
              <a:buChar char="⬥"/>
              <a:defRPr sz="3136">
                <a:effectLst>
                  <a:outerShdw blurRad="12446" dist="24892" dir="2700000" rotWithShape="0">
                    <a:srgbClr val="DDDDDD"/>
                  </a:outerShdw>
                </a:effectLst>
              </a:defRPr>
            </a:pPr>
            <a:r>
              <a:rPr sz="2352"/>
              <a:t>Relocation</a:t>
            </a:r>
          </a:p>
          <a:p>
            <a:pPr marL="646080" lvl="1" indent="-201136" defTabSz="896111">
              <a:lnSpc>
                <a:spcPct val="80000"/>
              </a:lnSpc>
              <a:spcBef>
                <a:spcPts val="400"/>
              </a:spcBef>
              <a:buClr>
                <a:schemeClr val="accent2"/>
              </a:buClr>
              <a:defRPr sz="2744">
                <a:effectLst>
                  <a:outerShdw blurRad="12446" dist="24892" dir="2700000" rotWithShape="0">
                    <a:srgbClr val="DDDDDD"/>
                  </a:outerShdw>
                </a:effectLst>
              </a:defRPr>
            </a:pPr>
            <a:r>
              <a:rPr sz="1960"/>
              <a:t>move pages at promotion time</a:t>
            </a:r>
          </a:p>
          <a:p>
            <a:pPr marL="646080" lvl="1" indent="-201136" defTabSz="896111">
              <a:lnSpc>
                <a:spcPct val="80000"/>
              </a:lnSpc>
              <a:spcBef>
                <a:spcPts val="400"/>
              </a:spcBef>
              <a:buClr>
                <a:schemeClr val="accent2"/>
              </a:buClr>
              <a:defRPr sz="2744">
                <a:effectLst>
                  <a:outerShdw blurRad="12446" dist="24892" dir="2700000" rotWithShape="0">
                    <a:srgbClr val="DDDDDD"/>
                  </a:outerShdw>
                </a:effectLst>
              </a:defRPr>
            </a:pPr>
            <a:r>
              <a:rPr sz="1960"/>
              <a:t>must recover copying costs</a:t>
            </a:r>
          </a:p>
          <a:p>
            <a:pPr marL="332930" indent="-332930" defTabSz="896111">
              <a:lnSpc>
                <a:spcPct val="80000"/>
              </a:lnSpc>
              <a:buChar char="⬥"/>
              <a:defRPr sz="3136">
                <a:effectLst>
                  <a:outerShdw blurRad="12446" dist="24892" dir="2700000" rotWithShape="0">
                    <a:srgbClr val="DDDDDD"/>
                  </a:outerShdw>
                </a:effectLst>
              </a:defRPr>
            </a:pPr>
            <a:endParaRPr sz="2352"/>
          </a:p>
          <a:p>
            <a:pPr marL="249697" indent="-249697" defTabSz="896111">
              <a:lnSpc>
                <a:spcPct val="80000"/>
              </a:lnSpc>
              <a:spcBef>
                <a:spcPts val="500"/>
              </a:spcBef>
              <a:buChar char="⬥"/>
              <a:defRPr sz="3136">
                <a:effectLst>
                  <a:outerShdw blurRad="12446" dist="24892" dir="2700000" rotWithShape="0">
                    <a:srgbClr val="DDDDDD"/>
                  </a:outerShdw>
                </a:effectLst>
              </a:defRPr>
            </a:pPr>
            <a:r>
              <a:rPr sz="2352"/>
              <a:t>Eager superpage creation (IRIX, HP-UX)</a:t>
            </a:r>
          </a:p>
          <a:p>
            <a:pPr marL="646080" lvl="1" indent="-201136" defTabSz="896111">
              <a:lnSpc>
                <a:spcPct val="80000"/>
              </a:lnSpc>
              <a:spcBef>
                <a:spcPts val="400"/>
              </a:spcBef>
              <a:buClr>
                <a:schemeClr val="accent2"/>
              </a:buClr>
              <a:defRPr sz="2744">
                <a:effectLst>
                  <a:outerShdw blurRad="12446" dist="24892" dir="2700000" rotWithShape="0">
                    <a:srgbClr val="DDDDDD"/>
                  </a:outerShdw>
                </a:effectLst>
              </a:defRPr>
            </a:pPr>
            <a:r>
              <a:rPr sz="1960"/>
              <a:t>size specified by user: non-transparent</a:t>
            </a:r>
          </a:p>
          <a:p>
            <a:pPr marL="332930" indent="-332930" defTabSz="896111">
              <a:lnSpc>
                <a:spcPct val="80000"/>
              </a:lnSpc>
              <a:buChar char="⬥"/>
              <a:defRPr sz="3136">
                <a:effectLst>
                  <a:outerShdw blurRad="12446" dist="24892" dir="2700000" rotWithShape="0">
                    <a:srgbClr val="DDDDDD"/>
                  </a:outerShdw>
                </a:effectLst>
              </a:defRPr>
            </a:pPr>
            <a:endParaRPr sz="2352"/>
          </a:p>
          <a:p>
            <a:pPr marL="249697" indent="-249697" defTabSz="896111">
              <a:lnSpc>
                <a:spcPct val="80000"/>
              </a:lnSpc>
              <a:spcBef>
                <a:spcPts val="500"/>
              </a:spcBef>
              <a:buChar char="⬥"/>
              <a:defRPr sz="3136">
                <a:effectLst>
                  <a:outerShdw blurRad="12446" dist="24892" dir="2700000" rotWithShape="0">
                    <a:srgbClr val="DDDDDD"/>
                  </a:outerShdw>
                </a:effectLst>
              </a:defRPr>
            </a:pPr>
            <a:r>
              <a:rPr sz="2352"/>
              <a:t>Hardware support</a:t>
            </a:r>
          </a:p>
          <a:p>
            <a:pPr marL="646080" lvl="1" indent="-201136" defTabSz="896111">
              <a:lnSpc>
                <a:spcPct val="80000"/>
              </a:lnSpc>
              <a:spcBef>
                <a:spcPts val="400"/>
              </a:spcBef>
              <a:buClr>
                <a:schemeClr val="accent2"/>
              </a:buClr>
              <a:defRPr sz="2744">
                <a:effectLst>
                  <a:outerShdw blurRad="12446" dist="24892" dir="2700000" rotWithShape="0">
                    <a:srgbClr val="DDDDDD"/>
                  </a:outerShdw>
                </a:effectLst>
              </a:defRPr>
            </a:pPr>
            <a:r>
              <a:rPr sz="1960"/>
              <a:t>Contiguous virtual superpage mapped to discontiguous physical base pages</a:t>
            </a:r>
          </a:p>
          <a:p>
            <a:pPr marL="332930" indent="-332930" defTabSz="896111">
              <a:lnSpc>
                <a:spcPct val="80000"/>
              </a:lnSpc>
              <a:buChar char="⬥"/>
              <a:defRPr sz="3136">
                <a:effectLst>
                  <a:outerShdw blurRad="12446" dist="24892" dir="2700000" rotWithShape="0">
                    <a:srgbClr val="DDDDDD"/>
                  </a:outerShdw>
                </a:effectLst>
              </a:defRPr>
            </a:pPr>
            <a:endParaRPr sz="2352"/>
          </a:p>
          <a:p>
            <a:pPr marL="249697" indent="-249697" defTabSz="896111">
              <a:lnSpc>
                <a:spcPct val="80000"/>
              </a:lnSpc>
              <a:spcBef>
                <a:spcPts val="500"/>
              </a:spcBef>
              <a:buChar char="⬥"/>
              <a:defRPr sz="3136">
                <a:effectLst>
                  <a:outerShdw blurRad="12446" dist="24892" dir="2700000" rotWithShape="0">
                    <a:srgbClr val="DDDDDD"/>
                  </a:outerShdw>
                </a:effectLst>
              </a:defRPr>
            </a:pPr>
            <a:r>
              <a:rPr sz="2352"/>
              <a:t>Demotion issues not addressed</a:t>
            </a:r>
          </a:p>
          <a:p>
            <a:pPr marL="646080" lvl="1" indent="-201136" defTabSz="896111">
              <a:lnSpc>
                <a:spcPct val="80000"/>
              </a:lnSpc>
              <a:spcBef>
                <a:spcPts val="400"/>
              </a:spcBef>
              <a:buClr>
                <a:schemeClr val="accent2"/>
              </a:buClr>
              <a:defRPr sz="2744">
                <a:effectLst>
                  <a:outerShdw blurRad="12446" dist="24892" dir="2700000" rotWithShape="0">
                    <a:srgbClr val="DDDDDD"/>
                  </a:outerShdw>
                </a:effectLst>
              </a:defRPr>
            </a:pPr>
            <a:r>
              <a:rPr sz="1960"/>
              <a:t>large pages partially dirty/referenced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/>
          </p:cNvSpPr>
          <p:nvPr>
            <p:ph type="ctrTitle"/>
          </p:nvPr>
        </p:nvSpPr>
        <p:spPr>
          <a:xfrm>
            <a:off x="1744662" y="2209800"/>
            <a:ext cx="5722938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defTabSz="713231">
              <a:lnSpc>
                <a:spcPct val="100000"/>
              </a:lnSpc>
              <a:defRPr sz="3432">
                <a:effectLst>
                  <a:outerShdw blurRad="9906" dist="19812" dir="2700000" rotWithShape="0">
                    <a:srgbClr val="DDDDDD"/>
                  </a:outerShdw>
                </a:effectLst>
              </a:defRPr>
            </a:pPr>
            <a:r>
              <a:t>III</a:t>
            </a:r>
            <a:br/>
            <a:r>
              <a:t>Design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14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01" name="Shape 3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Key observation</a:t>
            </a:r>
          </a:p>
        </p:txBody>
      </p:sp>
      <p:sp>
        <p:nvSpPr>
          <p:cNvPr id="302" name="Shape 302"/>
          <p:cNvSpPr/>
          <p:nvPr/>
        </p:nvSpPr>
        <p:spPr>
          <a:xfrm>
            <a:off x="457200" y="1600200"/>
            <a:ext cx="8229600" cy="1729086"/>
          </a:xfrm>
          <a:prstGeom prst="rect">
            <a:avLst/>
          </a:prstGeom>
          <a:solidFill>
            <a:srgbClr val="000000"/>
          </a:solidFill>
          <a:ln w="12700">
            <a:solidFill>
              <a:srgbClr val="EAEAE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7160" tIns="137160" rIns="137160" bIns="137160">
            <a:spAutoFit/>
          </a:bodyPr>
          <a:lstStyle>
            <a:lvl1pPr algn="ctr">
              <a:lnSpc>
                <a:spcPct val="104999"/>
              </a:lnSpc>
              <a:defRPr sz="3200">
                <a:solidFill>
                  <a:srgbClr val="EAEAEA"/>
                </a:solidFill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200">
                <a:latin typeface="Arial"/>
                <a:ea typeface="Arial"/>
                <a:cs typeface="Arial"/>
                <a:sym typeface="Arial"/>
              </a:rPr>
              <a:t>Once an application touches the first page of a memory object then it is likely that it will quickly touch every page of that object</a:t>
            </a:r>
          </a:p>
        </p:txBody>
      </p:sp>
      <p:sp>
        <p:nvSpPr>
          <p:cNvPr id="303" name="Shape 303"/>
          <p:cNvSpPr>
            <a:spLocks noGrp="1"/>
          </p:cNvSpPr>
          <p:nvPr>
            <p:ph type="body" sz="half" idx="1"/>
          </p:nvPr>
        </p:nvSpPr>
        <p:spPr>
          <a:xfrm>
            <a:off x="407987" y="3962400"/>
            <a:ext cx="8202613" cy="2362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⬥"/>
            </a:pPr>
            <a:r>
              <a:t>Example: array initialization</a:t>
            </a:r>
          </a:p>
          <a:p>
            <a:pPr>
              <a:buChar char="⬥"/>
            </a:pPr>
            <a:r>
              <a:t>Opportunistic policies</a:t>
            </a:r>
          </a:p>
          <a:p>
            <a:pPr marL="741362" lvl="1" indent="-287337">
              <a:spcBef>
                <a:spcPts val="600"/>
              </a:spcBef>
              <a:buClr>
                <a:schemeClr val="accent2"/>
              </a:buClr>
              <a:defRPr sz="2800"/>
            </a:pPr>
            <a:r>
              <a:t>superpages as large and as soon as possible</a:t>
            </a:r>
          </a:p>
          <a:p>
            <a:pPr marL="741362" lvl="1" indent="-287337">
              <a:spcBef>
                <a:spcPts val="600"/>
              </a:spcBef>
              <a:buClr>
                <a:schemeClr val="accent2"/>
              </a:buClr>
              <a:defRPr sz="2800"/>
            </a:pPr>
            <a:r>
              <a:t>as long as no penalty if wrong decision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15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304800" y="2514600"/>
            <a:ext cx="8458200" cy="3581400"/>
          </a:xfrm>
          <a:prstGeom prst="rect">
            <a:avLst/>
          </a:prstGeom>
          <a:solidFill>
            <a:srgbClr val="323238"/>
          </a:solidFill>
          <a:ln>
            <a:solidFill>
              <a:srgbClr val="32323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grpSp>
        <p:nvGrpSpPr>
          <p:cNvPr id="309" name="Group 309"/>
          <p:cNvGrpSpPr/>
          <p:nvPr/>
        </p:nvGrpSpPr>
        <p:grpSpPr>
          <a:xfrm>
            <a:off x="1142999" y="2819400"/>
            <a:ext cx="4572002" cy="2127250"/>
            <a:chOff x="0" y="0"/>
            <a:chExt cx="4572000" cy="2127250"/>
          </a:xfrm>
        </p:grpSpPr>
        <p:sp>
          <p:nvSpPr>
            <p:cNvPr id="307" name="Shape 307"/>
            <p:cNvSpPr/>
            <p:nvPr/>
          </p:nvSpPr>
          <p:spPr>
            <a:xfrm>
              <a:off x="-1" y="0"/>
              <a:ext cx="2286002" cy="527050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286000" y="1600200"/>
              <a:ext cx="2286001" cy="527050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</p:grpSp>
      <p:sp>
        <p:nvSpPr>
          <p:cNvPr id="310" name="Shape 310"/>
          <p:cNvSpPr/>
          <p:nvPr/>
        </p:nvSpPr>
        <p:spPr>
          <a:xfrm>
            <a:off x="0" y="41909"/>
            <a:ext cx="9185275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lnSpc>
                <a:spcPct val="80000"/>
              </a:lnSpc>
              <a:defRPr sz="42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ooper Md BT"/>
                <a:ea typeface="Cooper Md BT"/>
                <a:cs typeface="Cooper Md BT"/>
                <a:sym typeface="Cooper Md BT"/>
              </a:defRPr>
            </a:lvl1pPr>
          </a:lstStyle>
          <a:p>
            <a:pPr>
              <a:defRPr sz="2400">
                <a:solidFill>
                  <a:srgbClr val="EAEAEA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42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ooper Md BT"/>
                <a:ea typeface="Cooper Md BT"/>
                <a:cs typeface="Cooper Md BT"/>
                <a:sym typeface="Cooper Md BT"/>
              </a:rPr>
              <a:t>Superpage allocation</a:t>
            </a:r>
          </a:p>
        </p:txBody>
      </p:sp>
      <p:sp>
        <p:nvSpPr>
          <p:cNvPr id="311" name="Shape 311"/>
          <p:cNvSpPr/>
          <p:nvPr/>
        </p:nvSpPr>
        <p:spPr>
          <a:xfrm>
            <a:off x="533400" y="2819400"/>
            <a:ext cx="62484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533400" y="3352800"/>
            <a:ext cx="62484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3" name="Shape 313"/>
          <p:cNvSpPr/>
          <p:nvPr/>
        </p:nvSpPr>
        <p:spPr>
          <a:xfrm flipH="1">
            <a:off x="1142999" y="28194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3429000" y="28194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6826269" y="2819400"/>
            <a:ext cx="1743037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virtual memory</a:t>
            </a:r>
          </a:p>
        </p:txBody>
      </p:sp>
      <p:sp>
        <p:nvSpPr>
          <p:cNvPr id="316" name="Shape 316"/>
          <p:cNvSpPr/>
          <p:nvPr/>
        </p:nvSpPr>
        <p:spPr>
          <a:xfrm>
            <a:off x="6665237" y="4419600"/>
            <a:ext cx="1979376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physical memory</a:t>
            </a:r>
          </a:p>
        </p:txBody>
      </p:sp>
      <p:sp>
        <p:nvSpPr>
          <p:cNvPr id="317" name="Shape 317"/>
          <p:cNvSpPr/>
          <p:nvPr/>
        </p:nvSpPr>
        <p:spPr>
          <a:xfrm>
            <a:off x="533400" y="4419600"/>
            <a:ext cx="62484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533400" y="4953000"/>
            <a:ext cx="62484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9" name="Shape 319"/>
          <p:cNvSpPr/>
          <p:nvPr/>
        </p:nvSpPr>
        <p:spPr>
          <a:xfrm flipH="1">
            <a:off x="1133474" y="44196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3419475" y="44196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4059604" y="3657600"/>
            <a:ext cx="2591654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superpage boundaries</a:t>
            </a:r>
          </a:p>
        </p:txBody>
      </p:sp>
      <p:sp>
        <p:nvSpPr>
          <p:cNvPr id="322" name="Shape 322"/>
          <p:cNvSpPr/>
          <p:nvPr/>
        </p:nvSpPr>
        <p:spPr>
          <a:xfrm>
            <a:off x="3419475" y="3962400"/>
            <a:ext cx="6096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52" h="21159" extrusionOk="0">
                <a:moveTo>
                  <a:pt x="21052" y="0"/>
                </a:moveTo>
                <a:cubicBezTo>
                  <a:pt x="18037" y="529"/>
                  <a:pt x="6469" y="-441"/>
                  <a:pt x="2961" y="3086"/>
                </a:cubicBezTo>
                <a:cubicBezTo>
                  <a:pt x="-548" y="6612"/>
                  <a:pt x="603" y="17456"/>
                  <a:pt x="0" y="21159"/>
                </a:cubicBezTo>
              </a:path>
            </a:pathLst>
          </a:custGeom>
          <a:ln>
            <a:solidFill>
              <a:srgbClr val="EAEAEA"/>
            </a:solidFill>
            <a:tailEnd type="stealth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23" name="Shape 323"/>
          <p:cNvSpPr/>
          <p:nvPr/>
        </p:nvSpPr>
        <p:spPr>
          <a:xfrm flipV="1">
            <a:off x="3435350" y="3429000"/>
            <a:ext cx="6096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52" h="21159" extrusionOk="0">
                <a:moveTo>
                  <a:pt x="21052" y="0"/>
                </a:moveTo>
                <a:cubicBezTo>
                  <a:pt x="18037" y="529"/>
                  <a:pt x="6469" y="-441"/>
                  <a:pt x="2961" y="3086"/>
                </a:cubicBezTo>
                <a:cubicBezTo>
                  <a:pt x="-548" y="6612"/>
                  <a:pt x="603" y="17456"/>
                  <a:pt x="0" y="21159"/>
                </a:cubicBezTo>
              </a:path>
            </a:pathLst>
          </a:custGeom>
          <a:ln>
            <a:solidFill>
              <a:srgbClr val="EAEAEA"/>
            </a:solidFill>
            <a:tailEnd type="stealth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326" name="Group 326"/>
          <p:cNvGrpSpPr/>
          <p:nvPr/>
        </p:nvGrpSpPr>
        <p:grpSpPr>
          <a:xfrm>
            <a:off x="1838325" y="2868929"/>
            <a:ext cx="381000" cy="434341"/>
            <a:chOff x="0" y="0"/>
            <a:chExt cx="381000" cy="434340"/>
          </a:xfrm>
        </p:grpSpPr>
        <p:sp>
          <p:nvSpPr>
            <p:cNvPr id="324" name="Shape 324"/>
            <p:cNvSpPr/>
            <p:nvPr/>
          </p:nvSpPr>
          <p:spPr>
            <a:xfrm>
              <a:off x="0" y="26669"/>
              <a:ext cx="381000" cy="38100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48240" y="0"/>
              <a:ext cx="28452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>
                <a:defRPr b="0"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b="1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B</a:t>
              </a:r>
            </a:p>
          </p:txBody>
        </p:sp>
      </p:grpSp>
      <p:sp>
        <p:nvSpPr>
          <p:cNvPr id="327" name="Shape 327"/>
          <p:cNvSpPr/>
          <p:nvPr/>
        </p:nvSpPr>
        <p:spPr>
          <a:xfrm>
            <a:off x="5724525" y="28194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5715000" y="44196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776287" y="1447800"/>
            <a:ext cx="774541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700"/>
              </a:spcBef>
              <a:defRPr sz="32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pPr>
              <a:defRPr sz="2400">
                <a:solidFill>
                  <a:srgbClr val="EAEAEA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2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rPr>
              <a:t>Preemptible reservations</a:t>
            </a:r>
          </a:p>
        </p:txBody>
      </p:sp>
      <p:grpSp>
        <p:nvGrpSpPr>
          <p:cNvPr id="332" name="Group 332"/>
          <p:cNvGrpSpPr/>
          <p:nvPr/>
        </p:nvGrpSpPr>
        <p:grpSpPr>
          <a:xfrm>
            <a:off x="4114800" y="4469129"/>
            <a:ext cx="381000" cy="434341"/>
            <a:chOff x="0" y="0"/>
            <a:chExt cx="381000" cy="434340"/>
          </a:xfrm>
        </p:grpSpPr>
        <p:sp>
          <p:nvSpPr>
            <p:cNvPr id="330" name="Shape 330"/>
            <p:cNvSpPr/>
            <p:nvPr/>
          </p:nvSpPr>
          <p:spPr>
            <a:xfrm>
              <a:off x="0" y="26669"/>
              <a:ext cx="381000" cy="38100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48240" y="0"/>
              <a:ext cx="28452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>
                <a:defRPr b="0"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b="1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B</a:t>
              </a:r>
            </a:p>
          </p:txBody>
        </p:sp>
      </p:grpSp>
      <p:sp>
        <p:nvSpPr>
          <p:cNvPr id="333" name="Shape 333"/>
          <p:cNvSpPr/>
          <p:nvPr/>
        </p:nvSpPr>
        <p:spPr>
          <a:xfrm flipH="1">
            <a:off x="3581400" y="44958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334" name="Shape 334"/>
          <p:cNvSpPr/>
          <p:nvPr/>
        </p:nvSpPr>
        <p:spPr>
          <a:xfrm flipH="1">
            <a:off x="4648200" y="44958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35" name="Shape 335"/>
          <p:cNvSpPr/>
          <p:nvPr/>
        </p:nvSpPr>
        <p:spPr>
          <a:xfrm flipH="1">
            <a:off x="5181600" y="44958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6372443" y="5105400"/>
            <a:ext cx="1215589" cy="777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reserved </a:t>
            </a:r>
          </a:p>
          <a:p>
            <a:pPr algn="ctr"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frames</a:t>
            </a:r>
          </a:p>
        </p:txBody>
      </p:sp>
      <p:sp>
        <p:nvSpPr>
          <p:cNvPr id="337" name="Shape 337"/>
          <p:cNvSpPr/>
          <p:nvPr/>
        </p:nvSpPr>
        <p:spPr>
          <a:xfrm>
            <a:off x="5378450" y="5003800"/>
            <a:ext cx="977900" cy="4728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7" h="19796" extrusionOk="0">
                <a:moveTo>
                  <a:pt x="21087" y="17878"/>
                </a:moveTo>
                <a:cubicBezTo>
                  <a:pt x="18075" y="18011"/>
                  <a:pt x="6539" y="21600"/>
                  <a:pt x="3013" y="18609"/>
                </a:cubicBezTo>
                <a:cubicBezTo>
                  <a:pt x="-513" y="15618"/>
                  <a:pt x="617" y="3855"/>
                  <a:pt x="0" y="0"/>
                </a:cubicBezTo>
              </a:path>
            </a:pathLst>
          </a:custGeom>
          <a:ln>
            <a:solidFill>
              <a:srgbClr val="EAEAEA"/>
            </a:solidFill>
            <a:tailEnd type="stealth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4826000" y="5003800"/>
            <a:ext cx="1543050" cy="4855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4" h="19780" extrusionOk="0">
                <a:moveTo>
                  <a:pt x="20644" y="17590"/>
                </a:moveTo>
                <a:cubicBezTo>
                  <a:pt x="17628" y="17784"/>
                  <a:pt x="5925" y="21600"/>
                  <a:pt x="2485" y="18690"/>
                </a:cubicBezTo>
                <a:cubicBezTo>
                  <a:pt x="-956" y="15780"/>
                  <a:pt x="509" y="3880"/>
                  <a:pt x="0" y="0"/>
                </a:cubicBezTo>
              </a:path>
            </a:pathLst>
          </a:custGeom>
          <a:ln>
            <a:solidFill>
              <a:srgbClr val="EAEAEA"/>
            </a:solidFill>
            <a:tailEnd type="stealth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3755792" y="5022850"/>
            <a:ext cx="1457558" cy="4675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82" h="20324" extrusionOk="0">
                <a:moveTo>
                  <a:pt x="20382" y="20151"/>
                </a:moveTo>
                <a:cubicBezTo>
                  <a:pt x="17341" y="19806"/>
                  <a:pt x="5575" y="21600"/>
                  <a:pt x="2179" y="18219"/>
                </a:cubicBezTo>
                <a:cubicBezTo>
                  <a:pt x="-1218" y="14837"/>
                  <a:pt x="491" y="3796"/>
                  <a:pt x="47" y="0"/>
                </a:cubicBezTo>
              </a:path>
            </a:pathLst>
          </a:custGeom>
          <a:ln>
            <a:solidFill>
              <a:srgbClr val="EAEAEA"/>
            </a:solidFill>
            <a:tailEnd type="stealth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3409950" y="44196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348" name="Group 348"/>
          <p:cNvGrpSpPr/>
          <p:nvPr/>
        </p:nvGrpSpPr>
        <p:grpSpPr>
          <a:xfrm>
            <a:off x="2905125" y="2868929"/>
            <a:ext cx="2759075" cy="2604771"/>
            <a:chOff x="0" y="0"/>
            <a:chExt cx="2759075" cy="2604770"/>
          </a:xfrm>
        </p:grpSpPr>
        <p:grpSp>
          <p:nvGrpSpPr>
            <p:cNvPr id="343" name="Group 343"/>
            <p:cNvGrpSpPr/>
            <p:nvPr/>
          </p:nvGrpSpPr>
          <p:grpSpPr>
            <a:xfrm>
              <a:off x="0" y="0"/>
              <a:ext cx="381000" cy="434341"/>
              <a:chOff x="0" y="0"/>
              <a:chExt cx="381000" cy="434340"/>
            </a:xfrm>
          </p:grpSpPr>
          <p:sp>
            <p:nvSpPr>
              <p:cNvPr id="341" name="Shape 341"/>
              <p:cNvSpPr/>
              <p:nvPr/>
            </p:nvSpPr>
            <p:spPr>
              <a:xfrm>
                <a:off x="0" y="26669"/>
                <a:ext cx="381000" cy="38100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EAEA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endParaRPr/>
              </a:p>
            </p:txBody>
          </p:sp>
          <p:sp>
            <p:nvSpPr>
              <p:cNvPr id="342" name="Shape 342"/>
              <p:cNvSpPr/>
              <p:nvPr/>
            </p:nvSpPr>
            <p:spPr>
              <a:xfrm>
                <a:off x="48240" y="0"/>
                <a:ext cx="284520" cy="434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lvl1pPr>
              </a:lstStyle>
              <a:p>
                <a:pPr>
                  <a:defRPr b="0">
                    <a:solidFill>
                      <a:srgbClr val="EAEAEA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D</a:t>
                </a:r>
              </a:p>
            </p:txBody>
          </p:sp>
        </p:grpSp>
        <p:grpSp>
          <p:nvGrpSpPr>
            <p:cNvPr id="346" name="Group 346"/>
            <p:cNvGrpSpPr/>
            <p:nvPr/>
          </p:nvGrpSpPr>
          <p:grpSpPr>
            <a:xfrm>
              <a:off x="2276475" y="1600200"/>
              <a:ext cx="381000" cy="434341"/>
              <a:chOff x="0" y="0"/>
              <a:chExt cx="381000" cy="434340"/>
            </a:xfrm>
          </p:grpSpPr>
          <p:sp>
            <p:nvSpPr>
              <p:cNvPr id="344" name="Shape 344"/>
              <p:cNvSpPr/>
              <p:nvPr/>
            </p:nvSpPr>
            <p:spPr>
              <a:xfrm>
                <a:off x="0" y="26669"/>
                <a:ext cx="381000" cy="38100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EAEA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endParaRPr/>
              </a:p>
            </p:txBody>
          </p:sp>
          <p:sp>
            <p:nvSpPr>
              <p:cNvPr id="345" name="Shape 345"/>
              <p:cNvSpPr/>
              <p:nvPr/>
            </p:nvSpPr>
            <p:spPr>
              <a:xfrm>
                <a:off x="48240" y="0"/>
                <a:ext cx="284520" cy="434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lvl1pPr>
              </a:lstStyle>
              <a:p>
                <a:pPr>
                  <a:defRPr b="0">
                    <a:solidFill>
                      <a:srgbClr val="EAEAEA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D</a:t>
                </a:r>
              </a:p>
            </p:txBody>
          </p:sp>
        </p:grpSp>
        <p:sp>
          <p:nvSpPr>
            <p:cNvPr id="347" name="Shape 347"/>
            <p:cNvSpPr/>
            <p:nvPr/>
          </p:nvSpPr>
          <p:spPr>
            <a:xfrm>
              <a:off x="2352675" y="2096770"/>
              <a:ext cx="406400" cy="508001"/>
            </a:xfrm>
            <a:prstGeom prst="rect">
              <a:avLst/>
            </a:prstGeom>
            <a:solidFill>
              <a:srgbClr val="32323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357" name="Group 357"/>
          <p:cNvGrpSpPr/>
          <p:nvPr/>
        </p:nvGrpSpPr>
        <p:grpSpPr>
          <a:xfrm>
            <a:off x="1304924" y="2868929"/>
            <a:ext cx="3906839" cy="2619867"/>
            <a:chOff x="0" y="0"/>
            <a:chExt cx="3906837" cy="2619865"/>
          </a:xfrm>
        </p:grpSpPr>
        <p:grpSp>
          <p:nvGrpSpPr>
            <p:cNvPr id="351" name="Group 351"/>
            <p:cNvGrpSpPr/>
            <p:nvPr/>
          </p:nvGrpSpPr>
          <p:grpSpPr>
            <a:xfrm>
              <a:off x="0" y="0"/>
              <a:ext cx="381000" cy="434341"/>
              <a:chOff x="0" y="0"/>
              <a:chExt cx="381000" cy="434340"/>
            </a:xfrm>
          </p:grpSpPr>
          <p:sp>
            <p:nvSpPr>
              <p:cNvPr id="349" name="Shape 349"/>
              <p:cNvSpPr/>
              <p:nvPr/>
            </p:nvSpPr>
            <p:spPr>
              <a:xfrm>
                <a:off x="0" y="26669"/>
                <a:ext cx="381000" cy="38100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EAEA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endParaRPr/>
              </a:p>
            </p:txBody>
          </p:sp>
          <p:sp>
            <p:nvSpPr>
              <p:cNvPr id="350" name="Shape 350"/>
              <p:cNvSpPr/>
              <p:nvPr/>
            </p:nvSpPr>
            <p:spPr>
              <a:xfrm>
                <a:off x="48240" y="0"/>
                <a:ext cx="284520" cy="434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lvl1pPr>
              </a:lstStyle>
              <a:p>
                <a:pPr>
                  <a:defRPr b="0">
                    <a:solidFill>
                      <a:srgbClr val="EAEAEA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A</a:t>
                </a:r>
              </a:p>
            </p:txBody>
          </p:sp>
        </p:grpSp>
        <p:grpSp>
          <p:nvGrpSpPr>
            <p:cNvPr id="354" name="Group 354"/>
            <p:cNvGrpSpPr/>
            <p:nvPr/>
          </p:nvGrpSpPr>
          <p:grpSpPr>
            <a:xfrm>
              <a:off x="2276475" y="1600200"/>
              <a:ext cx="381000" cy="434341"/>
              <a:chOff x="0" y="0"/>
              <a:chExt cx="381000" cy="434340"/>
            </a:xfrm>
          </p:grpSpPr>
          <p:sp>
            <p:nvSpPr>
              <p:cNvPr id="352" name="Shape 352"/>
              <p:cNvSpPr/>
              <p:nvPr/>
            </p:nvSpPr>
            <p:spPr>
              <a:xfrm>
                <a:off x="0" y="26669"/>
                <a:ext cx="381000" cy="38100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EAEA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endParaRPr/>
              </a:p>
            </p:txBody>
          </p:sp>
          <p:sp>
            <p:nvSpPr>
              <p:cNvPr id="353" name="Shape 353"/>
              <p:cNvSpPr/>
              <p:nvPr/>
            </p:nvSpPr>
            <p:spPr>
              <a:xfrm>
                <a:off x="48240" y="0"/>
                <a:ext cx="284520" cy="434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lvl1pPr>
              </a:lstStyle>
              <a:p>
                <a:pPr>
                  <a:defRPr b="0">
                    <a:solidFill>
                      <a:srgbClr val="EAEAEA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A</a:t>
                </a:r>
              </a:p>
            </p:txBody>
          </p:sp>
        </p:grpSp>
        <p:sp>
          <p:nvSpPr>
            <p:cNvPr id="355" name="Shape 355"/>
            <p:cNvSpPr/>
            <p:nvPr/>
          </p:nvSpPr>
          <p:spPr>
            <a:xfrm>
              <a:off x="2449279" y="2152332"/>
              <a:ext cx="1457559" cy="467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2" h="20324" extrusionOk="0">
                  <a:moveTo>
                    <a:pt x="20382" y="20151"/>
                  </a:moveTo>
                  <a:cubicBezTo>
                    <a:pt x="17341" y="19806"/>
                    <a:pt x="5575" y="21600"/>
                    <a:pt x="2179" y="18219"/>
                  </a:cubicBezTo>
                  <a:cubicBezTo>
                    <a:pt x="-1218" y="14837"/>
                    <a:pt x="491" y="3796"/>
                    <a:pt x="47" y="0"/>
                  </a:cubicBezTo>
                </a:path>
              </a:pathLst>
            </a:custGeom>
            <a:noFill/>
            <a:ln w="19050" cap="flat">
              <a:solidFill>
                <a:srgbClr val="323238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276475" y="2103120"/>
              <a:ext cx="304800" cy="209551"/>
            </a:xfrm>
            <a:prstGeom prst="rect">
              <a:avLst/>
            </a:prstGeom>
            <a:solidFill>
              <a:srgbClr val="32323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365" name="Group 365"/>
          <p:cNvGrpSpPr/>
          <p:nvPr/>
        </p:nvGrpSpPr>
        <p:grpSpPr>
          <a:xfrm>
            <a:off x="2371725" y="2868929"/>
            <a:ext cx="5172075" cy="3074671"/>
            <a:chOff x="0" y="0"/>
            <a:chExt cx="5172075" cy="3074670"/>
          </a:xfrm>
        </p:grpSpPr>
        <p:grpSp>
          <p:nvGrpSpPr>
            <p:cNvPr id="360" name="Group 360"/>
            <p:cNvGrpSpPr/>
            <p:nvPr/>
          </p:nvGrpSpPr>
          <p:grpSpPr>
            <a:xfrm>
              <a:off x="0" y="0"/>
              <a:ext cx="381000" cy="434341"/>
              <a:chOff x="0" y="0"/>
              <a:chExt cx="381000" cy="434340"/>
            </a:xfrm>
          </p:grpSpPr>
          <p:sp>
            <p:nvSpPr>
              <p:cNvPr id="358" name="Shape 358"/>
              <p:cNvSpPr/>
              <p:nvPr/>
            </p:nvSpPr>
            <p:spPr>
              <a:xfrm>
                <a:off x="0" y="26669"/>
                <a:ext cx="381000" cy="38100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EAEA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endParaRPr/>
              </a:p>
            </p:txBody>
          </p:sp>
          <p:sp>
            <p:nvSpPr>
              <p:cNvPr id="359" name="Shape 359"/>
              <p:cNvSpPr/>
              <p:nvPr/>
            </p:nvSpPr>
            <p:spPr>
              <a:xfrm>
                <a:off x="48240" y="0"/>
                <a:ext cx="284520" cy="434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lvl1pPr>
              </a:lstStyle>
              <a:p>
                <a:pPr>
                  <a:defRPr b="0">
                    <a:solidFill>
                      <a:srgbClr val="EAEAEA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C</a:t>
                </a:r>
              </a:p>
            </p:txBody>
          </p:sp>
        </p:grpSp>
        <p:grpSp>
          <p:nvGrpSpPr>
            <p:cNvPr id="363" name="Group 363"/>
            <p:cNvGrpSpPr/>
            <p:nvPr/>
          </p:nvGrpSpPr>
          <p:grpSpPr>
            <a:xfrm>
              <a:off x="2276475" y="1600200"/>
              <a:ext cx="381000" cy="434341"/>
              <a:chOff x="0" y="0"/>
              <a:chExt cx="381000" cy="434340"/>
            </a:xfrm>
          </p:grpSpPr>
          <p:sp>
            <p:nvSpPr>
              <p:cNvPr id="361" name="Shape 361"/>
              <p:cNvSpPr/>
              <p:nvPr/>
            </p:nvSpPr>
            <p:spPr>
              <a:xfrm>
                <a:off x="0" y="26669"/>
                <a:ext cx="381000" cy="38100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EAEA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endParaRPr/>
              </a:p>
            </p:txBody>
          </p:sp>
          <p:sp>
            <p:nvSpPr>
              <p:cNvPr id="362" name="Shape 362"/>
              <p:cNvSpPr/>
              <p:nvPr/>
            </p:nvSpPr>
            <p:spPr>
              <a:xfrm>
                <a:off x="48240" y="0"/>
                <a:ext cx="284520" cy="434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lvl1pPr>
              </a:lstStyle>
              <a:p>
                <a:pPr>
                  <a:defRPr b="0">
                    <a:solidFill>
                      <a:srgbClr val="EAEAEA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C</a:t>
                </a:r>
              </a:p>
            </p:txBody>
          </p:sp>
        </p:grpSp>
        <p:sp>
          <p:nvSpPr>
            <p:cNvPr id="364" name="Shape 364"/>
            <p:cNvSpPr/>
            <p:nvPr/>
          </p:nvSpPr>
          <p:spPr>
            <a:xfrm>
              <a:off x="1133475" y="2131695"/>
              <a:ext cx="4038600" cy="942976"/>
            </a:xfrm>
            <a:prstGeom prst="rect">
              <a:avLst/>
            </a:prstGeom>
            <a:solidFill>
              <a:srgbClr val="32323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grpSp>
        <p:nvGrpSpPr>
          <p:cNvPr id="368" name="Group 368"/>
          <p:cNvGrpSpPr/>
          <p:nvPr/>
        </p:nvGrpSpPr>
        <p:grpSpPr>
          <a:xfrm>
            <a:off x="685800" y="5064144"/>
            <a:ext cx="3962400" cy="1555731"/>
            <a:chOff x="0" y="0"/>
            <a:chExt cx="3962400" cy="1555730"/>
          </a:xfrm>
        </p:grpSpPr>
        <p:sp>
          <p:nvSpPr>
            <p:cNvPr id="366" name="Shape 366"/>
            <p:cNvSpPr/>
            <p:nvPr/>
          </p:nvSpPr>
          <p:spPr>
            <a:xfrm>
              <a:off x="0" y="0"/>
              <a:ext cx="3962400" cy="1555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3747"/>
                  </a:moveTo>
                  <a:lnTo>
                    <a:pt x="3600" y="3747"/>
                  </a:lnTo>
                  <a:cubicBezTo>
                    <a:pt x="1612" y="3747"/>
                    <a:pt x="0" y="5079"/>
                    <a:pt x="0" y="6722"/>
                  </a:cubicBezTo>
                  <a:lnTo>
                    <a:pt x="0" y="6722"/>
                  </a:lnTo>
                  <a:lnTo>
                    <a:pt x="0" y="18624"/>
                  </a:lnTo>
                  <a:cubicBezTo>
                    <a:pt x="0" y="20268"/>
                    <a:pt x="1612" y="21600"/>
                    <a:pt x="3600" y="21600"/>
                  </a:cubicBezTo>
                  <a:lnTo>
                    <a:pt x="18000" y="21600"/>
                  </a:lnTo>
                  <a:cubicBezTo>
                    <a:pt x="19988" y="21600"/>
                    <a:pt x="21600" y="20268"/>
                    <a:pt x="21600" y="18624"/>
                  </a:cubicBezTo>
                  <a:lnTo>
                    <a:pt x="21600" y="6722"/>
                  </a:lnTo>
                  <a:cubicBezTo>
                    <a:pt x="21600" y="5079"/>
                    <a:pt x="19988" y="3747"/>
                    <a:pt x="18000" y="3747"/>
                  </a:cubicBezTo>
                  <a:lnTo>
                    <a:pt x="20717" y="0"/>
                  </a:lnTo>
                  <a:lnTo>
                    <a:pt x="12600" y="374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145104" y="352722"/>
              <a:ext cx="3672192" cy="1120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Arial Narrow"/>
                  <a:ea typeface="Arial Narrow"/>
                  <a:cs typeface="Arial Narrow"/>
                  <a:sym typeface="Arial Narrow"/>
                </a:rPr>
                <a:t>How much do we reserve? </a:t>
              </a:r>
              <a:br>
                <a:rPr>
                  <a:latin typeface="Arial Narrow"/>
                  <a:ea typeface="Arial Narrow"/>
                  <a:cs typeface="Arial Narrow"/>
                  <a:sym typeface="Arial Narrow"/>
                </a:rPr>
              </a:br>
              <a:r>
                <a:rPr>
                  <a:latin typeface="Arial Narrow"/>
                  <a:ea typeface="Arial Narrow"/>
                  <a:cs typeface="Arial Narrow"/>
                  <a:sym typeface="Arial Narrow"/>
                </a:rPr>
                <a:t>Goal: good TLB coverage,</a:t>
              </a:r>
              <a:br>
                <a:rPr>
                  <a:latin typeface="Arial Narrow"/>
                  <a:ea typeface="Arial Narrow"/>
                  <a:cs typeface="Arial Narrow"/>
                  <a:sym typeface="Arial Narrow"/>
                </a:rPr>
              </a:br>
              <a:r>
                <a:rPr>
                  <a:latin typeface="Arial Narrow"/>
                  <a:ea typeface="Arial Narrow"/>
                  <a:cs typeface="Arial Narrow"/>
                  <a:sym typeface="Arial Narrow"/>
                </a:rPr>
                <a:t>without internal fragmentation.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4" animBg="1" advAuto="0"/>
      <p:bldP spid="348" grpId="1" animBg="1" advAuto="0"/>
      <p:bldP spid="357" grpId="2" animBg="1" advAuto="0"/>
      <p:bldP spid="365" grpId="3" animBg="1" advAuto="0"/>
      <p:bldP spid="368" grpId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16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1" name="Shape 3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Allocation: reservation size</a:t>
            </a:r>
          </a:p>
        </p:txBody>
      </p:sp>
      <p:sp>
        <p:nvSpPr>
          <p:cNvPr id="372" name="Shape 372"/>
          <p:cNvSpPr>
            <a:spLocks noGrp="1"/>
          </p:cNvSpPr>
          <p:nvPr>
            <p:ph type="body" idx="1"/>
          </p:nvPr>
        </p:nvSpPr>
        <p:spPr>
          <a:xfrm>
            <a:off x="776287" y="1600200"/>
            <a:ext cx="7745413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SzTx/>
              <a:buNone/>
            </a:pPr>
            <a:r>
              <a:t>Opportunistic policy</a:t>
            </a:r>
          </a:p>
          <a:p>
            <a:pPr>
              <a:buChar char="⬥"/>
            </a:pPr>
            <a:r>
              <a:t>Go for biggest size that is no larger than the memory object (e.g., file)</a:t>
            </a:r>
            <a:endParaRPr sz="2800"/>
          </a:p>
          <a:p>
            <a:pPr>
              <a:buChar char="⬥"/>
            </a:pPr>
            <a:r>
              <a:t>If required size not available, try preemption before resigning to a smaller size</a:t>
            </a:r>
          </a:p>
          <a:p>
            <a:pPr marL="741362" lvl="1" indent="-287337">
              <a:spcBef>
                <a:spcPts val="600"/>
              </a:spcBef>
              <a:buClr>
                <a:schemeClr val="accent2"/>
              </a:buClr>
              <a:defRPr sz="2800"/>
            </a:pPr>
            <a:r>
              <a:t>preempted reservation had its chance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17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228599" y="1371600"/>
            <a:ext cx="8763002" cy="3200400"/>
          </a:xfrm>
          <a:prstGeom prst="rect">
            <a:avLst/>
          </a:prstGeom>
          <a:solidFill>
            <a:srgbClr val="32323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1447800" y="3725862"/>
            <a:ext cx="1112838" cy="54133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377" name="Shape 3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Allocation: managing reservations</a:t>
            </a:r>
          </a:p>
        </p:txBody>
      </p:sp>
      <p:sp>
        <p:nvSpPr>
          <p:cNvPr id="378" name="Shape 378"/>
          <p:cNvSpPr/>
          <p:nvPr/>
        </p:nvSpPr>
        <p:spPr>
          <a:xfrm>
            <a:off x="914400" y="2287270"/>
            <a:ext cx="533400" cy="1"/>
          </a:xfrm>
          <a:prstGeom prst="line">
            <a:avLst/>
          </a:prstGeom>
          <a:ln>
            <a:solidFill>
              <a:srgbClr val="EAEAEA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914400" y="3124200"/>
            <a:ext cx="533400" cy="0"/>
          </a:xfrm>
          <a:prstGeom prst="line">
            <a:avLst/>
          </a:prstGeom>
          <a:ln>
            <a:solidFill>
              <a:srgbClr val="EAEAEA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80" name="Shape 380"/>
          <p:cNvSpPr/>
          <p:nvPr/>
        </p:nvSpPr>
        <p:spPr>
          <a:xfrm flipH="1">
            <a:off x="3663950" y="2024062"/>
            <a:ext cx="2222500" cy="54133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381" name="Shape 381"/>
          <p:cNvSpPr/>
          <p:nvPr/>
        </p:nvSpPr>
        <p:spPr>
          <a:xfrm flipH="1">
            <a:off x="1447799" y="2019300"/>
            <a:ext cx="4440239" cy="552450"/>
          </a:xfrm>
          <a:prstGeom prst="rect">
            <a:avLst/>
          </a:prstGeom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82" name="Shape 382"/>
          <p:cNvSpPr/>
          <p:nvPr/>
        </p:nvSpPr>
        <p:spPr>
          <a:xfrm flipH="1">
            <a:off x="5403850" y="2105025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3783012" y="2105025"/>
            <a:ext cx="381001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4872037" y="2105025"/>
            <a:ext cx="381001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85" name="Shape 385"/>
          <p:cNvSpPr/>
          <p:nvPr/>
        </p:nvSpPr>
        <p:spPr>
          <a:xfrm flipH="1">
            <a:off x="3157537" y="2105025"/>
            <a:ext cx="381001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86" name="Shape 386"/>
          <p:cNvSpPr/>
          <p:nvPr/>
        </p:nvSpPr>
        <p:spPr>
          <a:xfrm flipH="1">
            <a:off x="2641600" y="2105025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387" name="Shape 387"/>
          <p:cNvSpPr/>
          <p:nvPr/>
        </p:nvSpPr>
        <p:spPr>
          <a:xfrm flipH="1">
            <a:off x="2090737" y="2105025"/>
            <a:ext cx="381001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88" name="Shape 388"/>
          <p:cNvSpPr/>
          <p:nvPr/>
        </p:nvSpPr>
        <p:spPr>
          <a:xfrm flipH="1">
            <a:off x="1558925" y="2105025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89" name="Shape 389"/>
          <p:cNvSpPr/>
          <p:nvPr/>
        </p:nvSpPr>
        <p:spPr>
          <a:xfrm flipH="1">
            <a:off x="4298950" y="2105025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3658870" y="2019300"/>
            <a:ext cx="1" cy="55245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4787582" y="2038350"/>
            <a:ext cx="1" cy="533400"/>
          </a:xfrm>
          <a:prstGeom prst="line">
            <a:avLst/>
          </a:prstGeom>
          <a:ln w="6350">
            <a:solidFill>
              <a:srgbClr val="EAEAEA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2558732" y="2038350"/>
            <a:ext cx="1" cy="533400"/>
          </a:xfrm>
          <a:prstGeom prst="line">
            <a:avLst/>
          </a:prstGeom>
          <a:ln w="6350">
            <a:solidFill>
              <a:srgbClr val="EAEAEA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93" name="Shape 393"/>
          <p:cNvSpPr/>
          <p:nvPr/>
        </p:nvSpPr>
        <p:spPr>
          <a:xfrm flipH="1">
            <a:off x="4191000" y="2857500"/>
            <a:ext cx="4445000" cy="552450"/>
          </a:xfrm>
          <a:prstGeom prst="rect">
            <a:avLst/>
          </a:prstGeom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94" name="Shape 394"/>
          <p:cNvSpPr/>
          <p:nvPr/>
        </p:nvSpPr>
        <p:spPr>
          <a:xfrm flipH="1">
            <a:off x="7635875" y="2943225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395" name="Shape 395"/>
          <p:cNvSpPr/>
          <p:nvPr/>
        </p:nvSpPr>
        <p:spPr>
          <a:xfrm flipH="1">
            <a:off x="6553200" y="2943225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96" name="Shape 396"/>
          <p:cNvSpPr/>
          <p:nvPr/>
        </p:nvSpPr>
        <p:spPr>
          <a:xfrm flipH="1">
            <a:off x="5943600" y="2943225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97" name="Shape 397"/>
          <p:cNvSpPr/>
          <p:nvPr/>
        </p:nvSpPr>
        <p:spPr>
          <a:xfrm flipH="1">
            <a:off x="4835525" y="2943225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98" name="Shape 398"/>
          <p:cNvSpPr/>
          <p:nvPr/>
        </p:nvSpPr>
        <p:spPr>
          <a:xfrm flipH="1">
            <a:off x="4303712" y="2943225"/>
            <a:ext cx="381001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6430645" y="2857500"/>
            <a:ext cx="1" cy="55245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0" name="Shape 400"/>
          <p:cNvSpPr/>
          <p:nvPr/>
        </p:nvSpPr>
        <p:spPr>
          <a:xfrm flipH="1">
            <a:off x="8153400" y="2943225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01" name="Shape 401"/>
          <p:cNvSpPr/>
          <p:nvPr/>
        </p:nvSpPr>
        <p:spPr>
          <a:xfrm flipH="1">
            <a:off x="7086600" y="2943225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02" name="Shape 402"/>
          <p:cNvSpPr/>
          <p:nvPr/>
        </p:nvSpPr>
        <p:spPr>
          <a:xfrm flipH="1">
            <a:off x="5410200" y="2943225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403" name="Shape 403"/>
          <p:cNvSpPr/>
          <p:nvPr/>
        </p:nvSpPr>
        <p:spPr>
          <a:xfrm flipH="1">
            <a:off x="1447800" y="2857500"/>
            <a:ext cx="2252663" cy="552450"/>
          </a:xfrm>
          <a:prstGeom prst="rect">
            <a:avLst/>
          </a:prstGeom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04" name="Shape 404"/>
          <p:cNvSpPr/>
          <p:nvPr/>
        </p:nvSpPr>
        <p:spPr>
          <a:xfrm rot="10800000">
            <a:off x="1558925" y="2941637"/>
            <a:ext cx="381000" cy="381001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405" name="Shape 405"/>
          <p:cNvSpPr/>
          <p:nvPr/>
        </p:nvSpPr>
        <p:spPr>
          <a:xfrm rot="10800000">
            <a:off x="2641600" y="2941637"/>
            <a:ext cx="381000" cy="381001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06" name="Shape 406"/>
          <p:cNvSpPr/>
          <p:nvPr/>
        </p:nvSpPr>
        <p:spPr>
          <a:xfrm flipH="1">
            <a:off x="3157537" y="2941637"/>
            <a:ext cx="381001" cy="381001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07" name="Shape 407"/>
          <p:cNvSpPr/>
          <p:nvPr/>
        </p:nvSpPr>
        <p:spPr>
          <a:xfrm flipH="1">
            <a:off x="2090737" y="2941637"/>
            <a:ext cx="381001" cy="381001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7545069" y="2876550"/>
            <a:ext cx="1" cy="533400"/>
          </a:xfrm>
          <a:prstGeom prst="line">
            <a:avLst/>
          </a:prstGeom>
          <a:ln w="6350">
            <a:solidFill>
              <a:srgbClr val="EAEAEA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5316220" y="2876550"/>
            <a:ext cx="1" cy="533400"/>
          </a:xfrm>
          <a:prstGeom prst="line">
            <a:avLst/>
          </a:prstGeom>
          <a:ln w="6350">
            <a:solidFill>
              <a:srgbClr val="EAEAEA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2558732" y="2876550"/>
            <a:ext cx="1" cy="533400"/>
          </a:xfrm>
          <a:prstGeom prst="line">
            <a:avLst/>
          </a:prstGeom>
          <a:ln w="6350">
            <a:solidFill>
              <a:srgbClr val="EAEAEA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3657600" y="3134995"/>
            <a:ext cx="533400" cy="1"/>
          </a:xfrm>
          <a:prstGeom prst="line">
            <a:avLst/>
          </a:prstGeom>
          <a:ln>
            <a:solidFill>
              <a:srgbClr val="EAEAEA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2" name="Shape 412"/>
          <p:cNvSpPr/>
          <p:nvPr/>
        </p:nvSpPr>
        <p:spPr>
          <a:xfrm flipH="1">
            <a:off x="1447800" y="3714750"/>
            <a:ext cx="2252663" cy="552450"/>
          </a:xfrm>
          <a:prstGeom prst="rect">
            <a:avLst/>
          </a:prstGeom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13" name="Shape 413"/>
          <p:cNvSpPr/>
          <p:nvPr/>
        </p:nvSpPr>
        <p:spPr>
          <a:xfrm rot="10800000">
            <a:off x="1558925" y="3798887"/>
            <a:ext cx="381000" cy="381001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414" name="Shape 414"/>
          <p:cNvSpPr/>
          <p:nvPr/>
        </p:nvSpPr>
        <p:spPr>
          <a:xfrm rot="10800000">
            <a:off x="2641600" y="3798887"/>
            <a:ext cx="381000" cy="381001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15" name="Shape 415"/>
          <p:cNvSpPr/>
          <p:nvPr/>
        </p:nvSpPr>
        <p:spPr>
          <a:xfrm flipH="1">
            <a:off x="2090737" y="3798887"/>
            <a:ext cx="381001" cy="381001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2558732" y="3733800"/>
            <a:ext cx="1" cy="533400"/>
          </a:xfrm>
          <a:prstGeom prst="line">
            <a:avLst/>
          </a:prstGeom>
          <a:ln w="6350">
            <a:solidFill>
              <a:srgbClr val="EAEAEA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17" name="Shape 417"/>
          <p:cNvSpPr/>
          <p:nvPr/>
        </p:nvSpPr>
        <p:spPr>
          <a:xfrm rot="10800000">
            <a:off x="3157537" y="3798887"/>
            <a:ext cx="381001" cy="381001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418" name="Shape 418"/>
          <p:cNvSpPr/>
          <p:nvPr/>
        </p:nvSpPr>
        <p:spPr>
          <a:xfrm flipH="1">
            <a:off x="4191000" y="3714750"/>
            <a:ext cx="1135063" cy="552450"/>
          </a:xfrm>
          <a:prstGeom prst="rect">
            <a:avLst/>
          </a:prstGeom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4835525" y="3798887"/>
            <a:ext cx="381000" cy="381001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420" name="Shape 420"/>
          <p:cNvSpPr/>
          <p:nvPr/>
        </p:nvSpPr>
        <p:spPr>
          <a:xfrm rot="10800000" flipH="1">
            <a:off x="4303712" y="3798887"/>
            <a:ext cx="381001" cy="381001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1180884" y="1398587"/>
            <a:ext cx="4659745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800">
                <a:latin typeface="Arial Narrow"/>
                <a:ea typeface="Arial Narrow"/>
                <a:cs typeface="Arial Narrow"/>
                <a:sym typeface="Arial Narrow"/>
              </a:rPr>
              <a:t>largest unused (and aligned) chunk</a:t>
            </a:r>
          </a:p>
        </p:txBody>
      </p:sp>
      <p:sp>
        <p:nvSpPr>
          <p:cNvPr id="422" name="Shape 422"/>
          <p:cNvSpPr/>
          <p:nvPr/>
        </p:nvSpPr>
        <p:spPr>
          <a:xfrm>
            <a:off x="762000" y="1676400"/>
            <a:ext cx="3810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>
            <a:solidFill>
              <a:srgbClr val="EAEAEA"/>
            </a:solidFill>
            <a:tailEnd type="stealt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914400" y="3990975"/>
            <a:ext cx="533400" cy="0"/>
          </a:xfrm>
          <a:prstGeom prst="line">
            <a:avLst/>
          </a:prstGeom>
          <a:ln>
            <a:solidFill>
              <a:srgbClr val="EAEAEA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3657600" y="3982720"/>
            <a:ext cx="533400" cy="1"/>
          </a:xfrm>
          <a:prstGeom prst="line">
            <a:avLst/>
          </a:prstGeom>
          <a:ln>
            <a:solidFill>
              <a:srgbClr val="EAEAEA"/>
            </a:solidFill>
            <a:tailEnd type="stealth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776287" y="4876800"/>
            <a:ext cx="7745413" cy="1878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700"/>
              </a:spcBef>
              <a:defRPr sz="32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  <a:lvl2pPr marL="727956" indent="-446969">
              <a:spcBef>
                <a:spcPts val="600"/>
              </a:spcBef>
              <a:buClr>
                <a:schemeClr val="accent1"/>
              </a:buClr>
              <a:buSzPct val="100000"/>
              <a:buFont typeface="Wingdings"/>
              <a:buChar char="⬥"/>
              <a:defRPr sz="28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lvl2pPr>
          </a:lstStyle>
          <a:p>
            <a:pPr>
              <a:defRPr sz="2400">
                <a:solidFill>
                  <a:srgbClr val="EAEAEA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2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rPr>
              <a:t>best candidate for preemption at front:</a:t>
            </a:r>
            <a:endParaRPr sz="3200">
              <a:solidFill>
                <a:srgbClr val="000000"/>
              </a:solidFill>
              <a:effectLst>
                <a:outerShdw blurRad="12700" dist="25400" dir="2700000" rotWithShape="0">
                  <a:srgbClr val="DDDDDD"/>
                </a:outerShdw>
              </a:effectLst>
            </a:endParaRPr>
          </a:p>
          <a:p>
            <a:pPr lvl="1">
              <a:defRPr sz="1800">
                <a:solidFill>
                  <a:srgbClr val="EAEAEA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8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rPr>
              <a:t>reservation whose most recently populated frame was populated the least recently</a:t>
            </a:r>
            <a:endParaRPr sz="2800">
              <a:solidFill>
                <a:srgbClr val="000000"/>
              </a:solidFill>
              <a:effectLst>
                <a:outerShdw blurRad="12700" dist="25400" dir="2700000" rotWithShape="0">
                  <a:srgbClr val="DDDDDD"/>
                </a:outerShdw>
              </a:effectLst>
            </a:endParaRPr>
          </a:p>
        </p:txBody>
      </p:sp>
      <p:grpSp>
        <p:nvGrpSpPr>
          <p:cNvPr id="428" name="Group 428"/>
          <p:cNvGrpSpPr/>
          <p:nvPr/>
        </p:nvGrpSpPr>
        <p:grpSpPr>
          <a:xfrm>
            <a:off x="457200" y="3690937"/>
            <a:ext cx="609600" cy="609601"/>
            <a:chOff x="0" y="0"/>
            <a:chExt cx="609600" cy="609600"/>
          </a:xfrm>
        </p:grpSpPr>
        <p:sp>
          <p:nvSpPr>
            <p:cNvPr id="426" name="Shape 426"/>
            <p:cNvSpPr/>
            <p:nvPr/>
          </p:nvSpPr>
          <p:spPr>
            <a:xfrm>
              <a:off x="0" y="0"/>
              <a:ext cx="609600" cy="609600"/>
            </a:xfrm>
            <a:prstGeom prst="diamond">
              <a:avLst/>
            </a:prstGeom>
            <a:solidFill>
              <a:srgbClr val="000000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71643" y="55880"/>
              <a:ext cx="266314" cy="497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1</a:t>
              </a:r>
            </a:p>
          </p:txBody>
        </p:sp>
      </p:grpSp>
      <p:grpSp>
        <p:nvGrpSpPr>
          <p:cNvPr id="431" name="Group 431"/>
          <p:cNvGrpSpPr/>
          <p:nvPr/>
        </p:nvGrpSpPr>
        <p:grpSpPr>
          <a:xfrm>
            <a:off x="457200" y="2819400"/>
            <a:ext cx="609600" cy="609600"/>
            <a:chOff x="0" y="0"/>
            <a:chExt cx="609600" cy="609600"/>
          </a:xfrm>
        </p:grpSpPr>
        <p:sp>
          <p:nvSpPr>
            <p:cNvPr id="429" name="Shape 429"/>
            <p:cNvSpPr/>
            <p:nvPr/>
          </p:nvSpPr>
          <p:spPr>
            <a:xfrm>
              <a:off x="0" y="0"/>
              <a:ext cx="609600" cy="609600"/>
            </a:xfrm>
            <a:prstGeom prst="diamond">
              <a:avLst/>
            </a:prstGeom>
            <a:solidFill>
              <a:srgbClr val="000000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71643" y="55880"/>
              <a:ext cx="266314" cy="497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2</a:t>
              </a:r>
            </a:p>
          </p:txBody>
        </p:sp>
      </p:grpSp>
      <p:grpSp>
        <p:nvGrpSpPr>
          <p:cNvPr id="434" name="Group 434"/>
          <p:cNvGrpSpPr/>
          <p:nvPr/>
        </p:nvGrpSpPr>
        <p:grpSpPr>
          <a:xfrm>
            <a:off x="457200" y="1981200"/>
            <a:ext cx="609600" cy="609600"/>
            <a:chOff x="0" y="0"/>
            <a:chExt cx="609600" cy="609600"/>
          </a:xfrm>
        </p:grpSpPr>
        <p:sp>
          <p:nvSpPr>
            <p:cNvPr id="432" name="Shape 432"/>
            <p:cNvSpPr/>
            <p:nvPr/>
          </p:nvSpPr>
          <p:spPr>
            <a:xfrm>
              <a:off x="0" y="0"/>
              <a:ext cx="609600" cy="609600"/>
            </a:xfrm>
            <a:prstGeom prst="diamond">
              <a:avLst/>
            </a:prstGeom>
            <a:solidFill>
              <a:srgbClr val="000000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71643" y="55880"/>
              <a:ext cx="266314" cy="497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4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" grpId="1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18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1143000" y="4495800"/>
            <a:ext cx="6096000" cy="990600"/>
          </a:xfrm>
          <a:prstGeom prst="rect">
            <a:avLst/>
          </a:prstGeom>
          <a:solidFill>
            <a:srgbClr val="32323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4114800" y="4730750"/>
            <a:ext cx="1130300" cy="5270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1143000" y="2209800"/>
            <a:ext cx="6096000" cy="990600"/>
          </a:xfrm>
          <a:prstGeom prst="rect">
            <a:avLst/>
          </a:prstGeom>
          <a:solidFill>
            <a:srgbClr val="32323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40" name="Shape 4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Incremental promotions</a:t>
            </a:r>
          </a:p>
        </p:txBody>
      </p:sp>
      <p:sp>
        <p:nvSpPr>
          <p:cNvPr id="441" name="Shape 441"/>
          <p:cNvSpPr>
            <a:spLocks noGrp="1"/>
          </p:cNvSpPr>
          <p:nvPr>
            <p:ph type="body" sz="quarter" idx="1"/>
          </p:nvPr>
        </p:nvSpPr>
        <p:spPr>
          <a:xfrm>
            <a:off x="609600" y="1447800"/>
            <a:ext cx="80772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332930" indent="-332930" defTabSz="896111">
              <a:lnSpc>
                <a:spcPct val="90000"/>
              </a:lnSpc>
              <a:buSzTx/>
              <a:buNone/>
              <a:defRPr sz="3136">
                <a:effectLst>
                  <a:outerShdw blurRad="12446" dist="24892" dir="2700000" rotWithShape="0">
                    <a:srgbClr val="DDDDDD"/>
                  </a:outerShdw>
                </a:effectLst>
              </a:defRPr>
            </a:lvl1pPr>
          </a:lstStyle>
          <a:p>
            <a:r>
              <a:t>Promotion policy: opportunistic</a:t>
            </a:r>
          </a:p>
        </p:txBody>
      </p:sp>
      <p:sp>
        <p:nvSpPr>
          <p:cNvPr id="442" name="Shape 442"/>
          <p:cNvSpPr/>
          <p:nvPr/>
        </p:nvSpPr>
        <p:spPr>
          <a:xfrm>
            <a:off x="1828800" y="2438400"/>
            <a:ext cx="1179513" cy="5270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1447800" y="2438400"/>
            <a:ext cx="53340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1447800" y="2971800"/>
            <a:ext cx="53340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6353175" y="24384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1828800" y="24384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1957387" y="2514600"/>
            <a:ext cx="381001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2514600" y="25146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3073400" y="25146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3632200" y="25146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4191000" y="25146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4749800" y="25146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5308600" y="25146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5867400" y="25146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4100512" y="24384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1143000" y="3352800"/>
            <a:ext cx="6096000" cy="990600"/>
          </a:xfrm>
          <a:prstGeom prst="rect">
            <a:avLst/>
          </a:prstGeom>
          <a:solidFill>
            <a:srgbClr val="32323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1828800" y="3581400"/>
            <a:ext cx="2286001" cy="52705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1447800" y="3581400"/>
            <a:ext cx="53340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1447800" y="4114800"/>
            <a:ext cx="53340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0" name="Shape 460"/>
          <p:cNvSpPr/>
          <p:nvPr/>
        </p:nvSpPr>
        <p:spPr>
          <a:xfrm>
            <a:off x="6353175" y="35814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1828800" y="35814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1957387" y="3657600"/>
            <a:ext cx="381001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2514600" y="36576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3073400" y="36576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3632200" y="36576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4191000" y="36576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4749800" y="36576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468" name="Shape 468"/>
          <p:cNvSpPr/>
          <p:nvPr/>
        </p:nvSpPr>
        <p:spPr>
          <a:xfrm>
            <a:off x="5308600" y="36576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5867400" y="36576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4114800" y="35814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1828800" y="4724400"/>
            <a:ext cx="2286001" cy="52705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1447800" y="4724400"/>
            <a:ext cx="53340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1447800" y="5257800"/>
            <a:ext cx="53340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6353175" y="47244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1828800" y="47244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1957387" y="4800600"/>
            <a:ext cx="381001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2514600" y="48006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3073400" y="48006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3632200" y="48006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4191000" y="48006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81" name="Shape 481"/>
          <p:cNvSpPr/>
          <p:nvPr/>
        </p:nvSpPr>
        <p:spPr>
          <a:xfrm>
            <a:off x="4749800" y="48006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482" name="Shape 482"/>
          <p:cNvSpPr/>
          <p:nvPr/>
        </p:nvSpPr>
        <p:spPr>
          <a:xfrm>
            <a:off x="5308600" y="48006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5867400" y="48006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84" name="Shape 484"/>
          <p:cNvSpPr/>
          <p:nvPr/>
        </p:nvSpPr>
        <p:spPr>
          <a:xfrm>
            <a:off x="4110037" y="47244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5" name="Shape 485"/>
          <p:cNvSpPr/>
          <p:nvPr/>
        </p:nvSpPr>
        <p:spPr>
          <a:xfrm>
            <a:off x="1143000" y="5638800"/>
            <a:ext cx="6096000" cy="990600"/>
          </a:xfrm>
          <a:prstGeom prst="rect">
            <a:avLst/>
          </a:prstGeom>
          <a:solidFill>
            <a:srgbClr val="32323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1828800" y="5867400"/>
            <a:ext cx="4495800" cy="5270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487" name="Shape 487"/>
          <p:cNvSpPr/>
          <p:nvPr/>
        </p:nvSpPr>
        <p:spPr>
          <a:xfrm>
            <a:off x="1447800" y="5867400"/>
            <a:ext cx="53340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8" name="Shape 488"/>
          <p:cNvSpPr/>
          <p:nvPr/>
        </p:nvSpPr>
        <p:spPr>
          <a:xfrm>
            <a:off x="1447800" y="6400800"/>
            <a:ext cx="53340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9" name="Shape 489"/>
          <p:cNvSpPr/>
          <p:nvPr/>
        </p:nvSpPr>
        <p:spPr>
          <a:xfrm>
            <a:off x="6353175" y="58674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90" name="Shape 490"/>
          <p:cNvSpPr/>
          <p:nvPr/>
        </p:nvSpPr>
        <p:spPr>
          <a:xfrm>
            <a:off x="1828800" y="58674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1957387" y="5943600"/>
            <a:ext cx="381001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92" name="Shape 492"/>
          <p:cNvSpPr/>
          <p:nvPr/>
        </p:nvSpPr>
        <p:spPr>
          <a:xfrm>
            <a:off x="2514600" y="59436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3073400" y="59436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3632200" y="59436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95" name="Shape 495"/>
          <p:cNvSpPr/>
          <p:nvPr/>
        </p:nvSpPr>
        <p:spPr>
          <a:xfrm>
            <a:off x="4191000" y="59436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4749800" y="59436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497" name="Shape 497"/>
          <p:cNvSpPr/>
          <p:nvPr/>
        </p:nvSpPr>
        <p:spPr>
          <a:xfrm>
            <a:off x="5308600" y="59436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98" name="Shape 498"/>
          <p:cNvSpPr/>
          <p:nvPr/>
        </p:nvSpPr>
        <p:spPr>
          <a:xfrm>
            <a:off x="5867400" y="59436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99" name="Shape 499"/>
          <p:cNvSpPr/>
          <p:nvPr/>
        </p:nvSpPr>
        <p:spPr>
          <a:xfrm>
            <a:off x="7750368" y="2452687"/>
            <a:ext cx="266314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 sz="240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2</a:t>
            </a:r>
          </a:p>
        </p:txBody>
      </p:sp>
      <p:sp>
        <p:nvSpPr>
          <p:cNvPr id="500" name="Shape 500"/>
          <p:cNvSpPr/>
          <p:nvPr/>
        </p:nvSpPr>
        <p:spPr>
          <a:xfrm>
            <a:off x="7750368" y="3595687"/>
            <a:ext cx="266314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 sz="240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</a:p>
        </p:txBody>
      </p:sp>
      <p:sp>
        <p:nvSpPr>
          <p:cNvPr id="501" name="Shape 501"/>
          <p:cNvSpPr/>
          <p:nvPr/>
        </p:nvSpPr>
        <p:spPr>
          <a:xfrm>
            <a:off x="7583321" y="4738687"/>
            <a:ext cx="598821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 sz="240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4+2</a:t>
            </a:r>
          </a:p>
        </p:txBody>
      </p:sp>
      <p:sp>
        <p:nvSpPr>
          <p:cNvPr id="502" name="Shape 502"/>
          <p:cNvSpPr/>
          <p:nvPr/>
        </p:nvSpPr>
        <p:spPr>
          <a:xfrm>
            <a:off x="7750368" y="5881687"/>
            <a:ext cx="266314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 sz="240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8</a:t>
            </a:r>
          </a:p>
        </p:txBody>
      </p:sp>
      <p:sp>
        <p:nvSpPr>
          <p:cNvPr id="503" name="Shape 503"/>
          <p:cNvSpPr/>
          <p:nvPr/>
        </p:nvSpPr>
        <p:spPr>
          <a:xfrm>
            <a:off x="5216207" y="2438400"/>
            <a:ext cx="1" cy="533400"/>
          </a:xfrm>
          <a:prstGeom prst="line">
            <a:avLst/>
          </a:prstGeom>
          <a:ln w="6350">
            <a:solidFill>
              <a:srgbClr val="EAEAEA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5216207" y="3581400"/>
            <a:ext cx="1" cy="533400"/>
          </a:xfrm>
          <a:prstGeom prst="line">
            <a:avLst/>
          </a:prstGeom>
          <a:ln w="6350">
            <a:solidFill>
              <a:srgbClr val="EAEAEA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3001645" y="2438400"/>
            <a:ext cx="1" cy="533400"/>
          </a:xfrm>
          <a:prstGeom prst="line">
            <a:avLst/>
          </a:prstGeom>
          <a:ln w="6350">
            <a:solidFill>
              <a:srgbClr val="EAEAEA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6" name="Shape 506"/>
          <p:cNvSpPr/>
          <p:nvPr/>
        </p:nvSpPr>
        <p:spPr>
          <a:xfrm>
            <a:off x="5244782" y="4724400"/>
            <a:ext cx="1" cy="533400"/>
          </a:xfrm>
          <a:prstGeom prst="line">
            <a:avLst/>
          </a:prstGeom>
          <a:ln w="6350">
            <a:solidFill>
              <a:srgbClr val="EAEAEA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19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9" name="Shape 5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Speculative demotions</a:t>
            </a:r>
          </a:p>
        </p:txBody>
      </p:sp>
      <p:sp>
        <p:nvSpPr>
          <p:cNvPr id="510" name="Shape 510"/>
          <p:cNvSpPr>
            <a:spLocks noGrp="1"/>
          </p:cNvSpPr>
          <p:nvPr>
            <p:ph type="body" idx="1"/>
          </p:nvPr>
        </p:nvSpPr>
        <p:spPr>
          <a:xfrm>
            <a:off x="776287" y="1600200"/>
            <a:ext cx="7745413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4793" indent="-254793">
              <a:lnSpc>
                <a:spcPct val="90000"/>
              </a:lnSpc>
              <a:spcBef>
                <a:spcPts val="500"/>
              </a:spcBef>
              <a:buChar char="⬥"/>
            </a:pPr>
            <a:r>
              <a:rPr sz="2400"/>
              <a:t>One reference bit per superpage</a:t>
            </a:r>
          </a:p>
          <a:p>
            <a:pPr marL="659266" lvl="1" indent="-205241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defRPr sz="2800"/>
            </a:pPr>
            <a:r>
              <a:rPr sz="2000"/>
              <a:t>How do we detect portions of a superpage not referenced anymore?</a:t>
            </a:r>
          </a:p>
          <a:p>
            <a:pPr>
              <a:lnSpc>
                <a:spcPct val="90000"/>
              </a:lnSpc>
              <a:buChar char="⬥"/>
            </a:pPr>
            <a:endParaRPr sz="2400"/>
          </a:p>
          <a:p>
            <a:pPr marL="254793" indent="-254793">
              <a:lnSpc>
                <a:spcPct val="90000"/>
              </a:lnSpc>
              <a:spcBef>
                <a:spcPts val="500"/>
              </a:spcBef>
              <a:buChar char="⬥"/>
            </a:pPr>
            <a:r>
              <a:rPr sz="2400"/>
              <a:t>On memory pressure, demote superpages when resetting ref bit</a:t>
            </a:r>
          </a:p>
          <a:p>
            <a:pPr>
              <a:lnSpc>
                <a:spcPct val="90000"/>
              </a:lnSpc>
              <a:buChar char="⬥"/>
            </a:pPr>
            <a:endParaRPr sz="2400"/>
          </a:p>
          <a:p>
            <a:pPr marL="254793" indent="-254793">
              <a:lnSpc>
                <a:spcPct val="90000"/>
              </a:lnSpc>
              <a:spcBef>
                <a:spcPts val="500"/>
              </a:spcBef>
              <a:buChar char="⬥"/>
            </a:pPr>
            <a:r>
              <a:rPr sz="2400"/>
              <a:t>Re-promote (incrementally) as pages are referenced</a:t>
            </a:r>
          </a:p>
          <a:p>
            <a:pPr>
              <a:lnSpc>
                <a:spcPct val="90000"/>
              </a:lnSpc>
              <a:buChar char="⬥"/>
            </a:pPr>
            <a:endParaRPr sz="2400"/>
          </a:p>
          <a:p>
            <a:pPr marL="254793" indent="-254793">
              <a:lnSpc>
                <a:spcPct val="90000"/>
              </a:lnSpc>
              <a:spcBef>
                <a:spcPts val="500"/>
              </a:spcBef>
              <a:buChar char="⬥"/>
            </a:pPr>
            <a:r>
              <a:rPr sz="2400"/>
              <a:t>Demote also when the page daemon selects a base page as a victim page.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2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Overview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xfrm>
            <a:off x="776287" y="1600200"/>
            <a:ext cx="8062913" cy="5029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7259" indent="-297259">
              <a:lnSpc>
                <a:spcPct val="80000"/>
              </a:lnSpc>
              <a:spcBef>
                <a:spcPts val="600"/>
              </a:spcBef>
              <a:buChar char="⬥"/>
            </a:pPr>
            <a:r>
              <a:rPr sz="2800"/>
              <a:t>Increasing cost in TLB miss overhead</a:t>
            </a:r>
          </a:p>
          <a:p>
            <a:pPr marL="700314" lvl="1" indent="-246289">
              <a:lnSpc>
                <a:spcPct val="80000"/>
              </a:lnSpc>
              <a:spcBef>
                <a:spcPts val="500"/>
              </a:spcBef>
              <a:buClr>
                <a:schemeClr val="accent2"/>
              </a:buClr>
              <a:defRPr sz="2800"/>
            </a:pPr>
            <a:r>
              <a:rPr sz="2400"/>
              <a:t>growing working sets</a:t>
            </a:r>
          </a:p>
          <a:p>
            <a:pPr marL="700314" lvl="1" indent="-246289">
              <a:lnSpc>
                <a:spcPct val="80000"/>
              </a:lnSpc>
              <a:spcBef>
                <a:spcPts val="500"/>
              </a:spcBef>
              <a:buClr>
                <a:schemeClr val="accent2"/>
              </a:buClr>
              <a:defRPr sz="2800"/>
            </a:pPr>
            <a:r>
              <a:rPr sz="2400"/>
              <a:t>TLB size does not grow at same pace</a:t>
            </a:r>
          </a:p>
          <a:p>
            <a:pPr marL="741362" lvl="1" indent="-287337">
              <a:lnSpc>
                <a:spcPct val="80000"/>
              </a:lnSpc>
              <a:spcBef>
                <a:spcPts val="600"/>
              </a:spcBef>
              <a:buClr>
                <a:schemeClr val="accent2"/>
              </a:buClr>
              <a:defRPr sz="2800"/>
            </a:pPr>
            <a:endParaRPr sz="2400"/>
          </a:p>
          <a:p>
            <a:pPr marL="297259" indent="-297259">
              <a:lnSpc>
                <a:spcPct val="80000"/>
              </a:lnSpc>
              <a:spcBef>
                <a:spcPts val="600"/>
              </a:spcBef>
              <a:buChar char="⬥"/>
            </a:pPr>
            <a:r>
              <a:rPr sz="2800"/>
              <a:t>Processors now provide superpages</a:t>
            </a:r>
          </a:p>
          <a:p>
            <a:pPr marL="700314" lvl="1" indent="-246289">
              <a:lnSpc>
                <a:spcPct val="80000"/>
              </a:lnSpc>
              <a:spcBef>
                <a:spcPts val="500"/>
              </a:spcBef>
              <a:buClr>
                <a:schemeClr val="accent2"/>
              </a:buClr>
              <a:defRPr sz="2800"/>
            </a:pPr>
            <a:r>
              <a:rPr sz="2400"/>
              <a:t>one TLB entry can map a large region</a:t>
            </a:r>
          </a:p>
          <a:p>
            <a:pPr>
              <a:lnSpc>
                <a:spcPct val="80000"/>
              </a:lnSpc>
              <a:buChar char="⬥"/>
            </a:pPr>
            <a:endParaRPr sz="2800"/>
          </a:p>
          <a:p>
            <a:pPr marL="297259" indent="-297259">
              <a:lnSpc>
                <a:spcPct val="80000"/>
              </a:lnSpc>
              <a:spcBef>
                <a:spcPts val="600"/>
              </a:spcBef>
              <a:buChar char="⬥"/>
            </a:pPr>
            <a:r>
              <a:rPr sz="2800"/>
              <a:t>OSs have been slow to harness them</a:t>
            </a:r>
          </a:p>
          <a:p>
            <a:pPr marL="700314" lvl="1" indent="-246289">
              <a:lnSpc>
                <a:spcPct val="80000"/>
              </a:lnSpc>
              <a:spcBef>
                <a:spcPts val="500"/>
              </a:spcBef>
              <a:buClr>
                <a:schemeClr val="accent2"/>
              </a:buClr>
              <a:defRPr sz="2800"/>
            </a:pPr>
            <a:r>
              <a:rPr sz="2400"/>
              <a:t>no transparent superpage support for apps</a:t>
            </a:r>
          </a:p>
          <a:p>
            <a:pPr>
              <a:lnSpc>
                <a:spcPct val="80000"/>
              </a:lnSpc>
              <a:buChar char="⬥"/>
            </a:pPr>
            <a:endParaRPr sz="2800"/>
          </a:p>
          <a:p>
            <a:pPr marL="297259" indent="-297259">
              <a:lnSpc>
                <a:spcPct val="80000"/>
              </a:lnSpc>
              <a:spcBef>
                <a:spcPts val="600"/>
              </a:spcBef>
              <a:buChar char="⬥"/>
            </a:pPr>
            <a:r>
              <a:rPr sz="2800"/>
              <a:t>This talk: a practical and transparent solution to support superpages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20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13" name="Shape 513"/>
          <p:cNvSpPr/>
          <p:nvPr/>
        </p:nvSpPr>
        <p:spPr>
          <a:xfrm>
            <a:off x="381000" y="3838575"/>
            <a:ext cx="8458200" cy="1371600"/>
          </a:xfrm>
          <a:prstGeom prst="rect">
            <a:avLst/>
          </a:prstGeom>
          <a:solidFill>
            <a:srgbClr val="32323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7670800" y="4460875"/>
            <a:ext cx="927100" cy="42068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515" name="Shape 5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Demotions: dirty superpages</a:t>
            </a:r>
          </a:p>
        </p:txBody>
      </p:sp>
      <p:sp>
        <p:nvSpPr>
          <p:cNvPr id="516" name="Shape 516"/>
          <p:cNvSpPr>
            <a:spLocks noGrp="1"/>
          </p:cNvSpPr>
          <p:nvPr>
            <p:ph type="body" sz="half" idx="1"/>
          </p:nvPr>
        </p:nvSpPr>
        <p:spPr>
          <a:xfrm>
            <a:off x="776287" y="1447800"/>
            <a:ext cx="7834313" cy="2362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⬥"/>
            </a:pPr>
            <a:r>
              <a:t>One dirty bit per superpage</a:t>
            </a:r>
          </a:p>
          <a:p>
            <a:pPr marL="741362" lvl="1" indent="-287337">
              <a:spcBef>
                <a:spcPts val="600"/>
              </a:spcBef>
              <a:buClr>
                <a:schemeClr val="accent2"/>
              </a:buClr>
              <a:defRPr sz="2800"/>
            </a:pPr>
            <a:r>
              <a:t>what’s dirty and what’s not?</a:t>
            </a:r>
          </a:p>
          <a:p>
            <a:pPr marL="741362" lvl="1" indent="-287337">
              <a:spcBef>
                <a:spcPts val="600"/>
              </a:spcBef>
              <a:buClr>
                <a:schemeClr val="accent2"/>
              </a:buClr>
              <a:defRPr sz="2800"/>
            </a:pPr>
            <a:r>
              <a:t>page out entire superpage</a:t>
            </a:r>
          </a:p>
          <a:p>
            <a:pPr>
              <a:buChar char="⬥"/>
            </a:pPr>
            <a:r>
              <a:t>Demote on first write to clean superpage</a:t>
            </a:r>
          </a:p>
        </p:txBody>
      </p:sp>
      <p:grpSp>
        <p:nvGrpSpPr>
          <p:cNvPr id="529" name="Group 529"/>
          <p:cNvGrpSpPr/>
          <p:nvPr/>
        </p:nvGrpSpPr>
        <p:grpSpPr>
          <a:xfrm>
            <a:off x="609600" y="4438650"/>
            <a:ext cx="3656013" cy="441325"/>
            <a:chOff x="0" y="0"/>
            <a:chExt cx="3656012" cy="441325"/>
          </a:xfrm>
        </p:grpSpPr>
        <p:sp>
          <p:nvSpPr>
            <p:cNvPr id="517" name="Shape 517"/>
            <p:cNvSpPr/>
            <p:nvPr/>
          </p:nvSpPr>
          <p:spPr>
            <a:xfrm>
              <a:off x="0" y="7609"/>
              <a:ext cx="3656013" cy="421035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3656012" y="0"/>
              <a:ext cx="1" cy="437521"/>
            </a:xfrm>
            <a:prstGeom prst="line">
              <a:avLst/>
            </a:prstGeom>
            <a:noFill/>
            <a:ln w="2857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102825" y="68481"/>
              <a:ext cx="304669" cy="30436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48401" y="68481"/>
              <a:ext cx="304669" cy="30436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995247" y="68481"/>
              <a:ext cx="304669" cy="30436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1442093" y="68481"/>
              <a:ext cx="304669" cy="30436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1888939" y="68481"/>
              <a:ext cx="304669" cy="30436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2335785" y="68481"/>
              <a:ext cx="304669" cy="30436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2782631" y="68481"/>
              <a:ext cx="304669" cy="30436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3229477" y="68481"/>
              <a:ext cx="304669" cy="30436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 flipH="1">
              <a:off x="0" y="3804"/>
              <a:ext cx="1" cy="437521"/>
            </a:xfrm>
            <a:prstGeom prst="line">
              <a:avLst/>
            </a:prstGeom>
            <a:noFill/>
            <a:ln w="2857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0" y="7609"/>
              <a:ext cx="3656013" cy="426107"/>
            </a:xfrm>
            <a:prstGeom prst="rect">
              <a:avLst/>
            </a:prstGeom>
            <a:noFill/>
            <a:ln w="19050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530" name="Shape 530"/>
          <p:cNvSpPr/>
          <p:nvPr/>
        </p:nvSpPr>
        <p:spPr>
          <a:xfrm>
            <a:off x="2012200" y="3810000"/>
            <a:ext cx="631737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8F2B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FF8F2B"/>
                </a:solidFill>
                <a:latin typeface="Arial Narrow"/>
                <a:ea typeface="Arial Narrow"/>
                <a:cs typeface="Arial Narrow"/>
                <a:sym typeface="Arial Narrow"/>
              </a:rPr>
              <a:t>write</a:t>
            </a:r>
          </a:p>
        </p:txBody>
      </p:sp>
      <p:sp>
        <p:nvSpPr>
          <p:cNvPr id="531" name="Shape 531"/>
          <p:cNvSpPr/>
          <p:nvPr/>
        </p:nvSpPr>
        <p:spPr>
          <a:xfrm>
            <a:off x="4954587" y="4456112"/>
            <a:ext cx="1817688" cy="42068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8610600" y="4448175"/>
            <a:ext cx="0" cy="43815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5057775" y="4516437"/>
            <a:ext cx="304800" cy="304801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34" name="Shape 534"/>
          <p:cNvSpPr/>
          <p:nvPr/>
        </p:nvSpPr>
        <p:spPr>
          <a:xfrm>
            <a:off x="5502275" y="4516437"/>
            <a:ext cx="304800" cy="304801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535" name="Shape 535"/>
          <p:cNvSpPr/>
          <p:nvPr/>
        </p:nvSpPr>
        <p:spPr>
          <a:xfrm>
            <a:off x="5949950" y="4516437"/>
            <a:ext cx="304800" cy="304801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36" name="Shape 536"/>
          <p:cNvSpPr/>
          <p:nvPr/>
        </p:nvSpPr>
        <p:spPr>
          <a:xfrm>
            <a:off x="6396037" y="4516437"/>
            <a:ext cx="304801" cy="304801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6858000" y="4516437"/>
            <a:ext cx="304800" cy="304801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7280275" y="4516437"/>
            <a:ext cx="304800" cy="304801"/>
          </a:xfrm>
          <a:prstGeom prst="rect">
            <a:avLst/>
          </a:prstGeom>
          <a:solidFill>
            <a:srgbClr val="FF8F2B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7747000" y="4516437"/>
            <a:ext cx="304800" cy="304801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40" name="Shape 540"/>
          <p:cNvSpPr/>
          <p:nvPr/>
        </p:nvSpPr>
        <p:spPr>
          <a:xfrm>
            <a:off x="8183562" y="4516437"/>
            <a:ext cx="304801" cy="304801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41" name="Shape 541"/>
          <p:cNvSpPr/>
          <p:nvPr/>
        </p:nvSpPr>
        <p:spPr>
          <a:xfrm>
            <a:off x="4954587" y="4451350"/>
            <a:ext cx="1" cy="43815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4954587" y="4456112"/>
            <a:ext cx="3656013" cy="425451"/>
          </a:xfrm>
          <a:prstGeom prst="rect">
            <a:avLst/>
          </a:prstGeom>
          <a:ln w="19050"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2667000" y="4067175"/>
            <a:ext cx="414338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2700">
            <a:solidFill>
              <a:srgbClr val="FF8F2B"/>
            </a:solidFill>
            <a:tailEnd type="stealth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6775450" y="4448175"/>
            <a:ext cx="0" cy="43815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7667625" y="4457700"/>
            <a:ext cx="0" cy="419100"/>
          </a:xfrm>
          <a:prstGeom prst="line">
            <a:avLst/>
          </a:prstGeom>
          <a:ln>
            <a:solidFill>
              <a:srgbClr val="EAEAEA"/>
            </a:solidFill>
            <a:prstDash val="sysDot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776287" y="5410200"/>
            <a:ext cx="7834313" cy="1017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2966" indent="-452966">
              <a:spcBef>
                <a:spcPts val="700"/>
              </a:spcBef>
              <a:buClr>
                <a:schemeClr val="accent1"/>
              </a:buClr>
              <a:buSzPct val="100000"/>
              <a:buFont typeface="Wingdings"/>
              <a:buChar char="⬥"/>
              <a:defRPr sz="32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pPr>
              <a:defRPr sz="2400">
                <a:solidFill>
                  <a:srgbClr val="EAEAEA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2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rPr>
              <a:t>Re-promote (incrementally) as other pages are dirtied</a:t>
            </a:r>
          </a:p>
        </p:txBody>
      </p:sp>
      <p:sp>
        <p:nvSpPr>
          <p:cNvPr id="547" name="Shape 547"/>
          <p:cNvSpPr/>
          <p:nvPr/>
        </p:nvSpPr>
        <p:spPr>
          <a:xfrm>
            <a:off x="4448175" y="4648200"/>
            <a:ext cx="304800" cy="0"/>
          </a:xfrm>
          <a:prstGeom prst="line">
            <a:avLst/>
          </a:prstGeom>
          <a:ln>
            <a:solidFill>
              <a:srgbClr val="EAEAEA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21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50" name="Shape 5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Fragmentation control</a:t>
            </a:r>
          </a:p>
        </p:txBody>
      </p:sp>
      <p:sp>
        <p:nvSpPr>
          <p:cNvPr id="551" name="Shape 551"/>
          <p:cNvSpPr>
            <a:spLocks noGrp="1"/>
          </p:cNvSpPr>
          <p:nvPr>
            <p:ph type="body" idx="1"/>
          </p:nvPr>
        </p:nvSpPr>
        <p:spPr>
          <a:xfrm>
            <a:off x="776287" y="1600200"/>
            <a:ext cx="7834313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⬥"/>
            </a:pPr>
            <a:r>
              <a:t>Low contiguity: modified page daemon for victim selection</a:t>
            </a:r>
          </a:p>
          <a:p>
            <a:pPr marL="741362" lvl="1" indent="-287337">
              <a:spcBef>
                <a:spcPts val="600"/>
              </a:spcBef>
              <a:buClr>
                <a:schemeClr val="accent2"/>
              </a:buClr>
              <a:defRPr sz="2800"/>
            </a:pPr>
            <a:r>
              <a:t>restore contiguity</a:t>
            </a:r>
          </a:p>
          <a:p>
            <a:pPr marL="1055687" lvl="2" indent="-200025">
              <a:spcBef>
                <a:spcPts val="500"/>
              </a:spcBef>
              <a:defRPr sz="2400"/>
            </a:pPr>
            <a:r>
              <a:t>move clean, inactive pages to the free list</a:t>
            </a:r>
          </a:p>
          <a:p>
            <a:pPr marL="741362" lvl="1" indent="-287337">
              <a:spcBef>
                <a:spcPts val="600"/>
              </a:spcBef>
              <a:buClr>
                <a:schemeClr val="accent2"/>
              </a:buClr>
              <a:defRPr sz="2800"/>
            </a:pPr>
            <a:r>
              <a:t>minimize impact </a:t>
            </a:r>
          </a:p>
          <a:p>
            <a:pPr marL="1055687" lvl="2" indent="-200025">
              <a:spcBef>
                <a:spcPts val="500"/>
              </a:spcBef>
              <a:defRPr sz="2400"/>
            </a:pPr>
            <a:r>
              <a:t>prefer pages that contribute the most to contiguity</a:t>
            </a:r>
          </a:p>
          <a:p>
            <a:pPr marL="1055687" lvl="2" indent="-200025">
              <a:spcBef>
                <a:spcPts val="500"/>
              </a:spcBef>
              <a:defRPr sz="2400"/>
            </a:pPr>
            <a:endParaRPr/>
          </a:p>
          <a:p>
            <a:pPr>
              <a:buChar char="⬥"/>
            </a:pPr>
            <a:r>
              <a:t>Cluster wired pages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/>
          </p:cNvSpPr>
          <p:nvPr>
            <p:ph type="ctrTitle"/>
          </p:nvPr>
        </p:nvSpPr>
        <p:spPr>
          <a:xfrm>
            <a:off x="1744662" y="2209800"/>
            <a:ext cx="5722938" cy="288932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466344">
              <a:lnSpc>
                <a:spcPct val="100000"/>
              </a:lnSpc>
              <a:defRPr sz="2243">
                <a:effectLst>
                  <a:outerShdw blurRad="6477" dist="12954" dir="2700000" rotWithShape="0">
                    <a:srgbClr val="DDDDDD"/>
                  </a:outerShdw>
                </a:effectLst>
              </a:defRPr>
            </a:pPr>
            <a:r>
              <a:rPr sz="4000" dirty="0"/>
              <a:t>IV</a:t>
            </a:r>
            <a:br>
              <a:rPr sz="4000" dirty="0"/>
            </a:br>
            <a:r>
              <a:rPr sz="4000" dirty="0"/>
              <a:t>Experimental</a:t>
            </a:r>
            <a:br>
              <a:rPr sz="4000" dirty="0"/>
            </a:br>
            <a:r>
              <a:rPr sz="4000" dirty="0"/>
              <a:t>evaluation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23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56" name="Shape 5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Experimental setup</a:t>
            </a:r>
          </a:p>
        </p:txBody>
      </p:sp>
      <p:sp>
        <p:nvSpPr>
          <p:cNvPr id="557" name="Shape 557"/>
          <p:cNvSpPr>
            <a:spLocks noGrp="1"/>
          </p:cNvSpPr>
          <p:nvPr>
            <p:ph type="body" idx="1"/>
          </p:nvPr>
        </p:nvSpPr>
        <p:spPr>
          <a:xfrm>
            <a:off x="776287" y="1600200"/>
            <a:ext cx="7745413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⬥"/>
            </a:pPr>
            <a:r>
              <a:t>FreeBSD 4.3</a:t>
            </a:r>
          </a:p>
          <a:p>
            <a:pPr>
              <a:buChar char="⬥"/>
            </a:pPr>
            <a:r>
              <a:t>Alpha 21264, 500 MHz, 512 MB RAM</a:t>
            </a:r>
          </a:p>
          <a:p>
            <a:pPr>
              <a:buChar char="⬥"/>
            </a:pPr>
            <a:r>
              <a:t>8 KB, 64 KB, 512 KB, 4 MB pages</a:t>
            </a:r>
          </a:p>
          <a:p>
            <a:pPr>
              <a:buChar char="⬥"/>
            </a:pPr>
            <a:r>
              <a:t>128-entry DTLB, 128-entry ITLB</a:t>
            </a:r>
          </a:p>
          <a:p>
            <a:pPr>
              <a:buChar char="⬥"/>
            </a:pPr>
            <a:r>
              <a:t>Unmodified applications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24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60" name="Shape 5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Best-case benefits</a:t>
            </a:r>
          </a:p>
        </p:txBody>
      </p:sp>
      <p:sp>
        <p:nvSpPr>
          <p:cNvPr id="561" name="Shape 561"/>
          <p:cNvSpPr>
            <a:spLocks noGrp="1"/>
          </p:cNvSpPr>
          <p:nvPr>
            <p:ph type="body" idx="1"/>
          </p:nvPr>
        </p:nvSpPr>
        <p:spPr>
          <a:xfrm>
            <a:off x="776287" y="1600200"/>
            <a:ext cx="7745413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har char="⬥"/>
            </a:pPr>
            <a:r>
              <a:t>TLB miss reduction usually above 95%</a:t>
            </a:r>
          </a:p>
          <a:p>
            <a:pPr>
              <a:lnSpc>
                <a:spcPct val="90000"/>
              </a:lnSpc>
              <a:buChar char="⬥"/>
            </a:pPr>
            <a:r>
              <a:t>SPEC CPU2000 integer</a:t>
            </a:r>
          </a:p>
          <a:p>
            <a:pPr marL="741362" lvl="1" indent="-287337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defRPr sz="2800"/>
            </a:pPr>
            <a:r>
              <a:t>11.2% improvement (0 to 38%)</a:t>
            </a:r>
          </a:p>
          <a:p>
            <a:pPr>
              <a:lnSpc>
                <a:spcPct val="90000"/>
              </a:lnSpc>
              <a:buChar char="⬥"/>
            </a:pPr>
            <a:r>
              <a:t>SPEC CPU2000 floating point</a:t>
            </a:r>
          </a:p>
          <a:p>
            <a:pPr marL="741362" lvl="1" indent="-287337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defRPr sz="2800"/>
            </a:pPr>
            <a:r>
              <a:t>11.0% improvement (-1.5% to 83%)</a:t>
            </a:r>
          </a:p>
          <a:p>
            <a:pPr>
              <a:lnSpc>
                <a:spcPct val="90000"/>
              </a:lnSpc>
              <a:buChar char="⬥"/>
            </a:pPr>
            <a:r>
              <a:t>Other benchmarks</a:t>
            </a:r>
          </a:p>
          <a:p>
            <a:pPr marL="741362" lvl="1" indent="-287337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defRPr sz="2800"/>
            </a:pPr>
            <a:r>
              <a:t>FFT (200</a:t>
            </a:r>
            <a:r>
              <a:rPr baseline="30000"/>
              <a:t>3</a:t>
            </a:r>
            <a:r>
              <a:t> matrix): 55%</a:t>
            </a:r>
          </a:p>
          <a:p>
            <a:pPr marL="741362" lvl="1" indent="-287337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defRPr sz="2800"/>
            </a:pPr>
            <a:r>
              <a:t>1000x1000 matrix transpose: 655%</a:t>
            </a:r>
          </a:p>
          <a:p>
            <a:pPr>
              <a:lnSpc>
                <a:spcPct val="90000"/>
              </a:lnSpc>
              <a:buChar char="⬥"/>
            </a:pPr>
            <a:r>
              <a:t>30%+ in 8 out of 35 benchmarks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25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64" name="Shape 5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Why multiple superpage sizes</a:t>
            </a:r>
          </a:p>
        </p:txBody>
      </p:sp>
      <p:sp>
        <p:nvSpPr>
          <p:cNvPr id="565" name="Shape 565"/>
          <p:cNvSpPr>
            <a:spLocks noGrp="1"/>
          </p:cNvSpPr>
          <p:nvPr>
            <p:ph type="body" sz="quarter" idx="1"/>
          </p:nvPr>
        </p:nvSpPr>
        <p:spPr>
          <a:xfrm>
            <a:off x="776287" y="5257800"/>
            <a:ext cx="7745413" cy="1143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</a:lvl1pPr>
          </a:lstStyle>
          <a:p>
            <a:r>
              <a:t>Improvements with only one superpage size vs. all sizes </a:t>
            </a:r>
          </a:p>
        </p:txBody>
      </p:sp>
      <p:graphicFrame>
        <p:nvGraphicFramePr>
          <p:cNvPr id="566" name="Table 566"/>
          <p:cNvGraphicFramePr/>
          <p:nvPr/>
        </p:nvGraphicFramePr>
        <p:xfrm>
          <a:off x="914400" y="1600200"/>
          <a:ext cx="6858000" cy="3276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838200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2800" b="0" i="0">
                          <a:solidFill>
                            <a:srgbClr val="000000"/>
                          </a:solidFill>
                          <a:effectLst>
                            <a:outerShdw blurRad="12700" dist="25400" dir="2700000" rotWithShape="0">
                              <a:srgbClr val="DDDDDD"/>
                            </a:outerShdw>
                          </a:effectLst>
                          <a:sym typeface="Arial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28575">
                      <a:solidFill>
                        <a:srgbClr val="EAEAEA"/>
                      </a:solidFill>
                    </a:lnL>
                    <a:lnR w="57150">
                      <a:solidFill>
                        <a:srgbClr val="EAEAEA"/>
                      </a:solidFill>
                    </a:lnR>
                    <a:lnT w="28575">
                      <a:solidFill>
                        <a:srgbClr val="EAEAEA"/>
                      </a:solidFill>
                    </a:lnT>
                    <a:lnB w="57150">
                      <a:solidFill>
                        <a:srgbClr val="EAEA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effectLst>
                            <a:outerShdw blurRad="12700" dist="25400" dir="2700000" rotWithShape="0">
                              <a:srgbClr val="DDDDDD"/>
                            </a:outerShdw>
                          </a:effectLst>
                          <a:sym typeface="Arial"/>
                        </a:rPr>
                        <a:t>64KB</a:t>
                      </a:r>
                    </a:p>
                  </a:txBody>
                  <a:tcPr marL="45720" marR="45720" anchor="ctr" horzOverflow="overflow">
                    <a:lnL w="57150">
                      <a:solidFill>
                        <a:srgbClr val="EAEAEA"/>
                      </a:solidFill>
                    </a:lnL>
                    <a:lnR w="12700">
                      <a:solidFill>
                        <a:srgbClr val="EAEAEA"/>
                      </a:solidFill>
                    </a:lnR>
                    <a:lnT w="28575">
                      <a:solidFill>
                        <a:srgbClr val="EAEAEA"/>
                      </a:solidFill>
                    </a:lnT>
                    <a:lnB w="57150">
                      <a:solidFill>
                        <a:srgbClr val="EAEA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effectLst>
                            <a:outerShdw blurRad="12700" dist="25400" dir="2700000" rotWithShape="0">
                              <a:srgbClr val="DDDDDD"/>
                            </a:outerShdw>
                          </a:effectLst>
                          <a:sym typeface="Arial"/>
                        </a:rPr>
                        <a:t>512KB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AEAEA"/>
                      </a:solidFill>
                    </a:lnL>
                    <a:lnR w="12700">
                      <a:solidFill>
                        <a:srgbClr val="EAEAEA"/>
                      </a:solidFill>
                    </a:lnR>
                    <a:lnT w="28575">
                      <a:solidFill>
                        <a:srgbClr val="EAEAEA"/>
                      </a:solidFill>
                    </a:lnT>
                    <a:lnB w="57150">
                      <a:solidFill>
                        <a:srgbClr val="EAEA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effectLst>
                            <a:outerShdw blurRad="12700" dist="25400" dir="2700000" rotWithShape="0">
                              <a:srgbClr val="DDDDDD"/>
                            </a:outerShdw>
                          </a:effectLst>
                          <a:sym typeface="Arial"/>
                        </a:rPr>
                        <a:t>4MB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AEAEA"/>
                      </a:solidFill>
                    </a:lnL>
                    <a:lnR w="12700">
                      <a:solidFill>
                        <a:srgbClr val="EAEAEA"/>
                      </a:solidFill>
                    </a:lnR>
                    <a:lnT w="28575">
                      <a:solidFill>
                        <a:srgbClr val="EAEAEA"/>
                      </a:solidFill>
                    </a:lnT>
                    <a:lnB w="57150">
                      <a:solidFill>
                        <a:srgbClr val="EAEA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effectLst>
                            <a:outerShdw blurRad="12700" dist="25400" dir="2700000" rotWithShape="0">
                              <a:srgbClr val="DDDDDD"/>
                            </a:outerShdw>
                          </a:effectLst>
                          <a:sym typeface="Arial"/>
                        </a:rPr>
                        <a:t>All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AEAEA"/>
                      </a:solidFill>
                    </a:lnL>
                    <a:lnR w="28575">
                      <a:solidFill>
                        <a:srgbClr val="EAEAEA"/>
                      </a:solidFill>
                    </a:lnR>
                    <a:lnT w="28575">
                      <a:solidFill>
                        <a:srgbClr val="EAEAEA"/>
                      </a:solidFill>
                    </a:lnT>
                    <a:lnB w="57150">
                      <a:solidFill>
                        <a:srgbClr val="EAEAEA"/>
                      </a:solidFill>
                    </a:lnB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effectLst>
                            <a:outerShdw blurRad="12700" dist="25400" dir="2700000" rotWithShape="0">
                              <a:srgbClr val="DDDDDD"/>
                            </a:outerShdw>
                          </a:effectLst>
                          <a:sym typeface="Arial"/>
                        </a:rPr>
                        <a:t>FFT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AEAEA"/>
                      </a:solidFill>
                    </a:lnL>
                    <a:lnR w="57150">
                      <a:solidFill>
                        <a:srgbClr val="EAEAEA"/>
                      </a:solidFill>
                    </a:lnR>
                    <a:lnT w="57150">
                      <a:solidFill>
                        <a:srgbClr val="EAEAEA"/>
                      </a:solidFill>
                    </a:lnT>
                    <a:lnB w="12700">
                      <a:solidFill>
                        <a:srgbClr val="EAEA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effectLst>
                            <a:outerShdw blurRad="12700" dist="25400" dir="2700000" rotWithShape="0">
                              <a:srgbClr val="DDDDDD"/>
                            </a:outerShdw>
                          </a:effectLst>
                          <a:sym typeface="Arial"/>
                        </a:rPr>
                        <a:t>1%</a:t>
                      </a:r>
                    </a:p>
                  </a:txBody>
                  <a:tcPr marL="45720" marR="45720" anchor="ctr" horzOverflow="overflow">
                    <a:lnL w="57150">
                      <a:solidFill>
                        <a:srgbClr val="EAEAEA"/>
                      </a:solidFill>
                    </a:lnL>
                    <a:lnR w="12700">
                      <a:solidFill>
                        <a:srgbClr val="EAEAEA"/>
                      </a:solidFill>
                    </a:lnR>
                    <a:lnT w="57150">
                      <a:solidFill>
                        <a:srgbClr val="EAEAEA"/>
                      </a:solidFill>
                    </a:lnT>
                    <a:lnB w="12700">
                      <a:solidFill>
                        <a:srgbClr val="EAEA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effectLst>
                            <a:outerShdw blurRad="12700" dist="25400" dir="2700000" rotWithShape="0">
                              <a:srgbClr val="DDDDDD"/>
                            </a:outerShdw>
                          </a:effectLst>
                          <a:sym typeface="Arial"/>
                        </a:rPr>
                        <a:t>0%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AEAEA"/>
                      </a:solidFill>
                    </a:lnL>
                    <a:lnR w="12700">
                      <a:solidFill>
                        <a:srgbClr val="EAEAEA"/>
                      </a:solidFill>
                    </a:lnR>
                    <a:lnT w="57150">
                      <a:solidFill>
                        <a:srgbClr val="EAEAEA"/>
                      </a:solidFill>
                    </a:lnT>
                    <a:lnB w="12700">
                      <a:solidFill>
                        <a:srgbClr val="EAEA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effectLst>
                            <a:outerShdw blurRad="12700" dist="25400" dir="2700000" rotWithShape="0">
                              <a:srgbClr val="DDDDDD"/>
                            </a:outerShdw>
                          </a:effectLst>
                          <a:sym typeface="Arial"/>
                        </a:rPr>
                        <a:t>55%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AEAEA"/>
                      </a:solidFill>
                    </a:lnL>
                    <a:lnR w="12700">
                      <a:solidFill>
                        <a:srgbClr val="EAEAEA"/>
                      </a:solidFill>
                    </a:lnR>
                    <a:lnT w="57150">
                      <a:solidFill>
                        <a:srgbClr val="EAEAEA"/>
                      </a:solidFill>
                    </a:lnT>
                    <a:lnB w="12700">
                      <a:solidFill>
                        <a:srgbClr val="EAEA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effectLst>
                            <a:outerShdw blurRad="12700" dist="25400" dir="2700000" rotWithShape="0">
                              <a:srgbClr val="DDDDDD"/>
                            </a:outerShdw>
                          </a:effectLst>
                          <a:sym typeface="Arial"/>
                        </a:rPr>
                        <a:t>55%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AEAEA"/>
                      </a:solidFill>
                    </a:lnL>
                    <a:lnR w="28575">
                      <a:solidFill>
                        <a:srgbClr val="EAEAEA"/>
                      </a:solidFill>
                    </a:lnR>
                    <a:lnT w="57150">
                      <a:solidFill>
                        <a:srgbClr val="EAEAEA"/>
                      </a:solidFill>
                    </a:lnT>
                    <a:lnB w="12700">
                      <a:solidFill>
                        <a:srgbClr val="EAEAEA"/>
                      </a:solidFill>
                    </a:lnB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effectLst>
                            <a:outerShdw blurRad="12700" dist="25400" dir="2700000" rotWithShape="0">
                              <a:srgbClr val="DDDDDD"/>
                            </a:outerShdw>
                          </a:effectLst>
                          <a:sym typeface="Arial"/>
                        </a:rPr>
                        <a:t>galgel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AEAEA"/>
                      </a:solidFill>
                    </a:lnL>
                    <a:lnR w="57150">
                      <a:solidFill>
                        <a:srgbClr val="EAEAEA"/>
                      </a:solidFill>
                    </a:lnR>
                    <a:lnT w="12700">
                      <a:solidFill>
                        <a:srgbClr val="EAEAEA"/>
                      </a:solidFill>
                    </a:lnT>
                    <a:lnB w="12700">
                      <a:solidFill>
                        <a:srgbClr val="EAEA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effectLst>
                            <a:outerShdw blurRad="12700" dist="25400" dir="2700000" rotWithShape="0">
                              <a:srgbClr val="DDDDDD"/>
                            </a:outerShdw>
                          </a:effectLst>
                          <a:sym typeface="Arial"/>
                        </a:rPr>
                        <a:t>28%</a:t>
                      </a:r>
                    </a:p>
                  </a:txBody>
                  <a:tcPr marL="45720" marR="45720" anchor="ctr" horzOverflow="overflow">
                    <a:lnL w="57150">
                      <a:solidFill>
                        <a:srgbClr val="EAEAEA"/>
                      </a:solidFill>
                    </a:lnL>
                    <a:lnR w="12700">
                      <a:solidFill>
                        <a:srgbClr val="EAEAEA"/>
                      </a:solidFill>
                    </a:lnR>
                    <a:lnT w="12700">
                      <a:solidFill>
                        <a:srgbClr val="EAEAEA"/>
                      </a:solidFill>
                    </a:lnT>
                    <a:lnB w="12700">
                      <a:solidFill>
                        <a:srgbClr val="EAEA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effectLst>
                            <a:outerShdw blurRad="12700" dist="25400" dir="2700000" rotWithShape="0">
                              <a:srgbClr val="DDDDDD"/>
                            </a:outerShdw>
                          </a:effectLst>
                          <a:sym typeface="Arial"/>
                        </a:rPr>
                        <a:t>28%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AEAEA"/>
                      </a:solidFill>
                    </a:lnL>
                    <a:lnR w="12700">
                      <a:solidFill>
                        <a:srgbClr val="EAEAEA"/>
                      </a:solidFill>
                    </a:lnR>
                    <a:lnT w="12700">
                      <a:solidFill>
                        <a:srgbClr val="EAEAEA"/>
                      </a:solidFill>
                    </a:lnT>
                    <a:lnB w="12700">
                      <a:solidFill>
                        <a:srgbClr val="EAEA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effectLst>
                            <a:outerShdw blurRad="12700" dist="25400" dir="2700000" rotWithShape="0">
                              <a:srgbClr val="DDDDDD"/>
                            </a:outerShdw>
                          </a:effectLst>
                          <a:sym typeface="Arial"/>
                        </a:rPr>
                        <a:t>1%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AEAEA"/>
                      </a:solidFill>
                    </a:lnL>
                    <a:lnR w="12700">
                      <a:solidFill>
                        <a:srgbClr val="EAEAEA"/>
                      </a:solidFill>
                    </a:lnR>
                    <a:lnT w="12700">
                      <a:solidFill>
                        <a:srgbClr val="EAEAEA"/>
                      </a:solidFill>
                    </a:lnT>
                    <a:lnB w="12700">
                      <a:solidFill>
                        <a:srgbClr val="EAEA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effectLst>
                            <a:outerShdw blurRad="12700" dist="25400" dir="2700000" rotWithShape="0">
                              <a:srgbClr val="DDDDDD"/>
                            </a:outerShdw>
                          </a:effectLst>
                          <a:sym typeface="Arial"/>
                        </a:rPr>
                        <a:t>29%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AEAEA"/>
                      </a:solidFill>
                    </a:lnL>
                    <a:lnR w="28575">
                      <a:solidFill>
                        <a:srgbClr val="EAEAEA"/>
                      </a:solidFill>
                    </a:lnR>
                    <a:lnT w="12700">
                      <a:solidFill>
                        <a:srgbClr val="EAEAEA"/>
                      </a:solidFill>
                    </a:lnT>
                    <a:lnB w="12700">
                      <a:solidFill>
                        <a:srgbClr val="EAEAEA"/>
                      </a:solidFill>
                    </a:lnB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effectLst>
                            <a:outerShdw blurRad="12700" dist="25400" dir="2700000" rotWithShape="0">
                              <a:srgbClr val="DDDDDD"/>
                            </a:outerShdw>
                          </a:effectLst>
                          <a:sym typeface="Arial"/>
                        </a:rPr>
                        <a:t>mcf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AEAEA"/>
                      </a:solidFill>
                    </a:lnL>
                    <a:lnR w="57150">
                      <a:solidFill>
                        <a:srgbClr val="EAEAEA"/>
                      </a:solidFill>
                    </a:lnR>
                    <a:lnT w="12700">
                      <a:solidFill>
                        <a:srgbClr val="EAEAEA"/>
                      </a:solidFill>
                    </a:lnT>
                    <a:lnB w="28575">
                      <a:solidFill>
                        <a:srgbClr val="EAEA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effectLst>
                            <a:outerShdw blurRad="12700" dist="25400" dir="2700000" rotWithShape="0">
                              <a:srgbClr val="DDDDDD"/>
                            </a:outerShdw>
                          </a:effectLst>
                          <a:sym typeface="Arial"/>
                        </a:rPr>
                        <a:t>24%</a:t>
                      </a:r>
                    </a:p>
                  </a:txBody>
                  <a:tcPr marL="45720" marR="45720" anchor="ctr" horzOverflow="overflow">
                    <a:lnL w="57150">
                      <a:solidFill>
                        <a:srgbClr val="EAEAEA"/>
                      </a:solidFill>
                    </a:lnL>
                    <a:lnR w="12700">
                      <a:solidFill>
                        <a:srgbClr val="EAEAEA"/>
                      </a:solidFill>
                    </a:lnR>
                    <a:lnT w="12700">
                      <a:solidFill>
                        <a:srgbClr val="EAEAEA"/>
                      </a:solidFill>
                    </a:lnT>
                    <a:lnB w="28575">
                      <a:solidFill>
                        <a:srgbClr val="EAEA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effectLst>
                            <a:outerShdw blurRad="12700" dist="25400" dir="2700000" rotWithShape="0">
                              <a:srgbClr val="DDDDDD"/>
                            </a:outerShdw>
                          </a:effectLst>
                          <a:sym typeface="Arial"/>
                        </a:rPr>
                        <a:t>31%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AEAEA"/>
                      </a:solidFill>
                    </a:lnL>
                    <a:lnR w="12700">
                      <a:solidFill>
                        <a:srgbClr val="EAEAEA"/>
                      </a:solidFill>
                    </a:lnR>
                    <a:lnT w="12700">
                      <a:solidFill>
                        <a:srgbClr val="EAEAEA"/>
                      </a:solidFill>
                    </a:lnT>
                    <a:lnB w="28575">
                      <a:solidFill>
                        <a:srgbClr val="EAEA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effectLst>
                            <a:outerShdw blurRad="12700" dist="25400" dir="2700000" rotWithShape="0">
                              <a:srgbClr val="DDDDDD"/>
                            </a:outerShdw>
                          </a:effectLst>
                          <a:sym typeface="Arial"/>
                        </a:rPr>
                        <a:t>22%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AEAEA"/>
                      </a:solidFill>
                    </a:lnL>
                    <a:lnR w="12700">
                      <a:solidFill>
                        <a:srgbClr val="EAEAEA"/>
                      </a:solidFill>
                    </a:lnR>
                    <a:lnT w="12700">
                      <a:solidFill>
                        <a:srgbClr val="EAEAEA"/>
                      </a:solidFill>
                    </a:lnT>
                    <a:lnB w="28575">
                      <a:solidFill>
                        <a:srgbClr val="EAEAE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effectLst>
                            <a:outerShdw blurRad="12700" dist="25400" dir="2700000" rotWithShape="0">
                              <a:srgbClr val="DDDDDD"/>
                            </a:outerShdw>
                          </a:effectLst>
                          <a:sym typeface="Arial"/>
                        </a:rPr>
                        <a:t>68%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AEAEA"/>
                      </a:solidFill>
                    </a:lnL>
                    <a:lnR w="28575">
                      <a:solidFill>
                        <a:srgbClr val="EAEAEA"/>
                      </a:solidFill>
                    </a:lnR>
                    <a:lnT w="12700">
                      <a:solidFill>
                        <a:srgbClr val="EAEAEA"/>
                      </a:solidFill>
                    </a:lnT>
                    <a:lnB w="28575">
                      <a:solidFill>
                        <a:srgbClr val="EAEAEA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26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69" name="Shape 5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Conclusions</a:t>
            </a:r>
          </a:p>
        </p:txBody>
      </p:sp>
      <p:sp>
        <p:nvSpPr>
          <p:cNvPr id="570" name="Shape 570"/>
          <p:cNvSpPr>
            <a:spLocks noGrp="1"/>
          </p:cNvSpPr>
          <p:nvPr>
            <p:ph type="body" idx="1"/>
          </p:nvPr>
        </p:nvSpPr>
        <p:spPr>
          <a:xfrm>
            <a:off x="776287" y="1600200"/>
            <a:ext cx="7745413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⬥"/>
            </a:pPr>
            <a:r>
              <a:t>Superpages: 30%+ improvement</a:t>
            </a:r>
          </a:p>
          <a:p>
            <a:pPr marL="741362" lvl="1" indent="-287337">
              <a:spcBef>
                <a:spcPts val="600"/>
              </a:spcBef>
              <a:buClr>
                <a:schemeClr val="accent2"/>
              </a:buClr>
              <a:defRPr sz="2800"/>
            </a:pPr>
            <a:r>
              <a:t>transparently realized; low overhead</a:t>
            </a:r>
          </a:p>
          <a:p>
            <a:pPr>
              <a:buChar char="⬥"/>
            </a:pPr>
            <a:r>
              <a:t>Contiguity restoration is necessary</a:t>
            </a:r>
          </a:p>
          <a:p>
            <a:pPr marL="741362" lvl="1" indent="-287337">
              <a:spcBef>
                <a:spcPts val="600"/>
              </a:spcBef>
              <a:buClr>
                <a:schemeClr val="accent2"/>
              </a:buClr>
              <a:defRPr sz="2800"/>
            </a:pPr>
            <a:r>
              <a:t>sustains benefits; low impact</a:t>
            </a:r>
          </a:p>
          <a:p>
            <a:pPr>
              <a:buChar char="⬥"/>
            </a:pPr>
            <a:r>
              <a:t>Multiple page sizes are important</a:t>
            </a:r>
          </a:p>
          <a:p>
            <a:pPr marL="741362" lvl="1" indent="-287337">
              <a:spcBef>
                <a:spcPts val="600"/>
              </a:spcBef>
              <a:buClr>
                <a:schemeClr val="accent2"/>
              </a:buClr>
              <a:defRPr sz="2800"/>
            </a:pPr>
            <a:r>
              <a:t>scales to very large superpages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>
            <a:spLocks noGrp="1"/>
          </p:cNvSpPr>
          <p:nvPr>
            <p:ph type="subTitle" sz="quarter" idx="1"/>
          </p:nvPr>
        </p:nvSpPr>
        <p:spPr>
          <a:xfrm>
            <a:off x="609600" y="2514600"/>
            <a:ext cx="8077200" cy="1295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800"/>
              </a:spcBef>
            </a:pPr>
            <a:r>
              <a:rPr sz="3600"/>
              <a:t>More info at</a:t>
            </a:r>
          </a:p>
          <a:p>
            <a:pPr algn="ctr">
              <a:spcBef>
                <a:spcPts val="800"/>
              </a:spcBef>
            </a:pPr>
            <a:r>
              <a:rPr sz="3600"/>
              <a:t>www.cs.rice.edu/~jnavarro/superpages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Translation look-aside buffer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xfrm>
            <a:off x="776287" y="1600200"/>
            <a:ext cx="7986713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⬥"/>
            </a:pPr>
            <a:r>
              <a:t>TLB caches virtual-to-physical address translations</a:t>
            </a:r>
          </a:p>
          <a:p>
            <a:pPr>
              <a:buChar char="⬥"/>
            </a:pPr>
            <a:endParaRPr/>
          </a:p>
          <a:p>
            <a:pPr>
              <a:buChar char="⬥"/>
            </a:pPr>
            <a:r>
              <a:t>TLB coverage </a:t>
            </a:r>
          </a:p>
          <a:p>
            <a:pPr marL="741362" lvl="1" indent="-287337">
              <a:spcBef>
                <a:spcPts val="600"/>
              </a:spcBef>
              <a:buClr>
                <a:schemeClr val="accent2"/>
              </a:buClr>
              <a:defRPr sz="2800"/>
            </a:pPr>
            <a:r>
              <a:t>amount of memory mapped by TLB</a:t>
            </a:r>
          </a:p>
          <a:p>
            <a:pPr marL="741362" lvl="1" indent="-287337">
              <a:spcBef>
                <a:spcPts val="600"/>
              </a:spcBef>
              <a:buClr>
                <a:schemeClr val="accent2"/>
              </a:buClr>
              <a:defRPr sz="2800"/>
            </a:pPr>
            <a:r>
              <a:t>amount of memory that can be accessed without TLB misses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How to increase TLB coverage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xfrm>
            <a:off x="776287" y="1524000"/>
            <a:ext cx="7745413" cy="3581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⬥"/>
            </a:pPr>
            <a:r>
              <a:t>Typical TLB coverage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≈ </a:t>
            </a:r>
            <a:r>
              <a:t>1 MB</a:t>
            </a:r>
          </a:p>
          <a:p>
            <a:pPr>
              <a:buChar char="⬥"/>
            </a:pPr>
            <a:endParaRPr/>
          </a:p>
          <a:p>
            <a:pPr>
              <a:buChar char="⬥"/>
            </a:pPr>
            <a:r>
              <a:t>Use superpages!</a:t>
            </a:r>
          </a:p>
          <a:p>
            <a:pPr marL="741362" lvl="1" indent="-287337">
              <a:spcBef>
                <a:spcPts val="600"/>
              </a:spcBef>
              <a:buClr>
                <a:schemeClr val="accent2"/>
              </a:buClr>
              <a:defRPr sz="2800"/>
            </a:pPr>
            <a:r>
              <a:t>large and small pages</a:t>
            </a:r>
          </a:p>
          <a:p>
            <a:pPr marL="741362" lvl="1" indent="-287337">
              <a:spcBef>
                <a:spcPts val="600"/>
              </a:spcBef>
              <a:buClr>
                <a:schemeClr val="accent2"/>
              </a:buClr>
              <a:defRPr sz="2800"/>
            </a:pPr>
            <a:r>
              <a:t>Increase TLB coverage</a:t>
            </a:r>
          </a:p>
          <a:p>
            <a:pPr marL="741362" lvl="1" indent="-287337">
              <a:spcBef>
                <a:spcPts val="600"/>
              </a:spcBef>
              <a:buClr>
                <a:schemeClr val="accent2"/>
              </a:buClr>
              <a:defRPr sz="2800"/>
            </a:pPr>
            <a:r>
              <a:t>no increase in TLB size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-381000" y="0"/>
            <a:ext cx="10058400" cy="8445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   </a:t>
            </a:r>
            <a:r>
              <a:rPr sz="4100"/>
              <a:t>What are these superpages anyway?</a:t>
            </a:r>
          </a:p>
        </p:txBody>
      </p:sp>
      <p:sp>
        <p:nvSpPr>
          <p:cNvPr id="6" name="Shape 207"/>
          <p:cNvSpPr>
            <a:spLocks noGrp="1"/>
          </p:cNvSpPr>
          <p:nvPr>
            <p:ph type="body" idx="1"/>
          </p:nvPr>
        </p:nvSpPr>
        <p:spPr>
          <a:xfrm>
            <a:off x="410764" y="972819"/>
            <a:ext cx="8364936" cy="57277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t>Memory pages of larger sizes than standard pages</a:t>
            </a:r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dirty="0"/>
              <a:t>supported by most modern CPUs</a:t>
            </a:r>
          </a:p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endParaRPr dirty="0"/>
          </a:p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dirty="0"/>
              <a:t>Superpage size = power of 2 x the base page size</a:t>
            </a:r>
            <a:endParaRPr sz="2072" dirty="0"/>
          </a:p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endParaRPr sz="2072" dirty="0"/>
          </a:p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dirty="0"/>
              <a:t>Only one TLB entry per superpage</a:t>
            </a:r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dirty="0"/>
              <a:t>But multiple (identical) page-table entries, one per base page</a:t>
            </a:r>
            <a:endParaRPr sz="2072" dirty="0"/>
          </a:p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endParaRPr sz="2072" dirty="0"/>
          </a:p>
          <a:p>
            <a:pPr marL="219971" indent="-219971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sz="2072" dirty="0"/>
              <a:t>Constraints:</a:t>
            </a:r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dirty="0"/>
              <a:t>contiguous (physically and virtually)</a:t>
            </a:r>
            <a:endParaRPr sz="2072" dirty="0"/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dirty="0"/>
              <a:t>aligned (physically and virtually)</a:t>
            </a:r>
            <a:endParaRPr sz="2072" dirty="0"/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dirty="0"/>
              <a:t>uniform protection attributes</a:t>
            </a:r>
            <a:endParaRPr sz="2072" dirty="0"/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dirty="0"/>
              <a:t>one reference bit, one dirty bit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6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152400" y="1371600"/>
            <a:ext cx="8839200" cy="5105400"/>
          </a:xfrm>
          <a:prstGeom prst="rect">
            <a:avLst/>
          </a:prstGeom>
          <a:solidFill>
            <a:srgbClr val="32323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838199" y="1600200"/>
            <a:ext cx="2286002" cy="5270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A superpage TLB</a:t>
            </a:r>
          </a:p>
        </p:txBody>
      </p:sp>
      <p:sp>
        <p:nvSpPr>
          <p:cNvPr id="136" name="Shape 136"/>
          <p:cNvSpPr/>
          <p:nvPr/>
        </p:nvSpPr>
        <p:spPr>
          <a:xfrm>
            <a:off x="2590800" y="2438400"/>
            <a:ext cx="3048000" cy="28956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grpSp>
        <p:nvGrpSpPr>
          <p:cNvPr id="139" name="Group 139"/>
          <p:cNvGrpSpPr/>
          <p:nvPr/>
        </p:nvGrpSpPr>
        <p:grpSpPr>
          <a:xfrm>
            <a:off x="2590800" y="2937986"/>
            <a:ext cx="3048000" cy="434341"/>
            <a:chOff x="0" y="0"/>
            <a:chExt cx="3048000" cy="434340"/>
          </a:xfrm>
        </p:grpSpPr>
        <p:sp>
          <p:nvSpPr>
            <p:cNvPr id="137" name="Shape 137"/>
            <p:cNvSpPr/>
            <p:nvPr/>
          </p:nvSpPr>
          <p:spPr>
            <a:xfrm>
              <a:off x="0" y="33813"/>
              <a:ext cx="3048000" cy="36671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92814" y="0"/>
              <a:ext cx="2862372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lnSpc>
                  <a:spcPct val="90000"/>
                </a:lnSpc>
                <a:defRPr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base page entry (size=1)</a:t>
              </a:r>
            </a:p>
          </p:txBody>
        </p:sp>
      </p:grpSp>
      <p:grpSp>
        <p:nvGrpSpPr>
          <p:cNvPr id="142" name="Group 142"/>
          <p:cNvGrpSpPr/>
          <p:nvPr/>
        </p:nvGrpSpPr>
        <p:grpSpPr>
          <a:xfrm>
            <a:off x="2590800" y="3859529"/>
            <a:ext cx="3048000" cy="434341"/>
            <a:chOff x="0" y="0"/>
            <a:chExt cx="3048000" cy="434340"/>
          </a:xfrm>
        </p:grpSpPr>
        <p:sp>
          <p:nvSpPr>
            <p:cNvPr id="140" name="Shape 140"/>
            <p:cNvSpPr/>
            <p:nvPr/>
          </p:nvSpPr>
          <p:spPr>
            <a:xfrm>
              <a:off x="0" y="26669"/>
              <a:ext cx="3048000" cy="381001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85968" y="0"/>
              <a:ext cx="287606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lnSpc>
                  <a:spcPct val="90000"/>
                </a:lnSpc>
                <a:defRPr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Arial Narrow"/>
                  <a:ea typeface="Arial Narrow"/>
                  <a:cs typeface="Arial Narrow"/>
                  <a:sym typeface="Arial Narrow"/>
                </a:rPr>
                <a:t>superpage entry (size=4)</a:t>
              </a:r>
            </a:p>
          </p:txBody>
        </p:sp>
      </p:grpSp>
      <p:sp>
        <p:nvSpPr>
          <p:cNvPr id="143" name="Shape 143"/>
          <p:cNvSpPr/>
          <p:nvPr/>
        </p:nvSpPr>
        <p:spPr>
          <a:xfrm>
            <a:off x="381000" y="1600200"/>
            <a:ext cx="47244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381000" y="2133600"/>
            <a:ext cx="47244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 flipH="1">
            <a:off x="838199" y="16002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3124200" y="16002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524000" y="16764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2057400" y="16764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2590800" y="16764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4343400" y="16764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1940837" y="5624512"/>
            <a:ext cx="197937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physical memory</a:t>
            </a:r>
          </a:p>
        </p:txBody>
      </p:sp>
      <p:sp>
        <p:nvSpPr>
          <p:cNvPr id="152" name="Shape 152"/>
          <p:cNvSpPr/>
          <p:nvPr/>
        </p:nvSpPr>
        <p:spPr>
          <a:xfrm>
            <a:off x="990600" y="16764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4233862" y="16002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4833937" y="16002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5519737" y="5638800"/>
            <a:ext cx="2286001" cy="5270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3919537" y="5638800"/>
            <a:ext cx="4724401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3919537" y="6172200"/>
            <a:ext cx="4724401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5519737" y="56388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7805737" y="56388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6205537" y="5715000"/>
            <a:ext cx="381001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6738937" y="5715000"/>
            <a:ext cx="381001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7272337" y="5715000"/>
            <a:ext cx="381001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4191000" y="57150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4994294" y="1662112"/>
            <a:ext cx="174303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virtual memory</a:t>
            </a:r>
          </a:p>
        </p:txBody>
      </p:sp>
      <p:sp>
        <p:nvSpPr>
          <p:cNvPr id="165" name="Shape 165"/>
          <p:cNvSpPr/>
          <p:nvPr/>
        </p:nvSpPr>
        <p:spPr>
          <a:xfrm>
            <a:off x="5672137" y="5715000"/>
            <a:ext cx="381001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4081462" y="56388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4681537" y="56388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955868" y="3810000"/>
            <a:ext cx="993389" cy="777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virtual</a:t>
            </a:r>
          </a:p>
          <a:p>
            <a:pPr algn="ctr"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address</a:t>
            </a:r>
          </a:p>
        </p:txBody>
      </p:sp>
      <p:sp>
        <p:nvSpPr>
          <p:cNvPr id="169" name="Shape 169"/>
          <p:cNvSpPr/>
          <p:nvPr/>
        </p:nvSpPr>
        <p:spPr>
          <a:xfrm>
            <a:off x="3774003" y="4800600"/>
            <a:ext cx="562532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TLB</a:t>
            </a:r>
          </a:p>
        </p:txBody>
      </p:sp>
      <p:sp>
        <p:nvSpPr>
          <p:cNvPr id="170" name="Shape 170"/>
          <p:cNvSpPr/>
          <p:nvPr/>
        </p:nvSpPr>
        <p:spPr>
          <a:xfrm>
            <a:off x="5638800" y="4114800"/>
            <a:ext cx="1004888" cy="1485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EAEAEA"/>
            </a:solidFill>
            <a:tailEnd type="stealth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1957387" y="2157412"/>
            <a:ext cx="604838" cy="1957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EAEAEA"/>
            </a:solidFill>
            <a:tailEnd type="stealth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6688727" y="3770312"/>
            <a:ext cx="1076733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physical</a:t>
            </a:r>
          </a:p>
          <a:p>
            <a:pPr algn="ctr"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address</a:t>
            </a:r>
          </a:p>
        </p:txBody>
      </p:sp>
      <p:grpSp>
        <p:nvGrpSpPr>
          <p:cNvPr id="175" name="Group 175"/>
          <p:cNvGrpSpPr/>
          <p:nvPr/>
        </p:nvGrpSpPr>
        <p:grpSpPr>
          <a:xfrm>
            <a:off x="5708614" y="381000"/>
            <a:ext cx="3406811" cy="3276600"/>
            <a:chOff x="0" y="0"/>
            <a:chExt cx="3406810" cy="3276600"/>
          </a:xfrm>
        </p:grpSpPr>
        <p:sp>
          <p:nvSpPr>
            <p:cNvPr id="173" name="Shape 173"/>
            <p:cNvSpPr/>
            <p:nvPr/>
          </p:nvSpPr>
          <p:spPr>
            <a:xfrm>
              <a:off x="0" y="0"/>
              <a:ext cx="3406811" cy="3276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62" y="0"/>
                  </a:moveTo>
                  <a:lnTo>
                    <a:pt x="8062" y="0"/>
                  </a:lnTo>
                  <a:cubicBezTo>
                    <a:pt x="6567" y="0"/>
                    <a:pt x="5355" y="1612"/>
                    <a:pt x="5355" y="3600"/>
                  </a:cubicBezTo>
                  <a:lnTo>
                    <a:pt x="5355" y="12600"/>
                  </a:lnTo>
                  <a:lnTo>
                    <a:pt x="0" y="21056"/>
                  </a:lnTo>
                  <a:lnTo>
                    <a:pt x="5355" y="18000"/>
                  </a:lnTo>
                  <a:cubicBezTo>
                    <a:pt x="5355" y="19988"/>
                    <a:pt x="6567" y="21600"/>
                    <a:pt x="8062" y="21600"/>
                  </a:cubicBezTo>
                  <a:lnTo>
                    <a:pt x="18892" y="21600"/>
                  </a:lnTo>
                  <a:cubicBezTo>
                    <a:pt x="20388" y="21600"/>
                    <a:pt x="21600" y="19988"/>
                    <a:pt x="21600" y="18000"/>
                  </a:cubicBezTo>
                  <a:lnTo>
                    <a:pt x="21600" y="3600"/>
                  </a:lnTo>
                  <a:cubicBezTo>
                    <a:pt x="21600" y="1612"/>
                    <a:pt x="20388" y="0"/>
                    <a:pt x="18892" y="0"/>
                  </a:cubicBezTo>
                  <a:lnTo>
                    <a:pt x="8062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938414" y="419100"/>
              <a:ext cx="2374567" cy="243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Alpha: </a:t>
              </a:r>
              <a:b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</a:b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8,64,512KB; 4MB</a:t>
              </a:r>
              <a:b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</a:br>
              <a:endParaRPr sz="2800"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algn="ctr"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Itanium:</a:t>
              </a:r>
            </a:p>
            <a:p>
              <a:pPr algn="ctr"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4,8,16,64,256KB; </a:t>
              </a:r>
            </a:p>
            <a:p>
              <a:pPr algn="ctr"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1,4,16,64,256MB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ctrTitle"/>
          </p:nvPr>
        </p:nvSpPr>
        <p:spPr>
          <a:xfrm>
            <a:off x="1744662" y="2209800"/>
            <a:ext cx="5722938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defTabSz="713231">
              <a:lnSpc>
                <a:spcPct val="100000"/>
              </a:lnSpc>
              <a:defRPr sz="3432">
                <a:effectLst>
                  <a:outerShdw blurRad="9906" dist="19812" dir="2700000" rotWithShape="0">
                    <a:srgbClr val="DDDDDD"/>
                  </a:outerShdw>
                </a:effectLst>
              </a:defRPr>
            </a:pPr>
            <a:r>
              <a:t>II </a:t>
            </a:r>
            <a:br/>
            <a:r>
              <a:t>The superpage problem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8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304800" y="1676400"/>
            <a:ext cx="8458200" cy="2971800"/>
          </a:xfrm>
          <a:prstGeom prst="rect">
            <a:avLst/>
          </a:prstGeom>
          <a:solidFill>
            <a:srgbClr val="323238"/>
          </a:solidFill>
          <a:ln>
            <a:solidFill>
              <a:srgbClr val="32323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grpSp>
        <p:nvGrpSpPr>
          <p:cNvPr id="183" name="Group 183"/>
          <p:cNvGrpSpPr/>
          <p:nvPr/>
        </p:nvGrpSpPr>
        <p:grpSpPr>
          <a:xfrm>
            <a:off x="1142999" y="2057400"/>
            <a:ext cx="4572002" cy="2127250"/>
            <a:chOff x="0" y="0"/>
            <a:chExt cx="4572000" cy="2127250"/>
          </a:xfrm>
        </p:grpSpPr>
        <p:sp>
          <p:nvSpPr>
            <p:cNvPr id="181" name="Shape 181"/>
            <p:cNvSpPr/>
            <p:nvPr/>
          </p:nvSpPr>
          <p:spPr>
            <a:xfrm>
              <a:off x="-1" y="0"/>
              <a:ext cx="2286002" cy="527050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2286000" y="1600200"/>
              <a:ext cx="2286001" cy="527050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</p:grpSp>
      <p:sp>
        <p:nvSpPr>
          <p:cNvPr id="184" name="Shape 184"/>
          <p:cNvSpPr/>
          <p:nvPr/>
        </p:nvSpPr>
        <p:spPr>
          <a:xfrm>
            <a:off x="0" y="118109"/>
            <a:ext cx="9185275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lnSpc>
                <a:spcPct val="80000"/>
              </a:lnSpc>
              <a:defRPr sz="42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ooper Md BT"/>
                <a:ea typeface="Cooper Md BT"/>
                <a:cs typeface="Cooper Md BT"/>
                <a:sym typeface="Cooper Md BT"/>
              </a:defRPr>
            </a:lvl1pPr>
          </a:lstStyle>
          <a:p>
            <a:pPr>
              <a:defRPr sz="2400">
                <a:solidFill>
                  <a:srgbClr val="EAEAEA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42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ooper Md BT"/>
                <a:ea typeface="Cooper Md BT"/>
                <a:cs typeface="Cooper Md BT"/>
                <a:sym typeface="Cooper Md BT"/>
              </a:rPr>
              <a:t>Issue 1: superpage allocation</a:t>
            </a:r>
          </a:p>
        </p:txBody>
      </p:sp>
      <p:sp>
        <p:nvSpPr>
          <p:cNvPr id="185" name="Shape 185"/>
          <p:cNvSpPr/>
          <p:nvPr/>
        </p:nvSpPr>
        <p:spPr>
          <a:xfrm>
            <a:off x="533400" y="2057400"/>
            <a:ext cx="62484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533400" y="2590800"/>
            <a:ext cx="62484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7" name="Shape 187"/>
          <p:cNvSpPr/>
          <p:nvPr/>
        </p:nvSpPr>
        <p:spPr>
          <a:xfrm flipH="1">
            <a:off x="1142999" y="20574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3429000" y="20574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6826269" y="2057400"/>
            <a:ext cx="1743037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virtual memory</a:t>
            </a:r>
          </a:p>
        </p:txBody>
      </p:sp>
      <p:sp>
        <p:nvSpPr>
          <p:cNvPr id="190" name="Shape 190"/>
          <p:cNvSpPr/>
          <p:nvPr/>
        </p:nvSpPr>
        <p:spPr>
          <a:xfrm>
            <a:off x="6665237" y="3657600"/>
            <a:ext cx="1979376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physical memory</a:t>
            </a:r>
          </a:p>
        </p:txBody>
      </p:sp>
      <p:sp>
        <p:nvSpPr>
          <p:cNvPr id="191" name="Shape 191"/>
          <p:cNvSpPr/>
          <p:nvPr/>
        </p:nvSpPr>
        <p:spPr>
          <a:xfrm>
            <a:off x="533400" y="3657600"/>
            <a:ext cx="62484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533400" y="4191000"/>
            <a:ext cx="62484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3" name="Shape 193"/>
          <p:cNvSpPr/>
          <p:nvPr/>
        </p:nvSpPr>
        <p:spPr>
          <a:xfrm flipH="1">
            <a:off x="1133474" y="36576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3419475" y="36576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4056429" y="2895600"/>
            <a:ext cx="2591654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superpage boundaries</a:t>
            </a:r>
          </a:p>
        </p:txBody>
      </p:sp>
      <p:sp>
        <p:nvSpPr>
          <p:cNvPr id="196" name="Shape 196"/>
          <p:cNvSpPr/>
          <p:nvPr/>
        </p:nvSpPr>
        <p:spPr>
          <a:xfrm>
            <a:off x="3416300" y="3200400"/>
            <a:ext cx="6096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52" h="21159" extrusionOk="0">
                <a:moveTo>
                  <a:pt x="21052" y="0"/>
                </a:moveTo>
                <a:cubicBezTo>
                  <a:pt x="18037" y="529"/>
                  <a:pt x="6469" y="-441"/>
                  <a:pt x="2961" y="3086"/>
                </a:cubicBezTo>
                <a:cubicBezTo>
                  <a:pt x="-548" y="6612"/>
                  <a:pt x="603" y="17456"/>
                  <a:pt x="0" y="21159"/>
                </a:cubicBezTo>
              </a:path>
            </a:pathLst>
          </a:custGeom>
          <a:ln>
            <a:solidFill>
              <a:srgbClr val="EAEAEA"/>
            </a:solidFill>
            <a:tailEnd type="stealth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3429000" y="2662237"/>
            <a:ext cx="612775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1" h="21082" extrusionOk="0">
                <a:moveTo>
                  <a:pt x="21161" y="21082"/>
                </a:moveTo>
                <a:cubicBezTo>
                  <a:pt x="18146" y="20563"/>
                  <a:pt x="6578" y="21600"/>
                  <a:pt x="3070" y="18058"/>
                </a:cubicBezTo>
                <a:cubicBezTo>
                  <a:pt x="-439" y="14515"/>
                  <a:pt x="657" y="3802"/>
                  <a:pt x="0" y="0"/>
                </a:cubicBezTo>
              </a:path>
            </a:pathLst>
          </a:custGeom>
          <a:ln>
            <a:solidFill>
              <a:srgbClr val="EAEAEA"/>
            </a:solidFill>
            <a:tailEnd type="stealth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200" name="Group 200"/>
          <p:cNvGrpSpPr/>
          <p:nvPr/>
        </p:nvGrpSpPr>
        <p:grpSpPr>
          <a:xfrm>
            <a:off x="1828800" y="2106929"/>
            <a:ext cx="381000" cy="434341"/>
            <a:chOff x="0" y="0"/>
            <a:chExt cx="381000" cy="434340"/>
          </a:xfrm>
        </p:grpSpPr>
        <p:sp>
          <p:nvSpPr>
            <p:cNvPr id="198" name="Shape 198"/>
            <p:cNvSpPr/>
            <p:nvPr/>
          </p:nvSpPr>
          <p:spPr>
            <a:xfrm>
              <a:off x="0" y="26669"/>
              <a:ext cx="381000" cy="38100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48240" y="0"/>
              <a:ext cx="28452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>
                <a:defRPr b="0"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b="1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B</a:t>
              </a:r>
            </a:p>
          </p:txBody>
        </p:sp>
      </p:grpSp>
      <p:sp>
        <p:nvSpPr>
          <p:cNvPr id="201" name="Shape 201"/>
          <p:cNvSpPr/>
          <p:nvPr/>
        </p:nvSpPr>
        <p:spPr>
          <a:xfrm>
            <a:off x="5724525" y="20574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5715000" y="36576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205" name="Group 205"/>
          <p:cNvGrpSpPr/>
          <p:nvPr/>
        </p:nvGrpSpPr>
        <p:grpSpPr>
          <a:xfrm>
            <a:off x="609600" y="3707129"/>
            <a:ext cx="381000" cy="434341"/>
            <a:chOff x="0" y="0"/>
            <a:chExt cx="381000" cy="434340"/>
          </a:xfrm>
        </p:grpSpPr>
        <p:sp>
          <p:nvSpPr>
            <p:cNvPr id="203" name="Shape 203"/>
            <p:cNvSpPr/>
            <p:nvPr/>
          </p:nvSpPr>
          <p:spPr>
            <a:xfrm>
              <a:off x="0" y="26669"/>
              <a:ext cx="381000" cy="38100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48240" y="0"/>
              <a:ext cx="28452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>
                <a:defRPr b="0"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b="1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B</a:t>
              </a:r>
            </a:p>
          </p:txBody>
        </p:sp>
      </p:grpSp>
      <p:grpSp>
        <p:nvGrpSpPr>
          <p:cNvPr id="212" name="Group 212"/>
          <p:cNvGrpSpPr/>
          <p:nvPr/>
        </p:nvGrpSpPr>
        <p:grpSpPr>
          <a:xfrm>
            <a:off x="1295400" y="2106929"/>
            <a:ext cx="1447800" cy="2034541"/>
            <a:chOff x="0" y="0"/>
            <a:chExt cx="1447800" cy="2034540"/>
          </a:xfrm>
        </p:grpSpPr>
        <p:grpSp>
          <p:nvGrpSpPr>
            <p:cNvPr id="208" name="Group 208"/>
            <p:cNvGrpSpPr/>
            <p:nvPr/>
          </p:nvGrpSpPr>
          <p:grpSpPr>
            <a:xfrm>
              <a:off x="0" y="0"/>
              <a:ext cx="381000" cy="434341"/>
              <a:chOff x="0" y="0"/>
              <a:chExt cx="381000" cy="434340"/>
            </a:xfrm>
          </p:grpSpPr>
          <p:sp>
            <p:nvSpPr>
              <p:cNvPr id="206" name="Shape 206"/>
              <p:cNvSpPr/>
              <p:nvPr/>
            </p:nvSpPr>
            <p:spPr>
              <a:xfrm>
                <a:off x="0" y="26669"/>
                <a:ext cx="381000" cy="38100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EAEA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>
                <a:off x="48240" y="0"/>
                <a:ext cx="284520" cy="434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lvl1pPr>
              </a:lstStyle>
              <a:p>
                <a:pPr>
                  <a:defRPr b="0">
                    <a:solidFill>
                      <a:srgbClr val="EAEAEA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A</a:t>
                </a:r>
              </a:p>
            </p:txBody>
          </p:sp>
        </p:grpSp>
        <p:grpSp>
          <p:nvGrpSpPr>
            <p:cNvPr id="211" name="Group 211"/>
            <p:cNvGrpSpPr/>
            <p:nvPr/>
          </p:nvGrpSpPr>
          <p:grpSpPr>
            <a:xfrm>
              <a:off x="1066800" y="1600200"/>
              <a:ext cx="381000" cy="434341"/>
              <a:chOff x="0" y="0"/>
              <a:chExt cx="381000" cy="434340"/>
            </a:xfrm>
          </p:grpSpPr>
          <p:sp>
            <p:nvSpPr>
              <p:cNvPr id="209" name="Shape 209"/>
              <p:cNvSpPr/>
              <p:nvPr/>
            </p:nvSpPr>
            <p:spPr>
              <a:xfrm>
                <a:off x="0" y="26669"/>
                <a:ext cx="381000" cy="38100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EAEA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>
                <a:off x="48240" y="0"/>
                <a:ext cx="284520" cy="434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lvl1pPr>
              </a:lstStyle>
              <a:p>
                <a:pPr>
                  <a:defRPr b="0">
                    <a:solidFill>
                      <a:srgbClr val="EAEAEA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A</a:t>
                </a:r>
              </a:p>
            </p:txBody>
          </p:sp>
        </p:grpSp>
      </p:grpSp>
      <p:grpSp>
        <p:nvGrpSpPr>
          <p:cNvPr id="219" name="Group 219"/>
          <p:cNvGrpSpPr/>
          <p:nvPr/>
        </p:nvGrpSpPr>
        <p:grpSpPr>
          <a:xfrm>
            <a:off x="2362200" y="2106929"/>
            <a:ext cx="3824288" cy="2034541"/>
            <a:chOff x="0" y="0"/>
            <a:chExt cx="3824287" cy="2034540"/>
          </a:xfrm>
        </p:grpSpPr>
        <p:grpSp>
          <p:nvGrpSpPr>
            <p:cNvPr id="215" name="Group 215"/>
            <p:cNvGrpSpPr/>
            <p:nvPr/>
          </p:nvGrpSpPr>
          <p:grpSpPr>
            <a:xfrm>
              <a:off x="0" y="0"/>
              <a:ext cx="381000" cy="434341"/>
              <a:chOff x="0" y="0"/>
              <a:chExt cx="381000" cy="434340"/>
            </a:xfrm>
          </p:grpSpPr>
          <p:sp>
            <p:nvSpPr>
              <p:cNvPr id="213" name="Shape 213"/>
              <p:cNvSpPr/>
              <p:nvPr/>
            </p:nvSpPr>
            <p:spPr>
              <a:xfrm>
                <a:off x="0" y="26669"/>
                <a:ext cx="381000" cy="38100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EAEA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endParaRPr/>
              </a:p>
            </p:txBody>
          </p:sp>
          <p:sp>
            <p:nvSpPr>
              <p:cNvPr id="214" name="Shape 214"/>
              <p:cNvSpPr/>
              <p:nvPr/>
            </p:nvSpPr>
            <p:spPr>
              <a:xfrm>
                <a:off x="48240" y="0"/>
                <a:ext cx="284520" cy="434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lvl1pPr>
              </a:lstStyle>
              <a:p>
                <a:pPr>
                  <a:defRPr b="0">
                    <a:solidFill>
                      <a:srgbClr val="EAEAEA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C</a:t>
                </a:r>
              </a:p>
            </p:txBody>
          </p:sp>
        </p:grpSp>
        <p:grpSp>
          <p:nvGrpSpPr>
            <p:cNvPr id="218" name="Group 218"/>
            <p:cNvGrpSpPr/>
            <p:nvPr/>
          </p:nvGrpSpPr>
          <p:grpSpPr>
            <a:xfrm>
              <a:off x="3443287" y="1600200"/>
              <a:ext cx="381001" cy="434341"/>
              <a:chOff x="0" y="0"/>
              <a:chExt cx="381000" cy="434340"/>
            </a:xfrm>
          </p:grpSpPr>
          <p:sp>
            <p:nvSpPr>
              <p:cNvPr id="216" name="Shape 216"/>
              <p:cNvSpPr/>
              <p:nvPr/>
            </p:nvSpPr>
            <p:spPr>
              <a:xfrm>
                <a:off x="0" y="26669"/>
                <a:ext cx="381000" cy="38100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EAEA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>
                <a:off x="48240" y="0"/>
                <a:ext cx="284520" cy="434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lvl1pPr>
              </a:lstStyle>
              <a:p>
                <a:pPr>
                  <a:defRPr b="0">
                    <a:solidFill>
                      <a:srgbClr val="EAEAEA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C</a:t>
                </a:r>
              </a:p>
            </p:txBody>
          </p:sp>
        </p:grpSp>
      </p:grpSp>
      <p:grpSp>
        <p:nvGrpSpPr>
          <p:cNvPr id="226" name="Group 226"/>
          <p:cNvGrpSpPr/>
          <p:nvPr/>
        </p:nvGrpSpPr>
        <p:grpSpPr>
          <a:xfrm>
            <a:off x="1295400" y="2106929"/>
            <a:ext cx="1981200" cy="2034541"/>
            <a:chOff x="0" y="0"/>
            <a:chExt cx="1981200" cy="2034540"/>
          </a:xfrm>
        </p:grpSpPr>
        <p:grpSp>
          <p:nvGrpSpPr>
            <p:cNvPr id="222" name="Group 222"/>
            <p:cNvGrpSpPr/>
            <p:nvPr/>
          </p:nvGrpSpPr>
          <p:grpSpPr>
            <a:xfrm>
              <a:off x="1600200" y="0"/>
              <a:ext cx="381000" cy="434341"/>
              <a:chOff x="0" y="0"/>
              <a:chExt cx="381000" cy="434340"/>
            </a:xfrm>
          </p:grpSpPr>
          <p:sp>
            <p:nvSpPr>
              <p:cNvPr id="220" name="Shape 220"/>
              <p:cNvSpPr/>
              <p:nvPr/>
            </p:nvSpPr>
            <p:spPr>
              <a:xfrm>
                <a:off x="0" y="26669"/>
                <a:ext cx="381000" cy="38100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EAEA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>
                <a:off x="48240" y="0"/>
                <a:ext cx="284520" cy="434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lvl1pPr>
              </a:lstStyle>
              <a:p>
                <a:pPr>
                  <a:defRPr b="0">
                    <a:solidFill>
                      <a:srgbClr val="EAEAEA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D</a:t>
                </a:r>
              </a:p>
            </p:txBody>
          </p:sp>
        </p:grpSp>
        <p:grpSp>
          <p:nvGrpSpPr>
            <p:cNvPr id="225" name="Group 225"/>
            <p:cNvGrpSpPr/>
            <p:nvPr/>
          </p:nvGrpSpPr>
          <p:grpSpPr>
            <a:xfrm>
              <a:off x="0" y="1600200"/>
              <a:ext cx="381000" cy="434341"/>
              <a:chOff x="0" y="0"/>
              <a:chExt cx="381000" cy="434340"/>
            </a:xfrm>
          </p:grpSpPr>
          <p:sp>
            <p:nvSpPr>
              <p:cNvPr id="223" name="Shape 223"/>
              <p:cNvSpPr/>
              <p:nvPr/>
            </p:nvSpPr>
            <p:spPr>
              <a:xfrm>
                <a:off x="0" y="26669"/>
                <a:ext cx="381000" cy="38100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EAEA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endParaRPr/>
              </a:p>
            </p:txBody>
          </p:sp>
          <p:sp>
            <p:nvSpPr>
              <p:cNvPr id="224" name="Shape 224"/>
              <p:cNvSpPr/>
              <p:nvPr/>
            </p:nvSpPr>
            <p:spPr>
              <a:xfrm>
                <a:off x="48240" y="0"/>
                <a:ext cx="284520" cy="434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lvl1pPr>
              </a:lstStyle>
              <a:p>
                <a:pPr>
                  <a:defRPr b="0">
                    <a:solidFill>
                      <a:srgbClr val="EAEAEA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b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D</a:t>
                </a:r>
              </a:p>
            </p:txBody>
          </p:sp>
        </p:grpSp>
      </p:grpSp>
      <p:grpSp>
        <p:nvGrpSpPr>
          <p:cNvPr id="243" name="Group 243"/>
          <p:cNvGrpSpPr/>
          <p:nvPr/>
        </p:nvGrpSpPr>
        <p:grpSpPr>
          <a:xfrm>
            <a:off x="576262" y="3705225"/>
            <a:ext cx="5672138" cy="441008"/>
            <a:chOff x="0" y="0"/>
            <a:chExt cx="5672137" cy="441007"/>
          </a:xfrm>
        </p:grpSpPr>
        <p:grpSp>
          <p:nvGrpSpPr>
            <p:cNvPr id="239" name="Group 239"/>
            <p:cNvGrpSpPr/>
            <p:nvPr/>
          </p:nvGrpSpPr>
          <p:grpSpPr>
            <a:xfrm>
              <a:off x="3005137" y="6667"/>
              <a:ext cx="1981201" cy="434341"/>
              <a:chOff x="0" y="0"/>
              <a:chExt cx="1981200" cy="434340"/>
            </a:xfrm>
          </p:grpSpPr>
          <p:grpSp>
            <p:nvGrpSpPr>
              <p:cNvPr id="229" name="Group 229"/>
              <p:cNvGrpSpPr/>
              <p:nvPr/>
            </p:nvGrpSpPr>
            <p:grpSpPr>
              <a:xfrm>
                <a:off x="0" y="0"/>
                <a:ext cx="381000" cy="434341"/>
                <a:chOff x="0" y="0"/>
                <a:chExt cx="381000" cy="434340"/>
              </a:xfrm>
            </p:grpSpPr>
            <p:sp>
              <p:nvSpPr>
                <p:cNvPr id="227" name="Shape 227"/>
                <p:cNvSpPr/>
                <p:nvPr/>
              </p:nvSpPr>
              <p:spPr>
                <a:xfrm>
                  <a:off x="0" y="26669"/>
                  <a:ext cx="381000" cy="38100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EAEAEA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00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defRPr>
                  </a:pPr>
                  <a:endParaRPr/>
                </a:p>
              </p:txBody>
            </p:sp>
            <p:sp>
              <p:nvSpPr>
                <p:cNvPr id="228" name="Shape 228"/>
                <p:cNvSpPr/>
                <p:nvPr/>
              </p:nvSpPr>
              <p:spPr>
                <a:xfrm>
                  <a:off x="48240" y="0"/>
                  <a:ext cx="284520" cy="4343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b="1">
                      <a:solidFill>
                        <a:srgbClr val="000000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defRPr>
                  </a:lvl1pPr>
                </a:lstStyle>
                <a:p>
                  <a:pPr>
                    <a:defRPr b="0">
                      <a:solidFill>
                        <a:srgbClr val="EAEAEA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r>
                    <a:rPr b="1">
                      <a:solidFill>
                        <a:srgbClr val="000000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rPr>
                    <a:t>A</a:t>
                  </a:r>
                </a:p>
              </p:txBody>
            </p:sp>
          </p:grpSp>
          <p:grpSp>
            <p:nvGrpSpPr>
              <p:cNvPr id="232" name="Group 232"/>
              <p:cNvGrpSpPr/>
              <p:nvPr/>
            </p:nvGrpSpPr>
            <p:grpSpPr>
              <a:xfrm>
                <a:off x="533400" y="0"/>
                <a:ext cx="381000" cy="434341"/>
                <a:chOff x="0" y="0"/>
                <a:chExt cx="381000" cy="434340"/>
              </a:xfrm>
            </p:grpSpPr>
            <p:sp>
              <p:nvSpPr>
                <p:cNvPr id="230" name="Shape 230"/>
                <p:cNvSpPr/>
                <p:nvPr/>
              </p:nvSpPr>
              <p:spPr>
                <a:xfrm>
                  <a:off x="0" y="26669"/>
                  <a:ext cx="381000" cy="38100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EAEAEA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00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defRPr>
                  </a:pPr>
                  <a:endParaRPr/>
                </a:p>
              </p:txBody>
            </p:sp>
            <p:sp>
              <p:nvSpPr>
                <p:cNvPr id="231" name="Shape 231"/>
                <p:cNvSpPr/>
                <p:nvPr/>
              </p:nvSpPr>
              <p:spPr>
                <a:xfrm>
                  <a:off x="48240" y="0"/>
                  <a:ext cx="284520" cy="4343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b="1">
                      <a:solidFill>
                        <a:srgbClr val="000000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defRPr>
                  </a:lvl1pPr>
                </a:lstStyle>
                <a:p>
                  <a:pPr>
                    <a:defRPr b="0">
                      <a:solidFill>
                        <a:srgbClr val="EAEAEA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r>
                    <a:rPr b="1">
                      <a:solidFill>
                        <a:srgbClr val="000000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rPr>
                    <a:t>B</a:t>
                  </a:r>
                </a:p>
              </p:txBody>
            </p:sp>
          </p:grpSp>
          <p:grpSp>
            <p:nvGrpSpPr>
              <p:cNvPr id="235" name="Group 235"/>
              <p:cNvGrpSpPr/>
              <p:nvPr/>
            </p:nvGrpSpPr>
            <p:grpSpPr>
              <a:xfrm>
                <a:off x="1066800" y="0"/>
                <a:ext cx="381000" cy="434341"/>
                <a:chOff x="0" y="0"/>
                <a:chExt cx="381000" cy="434340"/>
              </a:xfrm>
            </p:grpSpPr>
            <p:sp>
              <p:nvSpPr>
                <p:cNvPr id="233" name="Shape 233"/>
                <p:cNvSpPr/>
                <p:nvPr/>
              </p:nvSpPr>
              <p:spPr>
                <a:xfrm>
                  <a:off x="0" y="26669"/>
                  <a:ext cx="381000" cy="38100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EAEAEA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00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defRPr>
                  </a:pPr>
                  <a:endParaRPr/>
                </a:p>
              </p:txBody>
            </p:sp>
            <p:sp>
              <p:nvSpPr>
                <p:cNvPr id="234" name="Shape 234"/>
                <p:cNvSpPr/>
                <p:nvPr/>
              </p:nvSpPr>
              <p:spPr>
                <a:xfrm>
                  <a:off x="48240" y="0"/>
                  <a:ext cx="284520" cy="4343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b="1">
                      <a:solidFill>
                        <a:srgbClr val="000000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defRPr>
                  </a:lvl1pPr>
                </a:lstStyle>
                <a:p>
                  <a:pPr>
                    <a:defRPr b="0">
                      <a:solidFill>
                        <a:srgbClr val="EAEAEA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r>
                    <a:rPr b="1">
                      <a:solidFill>
                        <a:srgbClr val="000000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rPr>
                    <a:t>C</a:t>
                  </a:r>
                </a:p>
              </p:txBody>
            </p:sp>
          </p:grpSp>
          <p:grpSp>
            <p:nvGrpSpPr>
              <p:cNvPr id="238" name="Group 238"/>
              <p:cNvGrpSpPr/>
              <p:nvPr/>
            </p:nvGrpSpPr>
            <p:grpSpPr>
              <a:xfrm>
                <a:off x="1600200" y="0"/>
                <a:ext cx="381000" cy="434341"/>
                <a:chOff x="0" y="0"/>
                <a:chExt cx="381000" cy="434340"/>
              </a:xfrm>
            </p:grpSpPr>
            <p:sp>
              <p:nvSpPr>
                <p:cNvPr id="236" name="Shape 236"/>
                <p:cNvSpPr/>
                <p:nvPr/>
              </p:nvSpPr>
              <p:spPr>
                <a:xfrm>
                  <a:off x="0" y="26669"/>
                  <a:ext cx="381000" cy="38100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rgbClr val="EAEAEA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00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defRPr>
                  </a:pPr>
                  <a:endParaRPr/>
                </a:p>
              </p:txBody>
            </p:sp>
            <p:sp>
              <p:nvSpPr>
                <p:cNvPr id="237" name="Shape 237"/>
                <p:cNvSpPr/>
                <p:nvPr/>
              </p:nvSpPr>
              <p:spPr>
                <a:xfrm>
                  <a:off x="48240" y="0"/>
                  <a:ext cx="284520" cy="4343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>
                    <a:defRPr b="1">
                      <a:solidFill>
                        <a:srgbClr val="000000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defRPr>
                  </a:lvl1pPr>
                </a:lstStyle>
                <a:p>
                  <a:pPr>
                    <a:defRPr b="0">
                      <a:solidFill>
                        <a:srgbClr val="EAEAEA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r>
                    <a:rPr b="1">
                      <a:solidFill>
                        <a:srgbClr val="000000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rPr>
                    <a:t>D</a:t>
                  </a:r>
                </a:p>
              </p:txBody>
            </p:sp>
          </p:grpSp>
        </p:grpSp>
        <p:sp>
          <p:nvSpPr>
            <p:cNvPr id="240" name="Shape 240"/>
            <p:cNvSpPr/>
            <p:nvPr/>
          </p:nvSpPr>
          <p:spPr>
            <a:xfrm>
              <a:off x="709612" y="0"/>
              <a:ext cx="1476376" cy="428625"/>
            </a:xfrm>
            <a:prstGeom prst="rect">
              <a:avLst/>
            </a:prstGeom>
            <a:solidFill>
              <a:srgbClr val="32323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0" y="0"/>
              <a:ext cx="447675" cy="438150"/>
            </a:xfrm>
            <a:prstGeom prst="rect">
              <a:avLst/>
            </a:prstGeom>
            <a:solidFill>
              <a:srgbClr val="32323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5224462" y="0"/>
              <a:ext cx="447676" cy="438150"/>
            </a:xfrm>
            <a:prstGeom prst="rect">
              <a:avLst/>
            </a:prstGeom>
            <a:solidFill>
              <a:srgbClr val="32323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244" name="Shape 244"/>
          <p:cNvSpPr/>
          <p:nvPr/>
        </p:nvSpPr>
        <p:spPr>
          <a:xfrm>
            <a:off x="762000" y="5029200"/>
            <a:ext cx="774541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2966" indent="-452966">
              <a:spcBef>
                <a:spcPts val="700"/>
              </a:spcBef>
              <a:buClr>
                <a:schemeClr val="accent1"/>
              </a:buClr>
              <a:buSzPct val="100000"/>
              <a:buFont typeface="Wingdings"/>
              <a:buChar char="⬥"/>
              <a:defRPr sz="32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pPr>
              <a:defRPr sz="2400">
                <a:solidFill>
                  <a:srgbClr val="EAEAEA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2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rPr>
              <a:t>How / when / what size to allocate?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5" animBg="1" advAuto="0"/>
      <p:bldP spid="212" grpId="2" animBg="1" advAuto="0"/>
      <p:bldP spid="219" grpId="3" animBg="1" advAuto="0"/>
      <p:bldP spid="226" grpId="1" animBg="1" advAuto="0"/>
      <p:bldP spid="243" grpId="4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9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990600" y="3719512"/>
            <a:ext cx="6400800" cy="1600201"/>
          </a:xfrm>
          <a:prstGeom prst="rect">
            <a:avLst/>
          </a:prstGeom>
          <a:solidFill>
            <a:srgbClr val="32323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1843087" y="4197350"/>
            <a:ext cx="4572001" cy="5270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49" name="Shape 2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Issue 2: promotion</a:t>
            </a:r>
          </a:p>
        </p:txBody>
      </p:sp>
      <p:sp>
        <p:nvSpPr>
          <p:cNvPr id="250" name="Shape 250"/>
          <p:cNvSpPr>
            <a:spLocks noGrp="1"/>
          </p:cNvSpPr>
          <p:nvPr>
            <p:ph type="body" sz="half" idx="1"/>
          </p:nvPr>
        </p:nvSpPr>
        <p:spPr>
          <a:xfrm>
            <a:off x="762000" y="1371600"/>
            <a:ext cx="7745413" cy="2590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⬥"/>
            </a:pPr>
            <a:r>
              <a:t>Promotion: create a superpage out of a set of smaller pages</a:t>
            </a:r>
          </a:p>
          <a:p>
            <a:pPr marL="741362" lvl="1" indent="-287337">
              <a:spcBef>
                <a:spcPts val="600"/>
              </a:spcBef>
              <a:buClr>
                <a:schemeClr val="accent2"/>
              </a:buClr>
              <a:defRPr sz="2800"/>
            </a:pPr>
            <a:r>
              <a:t>mark page table entry of each base page</a:t>
            </a:r>
            <a:endParaRPr sz="2000"/>
          </a:p>
          <a:p>
            <a:pPr>
              <a:buChar char="⬥"/>
            </a:pPr>
            <a:r>
              <a:t>When to promote?</a:t>
            </a:r>
          </a:p>
        </p:txBody>
      </p:sp>
      <p:sp>
        <p:nvSpPr>
          <p:cNvPr id="251" name="Shape 251"/>
          <p:cNvSpPr/>
          <p:nvPr/>
        </p:nvSpPr>
        <p:spPr>
          <a:xfrm>
            <a:off x="4114800" y="4191000"/>
            <a:ext cx="2309813" cy="527050"/>
          </a:xfrm>
          <a:prstGeom prst="rect">
            <a:avLst/>
          </a:prstGeom>
          <a:solidFill>
            <a:srgbClr val="323238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1828800" y="4191000"/>
            <a:ext cx="2309813" cy="527050"/>
          </a:xfrm>
          <a:prstGeom prst="rect">
            <a:avLst/>
          </a:prstGeom>
          <a:solidFill>
            <a:srgbClr val="323238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257" name="Group 257"/>
          <p:cNvGrpSpPr/>
          <p:nvPr/>
        </p:nvGrpSpPr>
        <p:grpSpPr>
          <a:xfrm>
            <a:off x="609600" y="4191000"/>
            <a:ext cx="3529013" cy="2439988"/>
            <a:chOff x="0" y="0"/>
            <a:chExt cx="3529012" cy="2439987"/>
          </a:xfrm>
        </p:grpSpPr>
        <p:sp>
          <p:nvSpPr>
            <p:cNvPr id="253" name="Shape 253"/>
            <p:cNvSpPr/>
            <p:nvPr/>
          </p:nvSpPr>
          <p:spPr>
            <a:xfrm>
              <a:off x="1219200" y="0"/>
              <a:ext cx="2309813" cy="527050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grpSp>
          <p:nvGrpSpPr>
            <p:cNvPr id="256" name="Group 256"/>
            <p:cNvGrpSpPr/>
            <p:nvPr/>
          </p:nvGrpSpPr>
          <p:grpSpPr>
            <a:xfrm>
              <a:off x="0" y="681059"/>
              <a:ext cx="3429000" cy="1758929"/>
              <a:chOff x="0" y="0"/>
              <a:chExt cx="3429000" cy="1758927"/>
            </a:xfrm>
          </p:grpSpPr>
          <p:sp>
            <p:nvSpPr>
              <p:cNvPr id="254" name="Shape 254"/>
              <p:cNvSpPr/>
              <p:nvPr/>
            </p:nvSpPr>
            <p:spPr>
              <a:xfrm>
                <a:off x="0" y="0"/>
                <a:ext cx="3429000" cy="1758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600" y="9416"/>
                    </a:moveTo>
                    <a:lnTo>
                      <a:pt x="3600" y="9416"/>
                    </a:lnTo>
                    <a:cubicBezTo>
                      <a:pt x="1612" y="9416"/>
                      <a:pt x="0" y="10325"/>
                      <a:pt x="0" y="11446"/>
                    </a:cubicBezTo>
                    <a:lnTo>
                      <a:pt x="0" y="11446"/>
                    </a:lnTo>
                    <a:lnTo>
                      <a:pt x="0" y="19569"/>
                    </a:lnTo>
                    <a:cubicBezTo>
                      <a:pt x="0" y="20691"/>
                      <a:pt x="1612" y="21600"/>
                      <a:pt x="3600" y="21600"/>
                    </a:cubicBezTo>
                    <a:lnTo>
                      <a:pt x="18000" y="21600"/>
                    </a:lnTo>
                    <a:cubicBezTo>
                      <a:pt x="19988" y="21600"/>
                      <a:pt x="21600" y="20691"/>
                      <a:pt x="21600" y="19569"/>
                    </a:cubicBezTo>
                    <a:lnTo>
                      <a:pt x="21600" y="11446"/>
                    </a:lnTo>
                    <a:cubicBezTo>
                      <a:pt x="21600" y="10325"/>
                      <a:pt x="19988" y="9416"/>
                      <a:pt x="18000" y="9416"/>
                    </a:cubicBezTo>
                    <a:lnTo>
                      <a:pt x="14540" y="0"/>
                    </a:lnTo>
                    <a:lnTo>
                      <a:pt x="12600" y="941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AEA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EAEAEA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endParaRPr/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125571" y="874214"/>
                <a:ext cx="3177858" cy="777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>
                    <a:solidFill>
                      <a:srgbClr val="EAEAEA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>
                    <a:latin typeface="Arial Narrow"/>
                    <a:ea typeface="Arial Narrow"/>
                    <a:cs typeface="Arial Narrow"/>
                    <a:sym typeface="Arial Narrow"/>
                  </a:rPr>
                  <a:t>Create small superpage?</a:t>
                </a:r>
              </a:p>
              <a:p>
                <a:pPr algn="ctr">
                  <a:defRPr>
                    <a:solidFill>
                      <a:srgbClr val="EAEAEA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>
                    <a:latin typeface="Arial Narrow"/>
                    <a:ea typeface="Arial Narrow"/>
                    <a:cs typeface="Arial Narrow"/>
                    <a:sym typeface="Arial Narrow"/>
                  </a:rPr>
                  <a:t>May incur overhead.</a:t>
                </a:r>
              </a:p>
            </p:txBody>
          </p:sp>
        </p:grpSp>
      </p:grpSp>
      <p:sp>
        <p:nvSpPr>
          <p:cNvPr id="258" name="Shape 258"/>
          <p:cNvSpPr/>
          <p:nvPr/>
        </p:nvSpPr>
        <p:spPr>
          <a:xfrm>
            <a:off x="1447800" y="4724400"/>
            <a:ext cx="53340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6421437" y="41910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1828800" y="41910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1828799" y="4191000"/>
            <a:ext cx="4572002" cy="5270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grpSp>
        <p:nvGrpSpPr>
          <p:cNvPr id="266" name="Group 266"/>
          <p:cNvGrpSpPr/>
          <p:nvPr/>
        </p:nvGrpSpPr>
        <p:grpSpPr>
          <a:xfrm>
            <a:off x="1828799" y="4197350"/>
            <a:ext cx="6934201" cy="2586038"/>
            <a:chOff x="0" y="0"/>
            <a:chExt cx="6934200" cy="2586037"/>
          </a:xfrm>
        </p:grpSpPr>
        <p:sp>
          <p:nvSpPr>
            <p:cNvPr id="262" name="Shape 262"/>
            <p:cNvSpPr/>
            <p:nvPr/>
          </p:nvSpPr>
          <p:spPr>
            <a:xfrm>
              <a:off x="-1" y="0"/>
              <a:ext cx="4572002" cy="527050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grpSp>
          <p:nvGrpSpPr>
            <p:cNvPr id="265" name="Group 265"/>
            <p:cNvGrpSpPr/>
            <p:nvPr/>
          </p:nvGrpSpPr>
          <p:grpSpPr>
            <a:xfrm>
              <a:off x="2819400" y="642950"/>
              <a:ext cx="4114800" cy="1943088"/>
              <a:chOff x="0" y="0"/>
              <a:chExt cx="4114800" cy="1943086"/>
            </a:xfrm>
          </p:grpSpPr>
          <p:sp>
            <p:nvSpPr>
              <p:cNvPr id="263" name="Shape 263"/>
              <p:cNvSpPr/>
              <p:nvPr/>
            </p:nvSpPr>
            <p:spPr>
              <a:xfrm>
                <a:off x="0" y="0"/>
                <a:ext cx="4114800" cy="1943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600" y="8029"/>
                    </a:moveTo>
                    <a:lnTo>
                      <a:pt x="3600" y="8029"/>
                    </a:lnTo>
                    <a:cubicBezTo>
                      <a:pt x="1612" y="8029"/>
                      <a:pt x="0" y="9042"/>
                      <a:pt x="0" y="10291"/>
                    </a:cubicBezTo>
                    <a:lnTo>
                      <a:pt x="0" y="10291"/>
                    </a:lnTo>
                    <a:lnTo>
                      <a:pt x="0" y="19338"/>
                    </a:lnTo>
                    <a:cubicBezTo>
                      <a:pt x="0" y="20587"/>
                      <a:pt x="1612" y="21600"/>
                      <a:pt x="3600" y="21600"/>
                    </a:cubicBezTo>
                    <a:lnTo>
                      <a:pt x="18000" y="21600"/>
                    </a:lnTo>
                    <a:cubicBezTo>
                      <a:pt x="19988" y="21600"/>
                      <a:pt x="21600" y="20587"/>
                      <a:pt x="21600" y="19338"/>
                    </a:cubicBezTo>
                    <a:lnTo>
                      <a:pt x="21600" y="10291"/>
                    </a:lnTo>
                    <a:cubicBezTo>
                      <a:pt x="21600" y="9042"/>
                      <a:pt x="19988" y="8029"/>
                      <a:pt x="18000" y="8029"/>
                    </a:cubicBezTo>
                    <a:lnTo>
                      <a:pt x="9000" y="8029"/>
                    </a:lnTo>
                    <a:lnTo>
                      <a:pt x="3917" y="0"/>
                    </a:lnTo>
                    <a:lnTo>
                      <a:pt x="3600" y="802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AEA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EAEAEA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pPr>
                <a:endParaRPr/>
              </a:p>
            </p:txBody>
          </p:sp>
          <p:sp>
            <p:nvSpPr>
              <p:cNvPr id="264" name="Shape 264"/>
              <p:cNvSpPr/>
              <p:nvPr/>
            </p:nvSpPr>
            <p:spPr>
              <a:xfrm>
                <a:off x="150685" y="772622"/>
                <a:ext cx="3813430" cy="1120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EAEAEA"/>
                    </a:solidFill>
                    <a:latin typeface="Arial Narrow"/>
                    <a:ea typeface="Arial Narrow"/>
                    <a:cs typeface="Arial Narrow"/>
                    <a:sym typeface="Arial Narrow"/>
                  </a:defRPr>
                </a:lvl1pPr>
              </a:lstStyle>
              <a:p>
                <a:pPr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>
                    <a:latin typeface="Arial Narrow"/>
                    <a:ea typeface="Arial Narrow"/>
                    <a:cs typeface="Arial Narrow"/>
                    <a:sym typeface="Arial Narrow"/>
                  </a:rPr>
                  <a:t>Wait for app to touch pages? May lose opportunity to increase TLB coverage.</a:t>
                </a:r>
              </a:p>
            </p:txBody>
          </p:sp>
        </p:grpSp>
      </p:grpSp>
      <p:sp>
        <p:nvSpPr>
          <p:cNvPr id="267" name="Shape 267"/>
          <p:cNvSpPr/>
          <p:nvPr/>
        </p:nvSpPr>
        <p:spPr>
          <a:xfrm>
            <a:off x="1978025" y="42672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511425" y="42672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3044825" y="42672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3578225" y="42672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447800" y="4191000"/>
            <a:ext cx="53340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4129087" y="41910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4267200" y="4267200"/>
            <a:ext cx="3810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4800600" y="42672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5334000" y="42672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5867400" y="42672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279" name="Group 279"/>
          <p:cNvGrpSpPr/>
          <p:nvPr/>
        </p:nvGrpSpPr>
        <p:grpSpPr>
          <a:xfrm>
            <a:off x="2057400" y="4843442"/>
            <a:ext cx="4343400" cy="1851522"/>
            <a:chOff x="0" y="0"/>
            <a:chExt cx="4343400" cy="1851521"/>
          </a:xfrm>
        </p:grpSpPr>
        <p:sp>
          <p:nvSpPr>
            <p:cNvPr id="277" name="Shape 277"/>
            <p:cNvSpPr/>
            <p:nvPr/>
          </p:nvSpPr>
          <p:spPr>
            <a:xfrm>
              <a:off x="0" y="0"/>
              <a:ext cx="4343400" cy="1787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9611"/>
                  </a:moveTo>
                  <a:lnTo>
                    <a:pt x="3600" y="9611"/>
                  </a:lnTo>
                  <a:cubicBezTo>
                    <a:pt x="1612" y="9611"/>
                    <a:pt x="0" y="10505"/>
                    <a:pt x="0" y="11609"/>
                  </a:cubicBezTo>
                  <a:lnTo>
                    <a:pt x="0" y="11609"/>
                  </a:lnTo>
                  <a:lnTo>
                    <a:pt x="0" y="19602"/>
                  </a:lnTo>
                  <a:cubicBezTo>
                    <a:pt x="0" y="20705"/>
                    <a:pt x="1612" y="21600"/>
                    <a:pt x="3600" y="21600"/>
                  </a:cubicBezTo>
                  <a:lnTo>
                    <a:pt x="18000" y="21600"/>
                  </a:lnTo>
                  <a:cubicBezTo>
                    <a:pt x="19988" y="21600"/>
                    <a:pt x="21600" y="20705"/>
                    <a:pt x="21600" y="19602"/>
                  </a:cubicBezTo>
                  <a:lnTo>
                    <a:pt x="21600" y="11609"/>
                  </a:lnTo>
                  <a:cubicBezTo>
                    <a:pt x="21600" y="10505"/>
                    <a:pt x="19988" y="9611"/>
                    <a:pt x="18000" y="9611"/>
                  </a:cubicBezTo>
                  <a:lnTo>
                    <a:pt x="16429" y="0"/>
                  </a:lnTo>
                  <a:lnTo>
                    <a:pt x="12600" y="96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159056" y="731381"/>
              <a:ext cx="4025288" cy="1120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Arial Narrow"/>
                  <a:ea typeface="Arial Narrow"/>
                  <a:cs typeface="Arial Narrow"/>
                  <a:sym typeface="Arial Narrow"/>
                </a:rPr>
                <a:t>Forcibly populate pages?</a:t>
              </a:r>
            </a:p>
            <a:p>
              <a:pPr algn="ctr"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Arial Narrow"/>
                  <a:ea typeface="Arial Narrow"/>
                  <a:cs typeface="Arial Narrow"/>
                  <a:sym typeface="Arial Narrow"/>
                </a:rPr>
                <a:t>May incur I/O cost or increase internal fragmentation.</a:t>
              </a:r>
            </a:p>
          </p:txBody>
        </p:sp>
      </p:grpSp>
      <p:grpSp>
        <p:nvGrpSpPr>
          <p:cNvPr id="283" name="Group 283"/>
          <p:cNvGrpSpPr/>
          <p:nvPr/>
        </p:nvGrpSpPr>
        <p:grpSpPr>
          <a:xfrm>
            <a:off x="4800600" y="4267200"/>
            <a:ext cx="1447800" cy="381000"/>
            <a:chOff x="0" y="0"/>
            <a:chExt cx="1447800" cy="381000"/>
          </a:xfrm>
        </p:grpSpPr>
        <p:sp>
          <p:nvSpPr>
            <p:cNvPr id="280" name="Shape 280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rgbClr val="FF8F2B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533400" y="0"/>
              <a:ext cx="381000" cy="381000"/>
            </a:xfrm>
            <a:prstGeom prst="rect">
              <a:avLst/>
            </a:prstGeom>
            <a:solidFill>
              <a:srgbClr val="FF8F2B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1066800" y="0"/>
              <a:ext cx="381000" cy="381000"/>
            </a:xfrm>
            <a:prstGeom prst="rect">
              <a:avLst/>
            </a:prstGeom>
            <a:solidFill>
              <a:srgbClr val="FF8F2B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2" animBg="1" advAuto="0"/>
      <p:bldP spid="261" grpId="5" animBg="1" advAuto="0"/>
      <p:bldP spid="266" grpId="1" animBg="1" advAuto="0"/>
      <p:bldP spid="279" grpId="3" animBg="1" advAuto="0"/>
      <p:bldP spid="283" grpId="4" animBg="1" advAuto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323238"/>
      </a:dk1>
      <a:lt1>
        <a:srgbClr val="FFFFFF"/>
      </a:lt1>
      <a:dk2>
        <a:srgbClr val="A7A7A7"/>
      </a:dk2>
      <a:lt2>
        <a:srgbClr val="535353"/>
      </a:lt2>
      <a:accent1>
        <a:srgbClr val="9FC880"/>
      </a:accent1>
      <a:accent2>
        <a:srgbClr val="5F72D4"/>
      </a:accent2>
      <a:accent3>
        <a:srgbClr val="ADADAE"/>
      </a:accent3>
      <a:accent4>
        <a:srgbClr val="C8C8C8"/>
      </a:accent4>
      <a:accent5>
        <a:srgbClr val="CBDEBF"/>
      </a:accent5>
      <a:accent6>
        <a:srgbClr val="5667C0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AEAEA"/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3232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3232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FC880"/>
      </a:accent1>
      <a:accent2>
        <a:srgbClr val="5F72D4"/>
      </a:accent2>
      <a:accent3>
        <a:srgbClr val="ADADAE"/>
      </a:accent3>
      <a:accent4>
        <a:srgbClr val="C8C8C8"/>
      </a:accent4>
      <a:accent5>
        <a:srgbClr val="CBDEBF"/>
      </a:accent5>
      <a:accent6>
        <a:srgbClr val="5667C0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AEAEA"/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3232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3232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927</Words>
  <Application>Microsoft Macintosh PowerPoint</Application>
  <PresentationFormat>On-screen Show (4:3)</PresentationFormat>
  <Paragraphs>251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 Narrow</vt:lpstr>
      <vt:lpstr>Cooper Md BT</vt:lpstr>
      <vt:lpstr>Helvetica</vt:lpstr>
      <vt:lpstr>Helvetica Neue</vt:lpstr>
      <vt:lpstr>Symbol</vt:lpstr>
      <vt:lpstr>Times New Roman</vt:lpstr>
      <vt:lpstr>Wingdings</vt:lpstr>
      <vt:lpstr>Wingdings 2</vt:lpstr>
      <vt:lpstr>Arial</vt:lpstr>
      <vt:lpstr>Default</vt:lpstr>
      <vt:lpstr>Practical, transparent operating system support for superpages</vt:lpstr>
      <vt:lpstr>Overview</vt:lpstr>
      <vt:lpstr>Translation look-aside buffer</vt:lpstr>
      <vt:lpstr>How to increase TLB coverage</vt:lpstr>
      <vt:lpstr>   What are these superpages anyway?</vt:lpstr>
      <vt:lpstr>A superpage TLB</vt:lpstr>
      <vt:lpstr>II  The superpage problem</vt:lpstr>
      <vt:lpstr>PowerPoint Presentation</vt:lpstr>
      <vt:lpstr>Issue 2: promotion</vt:lpstr>
      <vt:lpstr>Issue 3: demotion</vt:lpstr>
      <vt:lpstr>Issue 4: fragmentation</vt:lpstr>
      <vt:lpstr>Previous approaches</vt:lpstr>
      <vt:lpstr>III Design</vt:lpstr>
      <vt:lpstr>Key observation</vt:lpstr>
      <vt:lpstr>PowerPoint Presentation</vt:lpstr>
      <vt:lpstr>Allocation: reservation size</vt:lpstr>
      <vt:lpstr>Allocation: managing reservations</vt:lpstr>
      <vt:lpstr>Incremental promotions</vt:lpstr>
      <vt:lpstr>Speculative demotions</vt:lpstr>
      <vt:lpstr>Demotions: dirty superpages</vt:lpstr>
      <vt:lpstr>Fragmentation control</vt:lpstr>
      <vt:lpstr>IV Experimental evaluation</vt:lpstr>
      <vt:lpstr>Experimental setup</vt:lpstr>
      <vt:lpstr>Best-case benefits</vt:lpstr>
      <vt:lpstr>Why multiple superpage sizes</vt:lpstr>
      <vt:lpstr>Conclusions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 Basics</dc:title>
  <cp:lastModifiedBy>Kartik Gopalan</cp:lastModifiedBy>
  <cp:revision>5</cp:revision>
  <dcterms:modified xsi:type="dcterms:W3CDTF">2017-05-05T09:50:42Z</dcterms:modified>
</cp:coreProperties>
</file>