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17500" y="1231900"/>
            <a:ext cx="7772400" cy="2819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429000"/>
            <a:ext cx="6400800" cy="2286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6200" y="25400"/>
            <a:ext cx="8991600" cy="1258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0" y="1411287"/>
            <a:ext cx="4267199" cy="54467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" y="-127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3096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7766"/>
            <a:ext cx="1905000" cy="38023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indent="-88900">
              <a:buClr>
                <a:srgbClr val="000000"/>
              </a:buClr>
              <a:buSzPct val="100000"/>
              <a:buFont typeface="Arial"/>
              <a:buChar char="●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-88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linux/library/l-system-cal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System Calls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825499" y="26670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indent="120650"/>
            <a:endParaRPr/>
          </a:p>
          <a:p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52399" y="152400"/>
            <a:ext cx="10066202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Example syscall implementation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(void) {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static int count = 0;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printk(KERN_ALERT "Hello World! %d\n", count++);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return -EFAULT; //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what happens to this return value?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2400" dirty="0"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EXPORT_SYMBOL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(sys_foo);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52400" y="152400"/>
            <a:ext cx="9999599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4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Step 3: Invoke your new handler with syscall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29431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Use the</a:t>
            </a:r>
            <a:r>
              <a:rPr sz="2000" b="1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syscall(...) library function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Do a "man syscall" for details.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instance, for a no-argument system call named foo(), you'll call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ret = syscall(__NR_sys_foo);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Assuming you've defined __NR_sys_foo earlier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a 1 argument system call named foo(arg), you call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ret = syscall(__NR_sys_foo, arg);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and so on for 2, 3, 4 arguments etc.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this method, check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charset="0"/>
                <a:ea typeface="Times New Roman" charset="0"/>
                <a:cs typeface="Times New Roman" charset="0"/>
                <a:sym typeface="Comic Sans MS"/>
                <a:hlinkClick r:id="rId2"/>
              </a:rPr>
              <a:t>http://www.ibm.com/developerworks/linux/library/l-system-calls/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52399" y="228600"/>
            <a:ext cx="9256801" cy="762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defTabSz="758951">
              <a:defRPr sz="2988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652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988" u="sng">
                <a:latin typeface="Calibri"/>
                <a:ea typeface="Calibri"/>
                <a:cs typeface="Calibri"/>
                <a:sym typeface="Calibri"/>
              </a:rPr>
              <a:t>Step 3: Invoke your new handler with syscall (cont...)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228599" y="1295400"/>
            <a:ext cx="8839201" cy="556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&lt;stdio.h&gt;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&lt;errno.h&gt;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&lt;unistd.h&gt;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&lt;linux/unistd.h&gt;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0000FF"/>
                </a:solidFill>
              </a:rPr>
              <a:t>// define the new syscall number. Standard syscalls are defined in linux/unistd.h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0000FF"/>
                </a:solidFill>
              </a:rPr>
              <a:t>#define __NR_sys_foo 333</a:t>
            </a:r>
            <a:r>
              <a:rPr sz="1800" dirty="0"/>
              <a:t>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int main(void)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{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 int ret;                   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 while(1) {  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  </a:t>
            </a:r>
            <a:r>
              <a:rPr lang="en-US" sz="1800" dirty="0" smtClean="0"/>
              <a:t>		</a:t>
            </a:r>
            <a:r>
              <a:rPr sz="1800" dirty="0" smtClean="0">
                <a:solidFill>
                  <a:srgbClr val="0000FF"/>
                </a:solidFill>
              </a:rPr>
              <a:t>// </a:t>
            </a:r>
            <a:r>
              <a:rPr sz="1800" dirty="0">
                <a:solidFill>
                  <a:srgbClr val="0000FF"/>
                </a:solidFill>
              </a:rPr>
              <a:t>making the system call</a:t>
            </a:r>
            <a:r>
              <a:rPr sz="1800" dirty="0"/>
              <a:t>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</a:t>
            </a:r>
            <a:r>
              <a:rPr sz="1800" dirty="0">
                <a:solidFill>
                  <a:srgbClr val="0000FF"/>
                </a:solidFill>
              </a:rPr>
              <a:t>ret = syscall(__NR_sys_foo</a:t>
            </a:r>
            <a:r>
              <a:rPr sz="1800" dirty="0"/>
              <a:t>);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printf("ret = %d errno = %d\n", ret, </a:t>
            </a:r>
            <a:r>
              <a:rPr sz="18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errno</a:t>
            </a:r>
            <a:r>
              <a:rPr sz="1800" dirty="0"/>
              <a:t>);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sleep(1);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}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return 0;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09601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Simplified Organization of Linux Kernel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016000" y="1066799"/>
            <a:ext cx="6324600" cy="609601"/>
            <a:chOff x="0" y="0"/>
            <a:chExt cx="6324600" cy="609599"/>
          </a:xfrm>
        </p:grpSpPr>
        <p:sp>
          <p:nvSpPr>
            <p:cNvPr id="44" name="Shape 44"/>
            <p:cNvSpPr/>
            <p:nvPr/>
          </p:nvSpPr>
          <p:spPr>
            <a:xfrm>
              <a:off x="0" y="-1"/>
              <a:ext cx="6324600" cy="609601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74929"/>
              <a:ext cx="63246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System Call Interface</a:t>
              </a:r>
            </a:p>
          </p:txBody>
        </p:sp>
      </p:grpSp>
      <p:sp>
        <p:nvSpPr>
          <p:cNvPr id="47" name="Shape 47"/>
          <p:cNvSpPr/>
          <p:nvPr/>
        </p:nvSpPr>
        <p:spPr>
          <a:xfrm>
            <a:off x="939799" y="1828800"/>
            <a:ext cx="6477001" cy="3886200"/>
          </a:xfrm>
          <a:prstGeom prst="rect">
            <a:avLst/>
          </a:prstGeom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76631" y="5880861"/>
            <a:ext cx="9507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CPU</a:t>
            </a:r>
          </a:p>
        </p:txBody>
      </p:sp>
      <p:sp>
        <p:nvSpPr>
          <p:cNvPr id="49" name="Shape 49"/>
          <p:cNvSpPr/>
          <p:nvPr/>
        </p:nvSpPr>
        <p:spPr>
          <a:xfrm>
            <a:off x="2192335" y="5867400"/>
            <a:ext cx="126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Memory</a:t>
            </a:r>
          </a:p>
        </p:txBody>
      </p:sp>
      <p:sp>
        <p:nvSpPr>
          <p:cNvPr id="50" name="Shape 50"/>
          <p:cNvSpPr/>
          <p:nvPr/>
        </p:nvSpPr>
        <p:spPr>
          <a:xfrm>
            <a:off x="3695700" y="5867400"/>
            <a:ext cx="948299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Disk</a:t>
            </a:r>
          </a:p>
        </p:txBody>
      </p:sp>
      <p:sp>
        <p:nvSpPr>
          <p:cNvPr id="51" name="Shape 51"/>
          <p:cNvSpPr/>
          <p:nvPr/>
        </p:nvSpPr>
        <p:spPr>
          <a:xfrm>
            <a:off x="4735512" y="5867400"/>
            <a:ext cx="147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Console</a:t>
            </a:r>
          </a:p>
        </p:txBody>
      </p:sp>
      <p:sp>
        <p:nvSpPr>
          <p:cNvPr id="52" name="Shape 52"/>
          <p:cNvSpPr/>
          <p:nvPr/>
        </p:nvSpPr>
        <p:spPr>
          <a:xfrm>
            <a:off x="5961060" y="5867400"/>
            <a:ext cx="17808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Network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933025" y="3810000"/>
            <a:ext cx="1226100" cy="1828800"/>
            <a:chOff x="0" y="0"/>
            <a:chExt cx="1226098" cy="18288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226099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259080"/>
              <a:ext cx="1226099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Architec-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ture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specific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details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311400" y="3810000"/>
            <a:ext cx="1143000" cy="1828800"/>
            <a:chOff x="0" y="0"/>
            <a:chExt cx="1143000" cy="18288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259080"/>
              <a:ext cx="1143000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Virtual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Sub-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3530600" y="3810000"/>
            <a:ext cx="1143000" cy="1828800"/>
            <a:chOff x="0" y="0"/>
            <a:chExt cx="1143000" cy="18288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411479"/>
              <a:ext cx="1143000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Block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703224" y="3810000"/>
            <a:ext cx="1358700" cy="1828800"/>
            <a:chOff x="0" y="0"/>
            <a:chExt cx="1358699" cy="18288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358701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411479"/>
              <a:ext cx="13587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Character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131280" y="3810000"/>
            <a:ext cx="1252500" cy="762000"/>
            <a:chOff x="0" y="0"/>
            <a:chExt cx="1252499" cy="762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1252501" cy="7620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30479"/>
              <a:ext cx="12525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Protocols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064954" y="4640579"/>
            <a:ext cx="1199402" cy="1005841"/>
            <a:chOff x="0" y="0"/>
            <a:chExt cx="1199400" cy="1005839"/>
          </a:xfrm>
        </p:grpSpPr>
        <p:sp>
          <p:nvSpPr>
            <p:cNvPr id="68" name="Shape 68"/>
            <p:cNvSpPr/>
            <p:nvPr/>
          </p:nvSpPr>
          <p:spPr>
            <a:xfrm>
              <a:off x="0" y="7620"/>
              <a:ext cx="1199401" cy="9906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0"/>
              <a:ext cx="11994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36415" y="1905000"/>
            <a:ext cx="1222501" cy="1447800"/>
            <a:chOff x="0" y="0"/>
            <a:chExt cx="1222499" cy="1447800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Process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155612" y="1905000"/>
            <a:ext cx="1222500" cy="1447800"/>
            <a:chOff x="0" y="0"/>
            <a:chExt cx="1222499" cy="1447800"/>
          </a:xfrm>
        </p:grpSpPr>
        <p:sp>
          <p:nvSpPr>
            <p:cNvPr id="74" name="Shape 74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3454400" y="1905000"/>
            <a:ext cx="1143000" cy="1447800"/>
            <a:chOff x="0" y="0"/>
            <a:chExt cx="1143000" cy="14478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File-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4749800" y="1905000"/>
            <a:ext cx="1143000" cy="1447800"/>
            <a:chOff x="0" y="0"/>
            <a:chExt cx="1143000" cy="1447800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Control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45200" y="1905000"/>
            <a:ext cx="1143000" cy="1447800"/>
            <a:chOff x="0" y="0"/>
            <a:chExt cx="1143000" cy="1447800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Sockets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System Calls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-2178" y="1033086"/>
            <a:ext cx="9069901" cy="58386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Operating systems typically support two levels of privileges: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mode – application execute at this level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Supervisor mode – OS (kernel) code executes at this level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Applications need to call OS routines to request privileged operations.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System calls 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Safely transfer control from lower privilege level (user mode) to higher privilege level (supervisor mode).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Examples: open, read, write, close, wait, exec, fork, kill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Kernel can tightly control entry points for the application into the OS. 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Application can’t randomly jump into any part of the OS code.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lang="en-US" u="sng" dirty="0" smtClean="0"/>
              <a:t>How system call works</a:t>
            </a:r>
            <a:endParaRPr u="sng" dirty="0"/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52399" y="1132736"/>
            <a:ext cx="8544992" cy="5142000"/>
          </a:xfrm>
          <a:prstGeom prst="rect">
            <a:avLst/>
          </a:prstGeom>
        </p:spPr>
        <p:txBody>
          <a:bodyPr lIns="45699" tIns="45699" rIns="45699" bIns="45699">
            <a:normAutofit fontScale="85000" lnSpcReduction="20000"/>
          </a:bodyPr>
          <a:lstStyle/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User process invokes a system call, which invokes a library wrapper routine for the system call.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Library routine triggers a 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pecial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CPU instruction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software trap</a:t>
            </a:r>
            <a:endParaRPr lang="en-US" sz="18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SYSENTER, </a:t>
            </a:r>
            <a:r>
              <a:rPr sz="18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0x80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lcall7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lcall27 </a:t>
            </a:r>
            <a:endParaRPr lang="en-US" sz="18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 call number and arguments stored in registers and, if needed, stack.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Trap to kernel entry code.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Save process state (program counter, registers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witch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CPU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to higher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(kernel)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privilege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etermine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being invoked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number which is passed via registers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number to index into a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table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table = An array of pointers to system call routines in kernel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System call executes in the context of the invoking process.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System call can possibly block 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Which blocks the process that invoked  the system call.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ys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tem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call completes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Restore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user-level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process state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(saved in Step 3).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witch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CPU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back to lower (user) privilege level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sys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tem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process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execution.</a:t>
            </a:r>
          </a:p>
        </p:txBody>
      </p:sp>
      <p:sp>
        <p:nvSpPr>
          <p:cNvPr id="92" name="Shape 92"/>
          <p:cNvSpPr/>
          <p:nvPr/>
        </p:nvSpPr>
        <p:spPr>
          <a:xfrm>
            <a:off x="4701249" y="1076400"/>
            <a:ext cx="4343401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609600" indent="-609600">
              <a:lnSpc>
                <a:spcPct val="80000"/>
              </a:lnSpc>
              <a:buClr>
                <a:srgbClr val="3333FF"/>
              </a:buClr>
              <a:buSzPct val="100000"/>
              <a:buFont typeface="Trebuchet MS"/>
              <a:buAutoNum type="arabicPeriod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To make it easier to invoke system calls, OS writers normally provide a library that sits between programs and system call interface.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Libc, glibc, etc.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This library provides wrapper routines 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Wrappers hide the low-level details of 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Preparing arguments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Passing arguments to kernel 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Switching to supervisor mode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Fetching and returning results to application.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Helps to reduce OS dependency and increase portability of programs.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lang="en-US" u="sng" dirty="0" smtClean="0"/>
              <a:t>Library wrappers around system calls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Steps in writing a system call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76200" y="1030287"/>
            <a:ext cx="8991600" cy="54663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Create an entry for the system call in the kernel’s 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syscall_table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processes trapping to the kernel (through SYS_ENTER or int 0x80) find the syscall function by indexing into this table.</a:t>
            </a:r>
          </a:p>
          <a:p>
            <a:pPr marL="0" indent="0">
              <a:buSzTx/>
              <a:buNone/>
              <a:defRPr sz="1800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Write the system call code as a kernel function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Be careful when reading/writing to user-space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copy_to_user()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copy_from_user()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routines. </a:t>
            </a:r>
          </a:p>
          <a:p>
            <a:pPr marL="1318683" lvl="2" indent="-264583">
              <a:lnSpc>
                <a:spcPct val="90000"/>
              </a:lnSpc>
              <a:spcBef>
                <a:spcPts val="400"/>
              </a:spcBef>
              <a:buSzPct val="70000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These perform sanity checks.</a:t>
            </a:r>
          </a:p>
          <a:p>
            <a:pPr marL="914400" lvl="1" indent="-317500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Generate/Use a user-level system call stub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Hides the complexity of making a system call from user applications.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man syscall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1: Create a sys_call_table entry</a:t>
            </a:r>
          </a:p>
          <a:p>
            <a:r>
              <a:rPr sz="3200">
                <a:latin typeface="Calibri"/>
                <a:ea typeface="Calibri"/>
                <a:cs typeface="Calibri"/>
                <a:sym typeface="Calibri"/>
              </a:rPr>
              <a:t>(for 64-bit x86 machines)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428573" y="1411287"/>
            <a:ext cx="8715300" cy="49896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Pct val="60000"/>
              <a:buNone/>
            </a:pPr>
            <a:r>
              <a:rPr lang="en-US" sz="2000" dirty="0" smtClean="0"/>
              <a:t>File: </a:t>
            </a:r>
            <a:r>
              <a:rPr sz="2000" dirty="0" smtClean="0"/>
              <a:t>arch/x86/</a:t>
            </a:r>
            <a:r>
              <a:rPr lang="en-US" sz="2000" dirty="0" smtClean="0"/>
              <a:t>entry/</a:t>
            </a:r>
            <a:r>
              <a:rPr sz="2000" dirty="0" err="1" smtClean="0"/>
              <a:t>syscalls</a:t>
            </a:r>
            <a:r>
              <a:rPr sz="2000" dirty="0" smtClean="0"/>
              <a:t>/syscall_64.tbl</a:t>
            </a:r>
            <a:endParaRPr sz="20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64-bit system call numbers and entry vectors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The format is: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&lt;number&gt; &lt;abi&gt; &lt;name&gt; &lt;entry point&gt;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The abi is "common", "64" or "x32" for this file.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FF0000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latin typeface="Arial"/>
                <a:ea typeface="Arial"/>
                <a:cs typeface="Arial"/>
                <a:sym typeface="Arial"/>
              </a:rPr>
              <a:t>309  common  	getcpu          	    		sys_getcpu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310  64      		process_vm_readv 	sys_process_vm_readv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311  64      		process_vm_writev 	sys_process_vm_writev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312  common  	kcmp                 		sys_kcmp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FF0000"/>
                </a:solidFill>
              </a:rPr>
              <a:t>313   common 	        foo 		   			sys_foo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-1" y="152400"/>
            <a:ext cx="9615001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2: Write the system call handler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06571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 dirty="0"/>
              <a:t>System call with no arguments and integer return value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(void) {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printk (KERN ALERT “I am foo. UID is %d\n”, current-&gt;uid);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return current-&gt;uid;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 dirty="0"/>
              <a:t>Syscall with one primitive argument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(int arg) {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printk (KERN ALERT “This is foo. Argument is %d\n”, arg);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return arg;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lvl="1" indent="45720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 dirty="0"/>
              <a:t>To see log: </a:t>
            </a:r>
            <a:r>
              <a:rPr sz="2400" dirty="0" smtClean="0"/>
              <a:t>dmesg</a:t>
            </a:r>
            <a:r>
              <a:rPr lang="en-US" sz="2400" dirty="0"/>
              <a:t> </a:t>
            </a:r>
            <a:r>
              <a:rPr lang="en-US" sz="2400" dirty="0" smtClean="0"/>
              <a:t>OR the end of </a:t>
            </a:r>
            <a:r>
              <a:rPr sz="2400" dirty="0" smtClean="0"/>
              <a:t>/var/log/</a:t>
            </a:r>
            <a:r>
              <a:rPr lang="en-US" sz="2400" dirty="0" smtClean="0"/>
              <a:t>messages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52400" y="152400"/>
            <a:ext cx="94161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defTabSz="905255">
              <a:defRPr sz="3564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356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564" u="sng">
                <a:latin typeface="Calibri"/>
                <a:ea typeface="Calibri"/>
                <a:cs typeface="Calibri"/>
                <a:sym typeface="Calibri"/>
              </a:rPr>
              <a:t>Step 2: Write the system call handler (cont...)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half" idx="1"/>
          </p:nvPr>
        </p:nvSpPr>
        <p:spPr>
          <a:xfrm>
            <a:off x="76200" y="1219199"/>
            <a:ext cx="4419599" cy="54467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SzPct val="47500"/>
            </a:pPr>
            <a:r>
              <a:rPr sz="2000" dirty="0"/>
              <a:t>Verifying argument passed by user space</a:t>
            </a:r>
          </a:p>
          <a:p>
            <a:pPr marL="0" indent="120650">
              <a:buSzTx/>
              <a:buNone/>
            </a:pPr>
            <a:endParaRPr sz="1400" dirty="0"/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long </a:t>
            </a:r>
            <a:r>
              <a:rPr sz="1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sys_close</a:t>
            </a: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(unsigned int fd)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{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file * filp;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files_struct *files = current-&gt;files;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fdtable *fdt;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spin_lock(&amp;files-&gt;file_lock);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fdt = files_fdtable(files);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if (fd &gt;= fdt-&gt;max_fds)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        goto out_unlock;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</a:t>
            </a: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filp = fdt-&gt;fd[fd];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if (!filp)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        goto out_unlock;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…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out_unlock: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spin_unlock(&amp;files-&gt;file_lock);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return -EBADF;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4303058" y="1219198"/>
            <a:ext cx="4688541" cy="5446804"/>
            <a:chOff x="0" y="-1"/>
            <a:chExt cx="4495800" cy="5446802"/>
          </a:xfrm>
        </p:grpSpPr>
        <p:sp>
          <p:nvSpPr>
            <p:cNvPr id="110" name="Shape 110"/>
            <p:cNvSpPr/>
            <p:nvPr/>
          </p:nvSpPr>
          <p:spPr>
            <a:xfrm>
              <a:off x="0" y="-1"/>
              <a:ext cx="4495800" cy="5446802"/>
            </a:xfrm>
            <a:prstGeom prst="rect">
              <a:avLst/>
            </a:prstGeom>
            <a:noFill/>
            <a:ln w="28575" cap="rnd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4495800" cy="3722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44500" indent="-342900">
                <a:lnSpc>
                  <a:spcPct val="90000"/>
                </a:lnSpc>
                <a:spcBef>
                  <a:spcPts val="3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</a:rPr>
                <a:t>Call-by-reference argument</a:t>
              </a:r>
            </a:p>
            <a:p>
              <a:pPr marL="812800" lvl="1" indent="-2540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SzPct val="100000"/>
                <a:buFont typeface="Courier New"/>
                <a:buChar char="o"/>
                <a:defRPr sz="2800"/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  <a:sym typeface="Comic Sans MS"/>
                </a:rPr>
                <a:t>User-space pointer sent as argument.</a:t>
              </a:r>
            </a:p>
            <a:p>
              <a:pPr marL="812800" lvl="1" indent="-2540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SzPct val="100000"/>
                <a:buFont typeface="Courier New"/>
                <a:buChar char="o"/>
                <a:defRPr sz="2800"/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  <a:sym typeface="Comic Sans MS"/>
                </a:rPr>
                <a:t>Data to be copied back using the pointer.</a:t>
              </a:r>
            </a:p>
            <a:p>
              <a:pPr indent="120650">
                <a:spcBef>
                  <a:spcPts val="6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 sz="18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asmlinkage ssize_t </a:t>
              </a:r>
              <a:r>
                <a:rPr sz="1400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sys_read</a:t>
              </a: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 ( unsigned int fd,  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	char __user * buf,  size_t count)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	…</a:t>
              </a:r>
            </a:p>
            <a:p>
              <a:pPr lvl="3"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dirty="0">
                  <a:latin typeface="Times New Roman" charset="0"/>
                  <a:ea typeface="Times New Roman" charset="0"/>
                  <a:cs typeface="Times New Roman" charset="0"/>
                </a:rPr>
                <a:t>       </a:t>
              </a:r>
              <a:r>
                <a:rPr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if( !access_ok( VERIFY_WRITE, buf, count))</a:t>
              </a:r>
              <a:endParaRPr sz="30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	</a:t>
              </a:r>
              <a:r>
                <a:rPr sz="18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	return –EFAULT;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800" dirty="0">
                  <a:latin typeface="Times New Roman" charset="0"/>
                  <a:ea typeface="Times New Roman" charset="0"/>
                  <a:cs typeface="Times New Roman" charset="0"/>
                </a:rPr>
                <a:t>	…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849</Words>
  <Application>Microsoft Macintosh PowerPoint</Application>
  <PresentationFormat>On-screen Show (4:3)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Comic Sans MS</vt:lpstr>
      <vt:lpstr>Courier New</vt:lpstr>
      <vt:lpstr>Helvetica Neue</vt:lpstr>
      <vt:lpstr>Tahoma</vt:lpstr>
      <vt:lpstr>Times New Roman</vt:lpstr>
      <vt:lpstr>Trebuchet MS</vt:lpstr>
      <vt:lpstr>Wingdings</vt:lpstr>
      <vt:lpstr>Arial</vt:lpstr>
      <vt:lpstr>Default</vt:lpstr>
      <vt:lpstr>System Calls</vt:lpstr>
      <vt:lpstr>Simplified Organization of Linux Kernel</vt:lpstr>
      <vt:lpstr>System Calls</vt:lpstr>
      <vt:lpstr>How system call works</vt:lpstr>
      <vt:lpstr>Library wrappers around system calls</vt:lpstr>
      <vt:lpstr>Steps in writing a system call</vt:lpstr>
      <vt:lpstr>Step 1: Create a sys_call_table entry (for 64-bit x86 machines)</vt:lpstr>
      <vt:lpstr>Step 2: Write the system call handler</vt:lpstr>
      <vt:lpstr>Step 2: Write the system call handler (cont...)</vt:lpstr>
      <vt:lpstr>Example syscall implementation</vt:lpstr>
      <vt:lpstr>Step 3: Invoke your new handler with syscall</vt:lpstr>
      <vt:lpstr>Step 3: Invoke your new handler with syscall (cont...)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cp:lastModifiedBy>Kartik Gopalan</cp:lastModifiedBy>
  <cp:revision>24</cp:revision>
  <dcterms:modified xsi:type="dcterms:W3CDTF">2017-02-13T20:10:08Z</dcterms:modified>
</cp:coreProperties>
</file>