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DFEBD7"/>
          </a:solidFill>
        </a:fill>
      </a:tcStyle>
    </a:wholeTbl>
    <a:band2H>
      <a:tcTxStyle/>
      <a:tcStyle>
        <a:tcBdr/>
        <a:fill>
          <a:solidFill>
            <a:srgbClr val="EFF5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2E2E3"/>
          </a:solidFill>
        </a:fill>
      </a:tcStyle>
    </a:wholeTbl>
    <a:band2H>
      <a:tcTxStyle/>
      <a:tcStyle>
        <a:tcBdr/>
        <a:fill>
          <a:solidFill>
            <a:srgbClr val="F1F1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D0D2E8"/>
          </a:solidFill>
        </a:fill>
      </a:tcStyle>
    </a:wholeTbl>
    <a:band2H>
      <a:tcTxStyle/>
      <a:tcStyle>
        <a:tcBdr/>
        <a:fill>
          <a:solidFill>
            <a:srgbClr val="E9EA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23238"/>
              </a:solidFill>
              <a:prstDash val="solid"/>
              <a:bevel/>
            </a:ln>
          </a:top>
          <a:bottom>
            <a:ln w="25400" cap="flat">
              <a:solidFill>
                <a:srgbClr val="32323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23238"/>
              </a:solidFill>
              <a:prstDash val="solid"/>
              <a:bevel/>
            </a:ln>
          </a:top>
          <a:bottom>
            <a:ln w="25400" cap="flat">
              <a:solidFill>
                <a:srgbClr val="32323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AEAEA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AEAEA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508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254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44662" y="2171700"/>
            <a:ext cx="5722938" cy="12192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752600" y="3390900"/>
            <a:ext cx="5715000" cy="13716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374650">
              <a:buClrTx/>
              <a:buSzTx/>
              <a:buFontTx/>
              <a:buNone/>
            </a:lvl2pPr>
            <a:lvl3pPr marL="0" indent="71755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54305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0" y="0"/>
            <a:ext cx="9185275" cy="844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0" y="0"/>
            <a:ext cx="9185275" cy="844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776287" y="1600200"/>
            <a:ext cx="3800990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209088" cy="838200"/>
          </a:xfrm>
          <a:prstGeom prst="rect">
            <a:avLst/>
          </a:prstGeom>
          <a:solidFill>
            <a:srgbClr val="584D46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5pPr>
      <a:lvl6pPr marL="0" marR="0" indent="4572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6pPr>
      <a:lvl7pPr marL="0" marR="0" indent="914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7pPr>
      <a:lvl8pPr marL="0" marR="0" indent="13716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8pPr>
      <a:lvl9pPr marL="0" marR="0" indent="18288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9pPr>
    </p:titleStyle>
    <p:bodyStyle>
      <a:lvl1pPr marL="339725" marR="0" indent="-3397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782410" marR="0" indent="-32838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▪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1122362" marR="0" indent="-2667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1484947" marR="0" indent="-3149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⬧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19494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24066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28638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33210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37782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 Basics</a:t>
            </a:r>
          </a:p>
        </p:txBody>
      </p:sp>
      <p:sp>
        <p:nvSpPr>
          <p:cNvPr id="49" name="Shape 49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8F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EAEAEA"/>
                </a:solidFill>
              </a:defRPr>
            </a:pPr>
            <a:r>
              <a:rPr>
                <a:solidFill>
                  <a:srgbClr val="FF8F2B"/>
                </a:solidFill>
              </a:rPr>
              <a:t>From Chapter 4, Modern Operating Systems, Andrew S. Tanenbaum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981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0000"/>
              </a:lnSpc>
            </a:lvl1pPr>
          </a:lstStyle>
          <a:p>
            <a:r>
              <a:t>Practical, transparent operating system support for superpages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ubTitle" sz="quarter" idx="1"/>
          </p:nvPr>
        </p:nvSpPr>
        <p:spPr>
          <a:xfrm>
            <a:off x="1371600" y="3581400"/>
            <a:ext cx="64008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t>Juan Navarro </a:t>
            </a:r>
            <a:r>
              <a:rPr>
                <a:solidFill>
                  <a:schemeClr val="accent2"/>
                </a:solidFill>
                <a:latin typeface="Wingdings 2"/>
                <a:ea typeface="Wingdings 2"/>
                <a:cs typeface="Wingdings 2"/>
                <a:sym typeface="Wingdings 2"/>
              </a:rPr>
              <a:t>●</a:t>
            </a:r>
            <a:r>
              <a:t> Sitaram Iyer </a:t>
            </a:r>
          </a:p>
          <a:p>
            <a:pPr algn="ctr"/>
            <a:r>
              <a:t>Peter Druschel </a:t>
            </a:r>
            <a:r>
              <a:rPr>
                <a:solidFill>
                  <a:schemeClr val="accent2"/>
                </a:solidFill>
                <a:latin typeface="Wingdings 2"/>
                <a:ea typeface="Wingdings 2"/>
                <a:cs typeface="Wingdings 2"/>
                <a:sym typeface="Wingdings 2"/>
              </a:rPr>
              <a:t>●</a:t>
            </a:r>
            <a:r>
              <a:t> Alan Cox</a:t>
            </a:r>
          </a:p>
        </p:txBody>
      </p:sp>
      <p:sp>
        <p:nvSpPr>
          <p:cNvPr id="111" name="Shape 111"/>
          <p:cNvSpPr/>
          <p:nvPr/>
        </p:nvSpPr>
        <p:spPr>
          <a:xfrm>
            <a:off x="6400800" y="6324600"/>
            <a:ext cx="214153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rgbClr val="4E6B9E"/>
                </a:solidFill>
              </a:defRPr>
            </a:lvl1pPr>
          </a:lstStyle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b="1">
                <a:solidFill>
                  <a:srgbClr val="4E6B9E"/>
                </a:solidFill>
                <a:latin typeface="Arial"/>
                <a:ea typeface="Arial"/>
                <a:cs typeface="Arial"/>
                <a:sym typeface="Arial"/>
              </a:rPr>
              <a:t>OSDI 2002</a:t>
            </a:r>
          </a:p>
        </p:txBody>
      </p:sp>
      <p:sp>
        <p:nvSpPr>
          <p:cNvPr id="112" name="Shape 112"/>
          <p:cNvSpPr/>
          <p:nvPr/>
        </p:nvSpPr>
        <p:spPr>
          <a:xfrm>
            <a:off x="1371600" y="5098077"/>
            <a:ext cx="640080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Rice University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11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Overview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8062913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Increasing cost in TLB miss overhead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growing working sets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TLB size does not grow at same pace</a:t>
            </a:r>
          </a:p>
          <a:p>
            <a:pPr marL="741362" lvl="1" indent="-287337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endParaRPr sz="24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Processors now provide superpages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one TLB entry can map a large region</a:t>
            </a:r>
          </a:p>
          <a:p>
            <a:pPr>
              <a:lnSpc>
                <a:spcPct val="80000"/>
              </a:lnSpc>
              <a:buChar char="⬥"/>
            </a:pPr>
            <a:endParaRPr sz="28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OSs have been slow to harness them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no transparent superpage support for apps</a:t>
            </a:r>
          </a:p>
          <a:p>
            <a:pPr>
              <a:lnSpc>
                <a:spcPct val="80000"/>
              </a:lnSpc>
              <a:buChar char="⬥"/>
            </a:pPr>
            <a:endParaRPr sz="28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This talk: a practical and transparent solution to support superpages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Translation look-aside buffer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9867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TLB caches virtual-to-physical address translations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TLB coverage 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amount of memory mapped by TLB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amount of memory that can be accessed without TLB misses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How to increase TLB coverage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776287" y="1524000"/>
            <a:ext cx="7745413" cy="3581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Typical TLB coverage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≈ </a:t>
            </a:r>
            <a:r>
              <a:t>1 MB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Use superpages!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large and small pages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Increase TLB coverage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no increase in TLB size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-381000" y="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   </a:t>
            </a:r>
            <a:r>
              <a:rPr sz="4100"/>
              <a:t>What are these superpages anyway?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76287" y="1524000"/>
            <a:ext cx="7745413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Memory pages of larger sizes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supported by most modern CPUs</a:t>
            </a:r>
          </a:p>
          <a:p>
            <a:pPr>
              <a:buChar char="⬥"/>
            </a:pPr>
            <a:r>
              <a:t>Otherwise, same as normal pages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power of 2 size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use only one TLB entry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contiguous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aligned (physically and virtually)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uniform protection attributes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136" name="Shape 136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137" name="Shape 137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140" name="Shape 140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152" name="Shape 152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165" name="Shape 165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169" name="Shape 169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170" name="Shape 170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13231">
              <a:lnSpc>
                <a:spcPct val="100000"/>
              </a:lnSpc>
              <a:defRPr sz="3432">
                <a:effectLst>
                  <a:outerShdw blurRad="9906" dist="19812" dir="2700000" rotWithShape="0">
                    <a:srgbClr val="DDDDDD"/>
                  </a:outerShdw>
                </a:effectLst>
              </a:defRPr>
            </a:pPr>
            <a:r>
              <a:t>II </a:t>
            </a:r>
            <a:br/>
            <a:r>
              <a:t>The superpage problem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17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04800" y="1676400"/>
            <a:ext cx="8458200" cy="2971800"/>
          </a:xfrm>
          <a:prstGeom prst="rect">
            <a:avLst/>
          </a:prstGeom>
          <a:solidFill>
            <a:srgbClr val="323238"/>
          </a:solidFill>
          <a:ln>
            <a:solidFill>
              <a:srgbClr val="3232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183" name="Group 183"/>
          <p:cNvGrpSpPr/>
          <p:nvPr/>
        </p:nvGrpSpPr>
        <p:grpSpPr>
          <a:xfrm>
            <a:off x="1142999" y="2057400"/>
            <a:ext cx="4572002" cy="2127250"/>
            <a:chOff x="0" y="0"/>
            <a:chExt cx="4572000" cy="2127250"/>
          </a:xfrm>
        </p:grpSpPr>
        <p:sp>
          <p:nvSpPr>
            <p:cNvPr id="181" name="Shape 181"/>
            <p:cNvSpPr/>
            <p:nvPr/>
          </p:nvSpPr>
          <p:spPr>
            <a:xfrm>
              <a:off x="-1" y="0"/>
              <a:ext cx="2286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286000" y="1600200"/>
              <a:ext cx="2286001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184" name="Shape 184"/>
          <p:cNvSpPr/>
          <p:nvPr/>
        </p:nvSpPr>
        <p:spPr>
          <a:xfrm>
            <a:off x="0" y="118109"/>
            <a:ext cx="918527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rPr>
              <a:t>Issue 1: superpage allocation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533400" y="20574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33400" y="25908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H="1">
            <a:off x="1142999" y="2057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429000" y="205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826269" y="2057400"/>
            <a:ext cx="17430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190" name="Shape 190"/>
          <p:cNvSpPr/>
          <p:nvPr/>
        </p:nvSpPr>
        <p:spPr>
          <a:xfrm>
            <a:off x="6665237" y="3657600"/>
            <a:ext cx="197937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191" name="Shape 191"/>
          <p:cNvSpPr/>
          <p:nvPr/>
        </p:nvSpPr>
        <p:spPr>
          <a:xfrm>
            <a:off x="533400" y="36576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33400" y="41910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1133474" y="36576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419475" y="3657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056429" y="2895600"/>
            <a:ext cx="2591654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superpage boundaries</a:t>
            </a:r>
          </a:p>
        </p:txBody>
      </p:sp>
      <p:sp>
        <p:nvSpPr>
          <p:cNvPr id="196" name="Shape 196"/>
          <p:cNvSpPr/>
          <p:nvPr/>
        </p:nvSpPr>
        <p:spPr>
          <a:xfrm>
            <a:off x="3416300" y="32004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429000" y="2662237"/>
            <a:ext cx="612775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1082" extrusionOk="0">
                <a:moveTo>
                  <a:pt x="21161" y="21082"/>
                </a:moveTo>
                <a:cubicBezTo>
                  <a:pt x="18146" y="20563"/>
                  <a:pt x="6578" y="21600"/>
                  <a:pt x="3070" y="18058"/>
                </a:cubicBezTo>
                <a:cubicBezTo>
                  <a:pt x="-439" y="14515"/>
                  <a:pt x="657" y="3802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1828800" y="2106929"/>
            <a:ext cx="381000" cy="434341"/>
            <a:chOff x="0" y="0"/>
            <a:chExt cx="381000" cy="434340"/>
          </a:xfrm>
        </p:grpSpPr>
        <p:sp>
          <p:nvSpPr>
            <p:cNvPr id="198" name="Shape 198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5724525" y="205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15000" y="3657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609600" y="3707129"/>
            <a:ext cx="381000" cy="434341"/>
            <a:chOff x="0" y="0"/>
            <a:chExt cx="381000" cy="434340"/>
          </a:xfrm>
        </p:grpSpPr>
        <p:sp>
          <p:nvSpPr>
            <p:cNvPr id="203" name="Shape 203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1295400" y="2106929"/>
            <a:ext cx="1447800" cy="2034541"/>
            <a:chOff x="0" y="0"/>
            <a:chExt cx="1447800" cy="2034540"/>
          </a:xfrm>
        </p:grpSpPr>
        <p:grpSp>
          <p:nvGrpSpPr>
            <p:cNvPr id="208" name="Group 208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>
              <a:off x="1066800" y="1600200"/>
              <a:ext cx="381000" cy="434341"/>
              <a:chOff x="0" y="0"/>
              <a:chExt cx="381000" cy="434340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</p:grpSp>
      <p:grpSp>
        <p:nvGrpSpPr>
          <p:cNvPr id="219" name="Group 219"/>
          <p:cNvGrpSpPr/>
          <p:nvPr/>
        </p:nvGrpSpPr>
        <p:grpSpPr>
          <a:xfrm>
            <a:off x="2362200" y="2106929"/>
            <a:ext cx="3824288" cy="2034541"/>
            <a:chOff x="0" y="0"/>
            <a:chExt cx="3824287" cy="2034540"/>
          </a:xfrm>
        </p:grpSpPr>
        <p:grpSp>
          <p:nvGrpSpPr>
            <p:cNvPr id="215" name="Group 215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3443287" y="1600200"/>
              <a:ext cx="381001" cy="434341"/>
              <a:chOff x="0" y="0"/>
              <a:chExt cx="381000" cy="43434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</p:grpSp>
      <p:grpSp>
        <p:nvGrpSpPr>
          <p:cNvPr id="226" name="Group 226"/>
          <p:cNvGrpSpPr/>
          <p:nvPr/>
        </p:nvGrpSpPr>
        <p:grpSpPr>
          <a:xfrm>
            <a:off x="1295400" y="2106929"/>
            <a:ext cx="1981200" cy="2034541"/>
            <a:chOff x="0" y="0"/>
            <a:chExt cx="1981200" cy="2034540"/>
          </a:xfrm>
        </p:grpSpPr>
        <p:grpSp>
          <p:nvGrpSpPr>
            <p:cNvPr id="222" name="Group 222"/>
            <p:cNvGrpSpPr/>
            <p:nvPr/>
          </p:nvGrpSpPr>
          <p:grpSpPr>
            <a:xfrm>
              <a:off x="1600200" y="0"/>
              <a:ext cx="381000" cy="434341"/>
              <a:chOff x="0" y="0"/>
              <a:chExt cx="381000" cy="43434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grpSp>
          <p:nvGrpSpPr>
            <p:cNvPr id="225" name="Group 225"/>
            <p:cNvGrpSpPr/>
            <p:nvPr/>
          </p:nvGrpSpPr>
          <p:grpSpPr>
            <a:xfrm>
              <a:off x="0" y="1600200"/>
              <a:ext cx="381000" cy="434341"/>
              <a:chOff x="0" y="0"/>
              <a:chExt cx="381000" cy="43434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</p:grpSp>
      <p:grpSp>
        <p:nvGrpSpPr>
          <p:cNvPr id="243" name="Group 243"/>
          <p:cNvGrpSpPr/>
          <p:nvPr/>
        </p:nvGrpSpPr>
        <p:grpSpPr>
          <a:xfrm>
            <a:off x="576262" y="3705225"/>
            <a:ext cx="5672138" cy="441008"/>
            <a:chOff x="0" y="0"/>
            <a:chExt cx="5672137" cy="441007"/>
          </a:xfrm>
        </p:grpSpPr>
        <p:grpSp>
          <p:nvGrpSpPr>
            <p:cNvPr id="239" name="Group 239"/>
            <p:cNvGrpSpPr/>
            <p:nvPr/>
          </p:nvGrpSpPr>
          <p:grpSpPr>
            <a:xfrm>
              <a:off x="3005137" y="6667"/>
              <a:ext cx="1981201" cy="434341"/>
              <a:chOff x="0" y="0"/>
              <a:chExt cx="1981200" cy="434340"/>
            </a:xfrm>
          </p:grpSpPr>
          <p:grpSp>
            <p:nvGrpSpPr>
              <p:cNvPr id="229" name="Group 229"/>
              <p:cNvGrpSpPr/>
              <p:nvPr/>
            </p:nvGrpSpPr>
            <p:grpSpPr>
              <a:xfrm>
                <a:off x="0" y="0"/>
                <a:ext cx="381000" cy="434341"/>
                <a:chOff x="0" y="0"/>
                <a:chExt cx="381000" cy="434340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A</a:t>
                  </a:r>
                </a:p>
              </p:txBody>
            </p:sp>
          </p:grpSp>
          <p:grpSp>
            <p:nvGrpSpPr>
              <p:cNvPr id="232" name="Group 232"/>
              <p:cNvGrpSpPr/>
              <p:nvPr/>
            </p:nvGrpSpPr>
            <p:grpSpPr>
              <a:xfrm>
                <a:off x="533400" y="0"/>
                <a:ext cx="381000" cy="434341"/>
                <a:chOff x="0" y="0"/>
                <a:chExt cx="381000" cy="434340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B</a:t>
                  </a:r>
                </a:p>
              </p:txBody>
            </p:sp>
          </p:grpSp>
          <p:grpSp>
            <p:nvGrpSpPr>
              <p:cNvPr id="235" name="Group 235"/>
              <p:cNvGrpSpPr/>
              <p:nvPr/>
            </p:nvGrpSpPr>
            <p:grpSpPr>
              <a:xfrm>
                <a:off x="1066800" y="0"/>
                <a:ext cx="381000" cy="434341"/>
                <a:chOff x="0" y="0"/>
                <a:chExt cx="381000" cy="434340"/>
              </a:xfrm>
            </p:grpSpPr>
            <p:sp>
              <p:nvSpPr>
                <p:cNvPr id="233" name="Shape 233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C</a:t>
                  </a:r>
                </a:p>
              </p:txBody>
            </p:sp>
          </p:grpSp>
          <p:grpSp>
            <p:nvGrpSpPr>
              <p:cNvPr id="238" name="Group 238"/>
              <p:cNvGrpSpPr/>
              <p:nvPr/>
            </p:nvGrpSpPr>
            <p:grpSpPr>
              <a:xfrm>
                <a:off x="1600200" y="0"/>
                <a:ext cx="381000" cy="434341"/>
                <a:chOff x="0" y="0"/>
                <a:chExt cx="381000" cy="434340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D</a:t>
                  </a:r>
                </a:p>
              </p:txBody>
            </p:sp>
          </p:grpSp>
        </p:grpSp>
        <p:sp>
          <p:nvSpPr>
            <p:cNvPr id="240" name="Shape 240"/>
            <p:cNvSpPr/>
            <p:nvPr/>
          </p:nvSpPr>
          <p:spPr>
            <a:xfrm>
              <a:off x="709612" y="0"/>
              <a:ext cx="1476376" cy="428625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0"/>
              <a:ext cx="447675" cy="438150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224462" y="0"/>
              <a:ext cx="447676" cy="438150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44" name="Shape 244"/>
          <p:cNvSpPr/>
          <p:nvPr/>
        </p:nvSpPr>
        <p:spPr>
          <a:xfrm>
            <a:off x="762000" y="5029200"/>
            <a:ext cx="77454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2966" indent="-452966">
              <a:spcBef>
                <a:spcPts val="700"/>
              </a:spcBef>
              <a:buClr>
                <a:schemeClr val="accent1"/>
              </a:buClr>
              <a:buSzPct val="100000"/>
              <a:buFont typeface="Wingdings"/>
              <a:buChar char="⬥"/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How / when / what size to allocate?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5" animBg="1" advAuto="0"/>
      <p:bldP spid="212" grpId="2" animBg="1" advAuto="0"/>
      <p:bldP spid="219" grpId="3" animBg="1" advAuto="0"/>
      <p:bldP spid="226" grpId="1" animBg="1" advAuto="0"/>
      <p:bldP spid="243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990600" y="3719512"/>
            <a:ext cx="6400800" cy="1600201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843087" y="4197350"/>
            <a:ext cx="4572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2: promotion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762000" y="1371600"/>
            <a:ext cx="7745413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Promotion: create a superpage out of a set of smaller pages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mark page table entry of each base page</a:t>
            </a:r>
            <a:endParaRPr sz="2000"/>
          </a:p>
          <a:p>
            <a:pPr>
              <a:buChar char="⬥"/>
            </a:pPr>
            <a:r>
              <a:t>When to promote?</a:t>
            </a:r>
          </a:p>
        </p:txBody>
      </p:sp>
      <p:sp>
        <p:nvSpPr>
          <p:cNvPr id="251" name="Shape 251"/>
          <p:cNvSpPr/>
          <p:nvPr/>
        </p:nvSpPr>
        <p:spPr>
          <a:xfrm>
            <a:off x="4114800" y="4191000"/>
            <a:ext cx="2309813" cy="527050"/>
          </a:xfrm>
          <a:prstGeom prst="rect">
            <a:avLst/>
          </a:prstGeom>
          <a:solidFill>
            <a:srgbClr val="323238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828800" y="4191000"/>
            <a:ext cx="2309813" cy="527050"/>
          </a:xfrm>
          <a:prstGeom prst="rect">
            <a:avLst/>
          </a:prstGeom>
          <a:solidFill>
            <a:srgbClr val="323238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57" name="Group 257"/>
          <p:cNvGrpSpPr/>
          <p:nvPr/>
        </p:nvGrpSpPr>
        <p:grpSpPr>
          <a:xfrm>
            <a:off x="609600" y="4191000"/>
            <a:ext cx="3529013" cy="2439988"/>
            <a:chOff x="0" y="0"/>
            <a:chExt cx="3529012" cy="2439987"/>
          </a:xfrm>
        </p:grpSpPr>
        <p:sp>
          <p:nvSpPr>
            <p:cNvPr id="253" name="Shape 253"/>
            <p:cNvSpPr/>
            <p:nvPr/>
          </p:nvSpPr>
          <p:spPr>
            <a:xfrm>
              <a:off x="1219200" y="0"/>
              <a:ext cx="2309813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grpSp>
          <p:nvGrpSpPr>
            <p:cNvPr id="256" name="Group 256"/>
            <p:cNvGrpSpPr/>
            <p:nvPr/>
          </p:nvGrpSpPr>
          <p:grpSpPr>
            <a:xfrm>
              <a:off x="0" y="681059"/>
              <a:ext cx="3429000" cy="1758929"/>
              <a:chOff x="0" y="0"/>
              <a:chExt cx="3429000" cy="1758927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0"/>
                <a:ext cx="3429000" cy="1758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9416"/>
                    </a:moveTo>
                    <a:lnTo>
                      <a:pt x="3600" y="9416"/>
                    </a:lnTo>
                    <a:cubicBezTo>
                      <a:pt x="1612" y="9416"/>
                      <a:pt x="0" y="10325"/>
                      <a:pt x="0" y="11446"/>
                    </a:cubicBezTo>
                    <a:lnTo>
                      <a:pt x="0" y="11446"/>
                    </a:lnTo>
                    <a:lnTo>
                      <a:pt x="0" y="19569"/>
                    </a:lnTo>
                    <a:cubicBezTo>
                      <a:pt x="0" y="2069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691"/>
                      <a:pt x="21600" y="19569"/>
                    </a:cubicBezTo>
                    <a:lnTo>
                      <a:pt x="21600" y="11446"/>
                    </a:lnTo>
                    <a:cubicBezTo>
                      <a:pt x="21600" y="10325"/>
                      <a:pt x="19988" y="9416"/>
                      <a:pt x="18000" y="9416"/>
                    </a:cubicBezTo>
                    <a:lnTo>
                      <a:pt x="14540" y="0"/>
                    </a:lnTo>
                    <a:lnTo>
                      <a:pt x="12600" y="941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25571" y="874214"/>
                <a:ext cx="3177858" cy="777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Create small superpage?</a:t>
                </a:r>
              </a:p>
              <a:p>
                <a:pPr algn="ctr">
                  <a:defRPr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May incur overhead.</a:t>
                </a:r>
              </a:p>
            </p:txBody>
          </p:sp>
        </p:grpSp>
      </p:grpSp>
      <p:sp>
        <p:nvSpPr>
          <p:cNvPr id="258" name="Shape 258"/>
          <p:cNvSpPr/>
          <p:nvPr/>
        </p:nvSpPr>
        <p:spPr>
          <a:xfrm>
            <a:off x="1447800" y="4724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421437" y="41910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828800" y="41910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828799" y="4191000"/>
            <a:ext cx="4572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66" name="Group 266"/>
          <p:cNvGrpSpPr/>
          <p:nvPr/>
        </p:nvGrpSpPr>
        <p:grpSpPr>
          <a:xfrm>
            <a:off x="1828799" y="4197350"/>
            <a:ext cx="6934201" cy="2586038"/>
            <a:chOff x="0" y="0"/>
            <a:chExt cx="6934200" cy="2586037"/>
          </a:xfrm>
        </p:grpSpPr>
        <p:sp>
          <p:nvSpPr>
            <p:cNvPr id="262" name="Shape 262"/>
            <p:cNvSpPr/>
            <p:nvPr/>
          </p:nvSpPr>
          <p:spPr>
            <a:xfrm>
              <a:off x="-1" y="0"/>
              <a:ext cx="4572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2819400" y="642950"/>
              <a:ext cx="4114800" cy="1943088"/>
              <a:chOff x="0" y="0"/>
              <a:chExt cx="4114800" cy="1943086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0" y="0"/>
                <a:ext cx="4114800" cy="1943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8029"/>
                    </a:moveTo>
                    <a:lnTo>
                      <a:pt x="3600" y="8029"/>
                    </a:lnTo>
                    <a:cubicBezTo>
                      <a:pt x="1612" y="8029"/>
                      <a:pt x="0" y="9042"/>
                      <a:pt x="0" y="10291"/>
                    </a:cubicBezTo>
                    <a:lnTo>
                      <a:pt x="0" y="10291"/>
                    </a:lnTo>
                    <a:lnTo>
                      <a:pt x="0" y="19338"/>
                    </a:lnTo>
                    <a:cubicBezTo>
                      <a:pt x="0" y="20587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587"/>
                      <a:pt x="21600" y="19338"/>
                    </a:cubicBezTo>
                    <a:lnTo>
                      <a:pt x="21600" y="10291"/>
                    </a:lnTo>
                    <a:cubicBezTo>
                      <a:pt x="21600" y="9042"/>
                      <a:pt x="19988" y="8029"/>
                      <a:pt x="18000" y="8029"/>
                    </a:cubicBezTo>
                    <a:lnTo>
                      <a:pt x="9000" y="8029"/>
                    </a:lnTo>
                    <a:lnTo>
                      <a:pt x="3917" y="0"/>
                    </a:lnTo>
                    <a:lnTo>
                      <a:pt x="3600" y="80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150685" y="772622"/>
                <a:ext cx="3813430" cy="1120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Wait for app to touch pages? May lose opportunity to increase TLB coverage.</a:t>
                </a:r>
              </a:p>
            </p:txBody>
          </p:sp>
        </p:grpSp>
      </p:grpSp>
      <p:sp>
        <p:nvSpPr>
          <p:cNvPr id="267" name="Shape 267"/>
          <p:cNvSpPr/>
          <p:nvPr/>
        </p:nvSpPr>
        <p:spPr>
          <a:xfrm>
            <a:off x="19780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5114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0448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5782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447800" y="41910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129087" y="41910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267200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8006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3340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8674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79" name="Group 279"/>
          <p:cNvGrpSpPr/>
          <p:nvPr/>
        </p:nvGrpSpPr>
        <p:grpSpPr>
          <a:xfrm>
            <a:off x="2057400" y="4843442"/>
            <a:ext cx="4343400" cy="1851522"/>
            <a:chOff x="0" y="0"/>
            <a:chExt cx="4343400" cy="1851521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4343400" cy="178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9611"/>
                  </a:moveTo>
                  <a:lnTo>
                    <a:pt x="3600" y="9611"/>
                  </a:lnTo>
                  <a:cubicBezTo>
                    <a:pt x="1612" y="9611"/>
                    <a:pt x="0" y="10505"/>
                    <a:pt x="0" y="11609"/>
                  </a:cubicBezTo>
                  <a:lnTo>
                    <a:pt x="0" y="11609"/>
                  </a:lnTo>
                  <a:lnTo>
                    <a:pt x="0" y="19602"/>
                  </a:lnTo>
                  <a:cubicBezTo>
                    <a:pt x="0" y="20705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05"/>
                    <a:pt x="21600" y="19602"/>
                  </a:cubicBezTo>
                  <a:lnTo>
                    <a:pt x="21600" y="11609"/>
                  </a:lnTo>
                  <a:cubicBezTo>
                    <a:pt x="21600" y="10505"/>
                    <a:pt x="19988" y="9611"/>
                    <a:pt x="18000" y="9611"/>
                  </a:cubicBezTo>
                  <a:lnTo>
                    <a:pt x="16429" y="0"/>
                  </a:lnTo>
                  <a:lnTo>
                    <a:pt x="12600" y="96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59056" y="731381"/>
              <a:ext cx="402528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Forcibly populate pages?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May incur I/O cost or increase internal fragmentation.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4800600" y="4267200"/>
            <a:ext cx="1447800" cy="381000"/>
            <a:chOff x="0" y="0"/>
            <a:chExt cx="1447800" cy="381000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3340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6680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2" animBg="1" advAuto="0"/>
      <p:bldP spid="261" grpId="5" animBg="1" advAuto="0"/>
      <p:bldP spid="266" grpId="1" animBg="1" advAuto="0"/>
      <p:bldP spid="279" grpId="3" animBg="1" advAuto="0"/>
      <p:bldP spid="283" grpId="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19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3: demotion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half" idx="1"/>
          </p:nvPr>
        </p:nvSpPr>
        <p:spPr>
          <a:xfrm>
            <a:off x="788987" y="2971800"/>
            <a:ext cx="7745413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when page attributes of base pages of a superpage become non-uniform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during partial pageouts</a:t>
            </a:r>
          </a:p>
        </p:txBody>
      </p:sp>
      <p:sp>
        <p:nvSpPr>
          <p:cNvPr id="288" name="Shape 288"/>
          <p:cNvSpPr/>
          <p:nvPr/>
        </p:nvSpPr>
        <p:spPr>
          <a:xfrm>
            <a:off x="776287" y="1676400"/>
            <a:ext cx="7407276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Demotion: convert a superpage into smaller pages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Swapping (1)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14300" y="4140200"/>
            <a:ext cx="9283700" cy="271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4793" indent="-254793">
              <a:spcBef>
                <a:spcPts val="500"/>
              </a:spcBef>
              <a:buChar char="⬥"/>
            </a:pPr>
            <a:r>
              <a:rPr sz="2400"/>
              <a:t>Physical memory may not be enough to accommodate needs of all processes</a:t>
            </a:r>
          </a:p>
          <a:p>
            <a:pPr marL="254793" indent="-254793">
              <a:spcBef>
                <a:spcPts val="500"/>
              </a:spcBef>
              <a:buChar char="⬥"/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38741" lvl="1" indent="-184716">
              <a:spcBef>
                <a:spcPts val="400"/>
              </a:spcBef>
              <a:buClr>
                <a:schemeClr val="accent2"/>
              </a:buClr>
              <a:defRPr sz="2800"/>
            </a:pPr>
            <a:r>
              <a:rPr sz="1800"/>
              <a:t>processes come into memory</a:t>
            </a:r>
          </a:p>
          <a:p>
            <a:pPr marL="638741" lvl="1" indent="-184716">
              <a:spcBef>
                <a:spcPts val="400"/>
              </a:spcBef>
              <a:buClr>
                <a:schemeClr val="accent2"/>
              </a:buClr>
              <a:defRPr sz="2800"/>
            </a:pPr>
            <a:r>
              <a:rPr sz="1800"/>
              <a:t>leave memory and are </a:t>
            </a:r>
            <a:r>
              <a:rPr sz="1800" b="1" i="1">
                <a:solidFill>
                  <a:srgbClr val="0000FF"/>
                </a:solidFill>
              </a:rPr>
              <a:t>swapped out</a:t>
            </a:r>
            <a:r>
              <a:rPr sz="1800"/>
              <a:t> to disk</a:t>
            </a:r>
          </a:p>
          <a:p>
            <a:pPr marL="638741" lvl="1" indent="-184716">
              <a:spcBef>
                <a:spcPts val="400"/>
              </a:spcBef>
              <a:buClr>
                <a:schemeClr val="accent2"/>
              </a:buClr>
              <a:defRPr sz="2800"/>
            </a:pPr>
            <a:r>
              <a:rPr sz="1800"/>
              <a:t>Re-enter memory by getting </a:t>
            </a:r>
            <a:r>
              <a:rPr sz="1800" b="1" i="1">
                <a:solidFill>
                  <a:srgbClr val="0000FF"/>
                </a:solidFill>
              </a:rPr>
              <a:t>swapped-in </a:t>
            </a:r>
            <a:r>
              <a:rPr sz="1800"/>
              <a:t>from disk</a:t>
            </a:r>
          </a:p>
          <a:p>
            <a:pPr marL="254793" indent="-254793">
              <a:spcBef>
                <a:spcPts val="500"/>
              </a:spcBef>
              <a:buChar char="⬥"/>
            </a:pPr>
            <a:r>
              <a:rPr sz="2400"/>
              <a:t>Shaded regions are unused memory</a:t>
            </a:r>
          </a:p>
        </p:txBody>
      </p:sp>
      <p:pic>
        <p:nvPicPr>
          <p:cNvPr id="54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387" y="1066800"/>
            <a:ext cx="7043738" cy="311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4: fragmentation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Memory becomes fragmented due to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use of multiple page sizes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scattered </a:t>
            </a:r>
            <a:r>
              <a:rPr sz="2400" i="1"/>
              <a:t>wired </a:t>
            </a:r>
            <a:r>
              <a:rPr sz="2400"/>
              <a:t>(non-pageable) pages</a:t>
            </a:r>
          </a:p>
          <a:p>
            <a:pPr>
              <a:lnSpc>
                <a:spcPct val="90000"/>
              </a:lnSpc>
              <a:buChar char="⬥"/>
            </a:pPr>
            <a:endParaRPr sz="2800"/>
          </a:p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Contiguity: contended resource</a:t>
            </a:r>
          </a:p>
          <a:p>
            <a:pPr>
              <a:lnSpc>
                <a:spcPct val="90000"/>
              </a:lnSpc>
              <a:buChar char="⬥"/>
            </a:pPr>
            <a:endParaRPr sz="2800"/>
          </a:p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OS must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use contiguity restoration techniques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trade off impact of contiguity restoration against superpage benefits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21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Previous approaches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Reservations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one superpage size only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Relocation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move pages at promotion time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must recover copying costs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Eager superpage creation (IRIX, HP-UX)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size specified by user: non-transparent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Hardware support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Contiguous virtual superpage mapped to discontiguous physical base pages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Demotion issues not addressed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large pages partially dirty/referenced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13231">
              <a:lnSpc>
                <a:spcPct val="100000"/>
              </a:lnSpc>
              <a:defRPr sz="3432">
                <a:effectLst>
                  <a:outerShdw blurRad="9906" dist="19812" dir="2700000" rotWithShape="0">
                    <a:srgbClr val="DDDDDD"/>
                  </a:outerShdw>
                </a:effectLst>
              </a:defRPr>
            </a:pPr>
            <a:r>
              <a:t>III</a:t>
            </a:r>
            <a:br/>
            <a:r>
              <a:t>Design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Key observation</a:t>
            </a:r>
          </a:p>
        </p:txBody>
      </p:sp>
      <p:sp>
        <p:nvSpPr>
          <p:cNvPr id="302" name="Shape 302"/>
          <p:cNvSpPr/>
          <p:nvPr/>
        </p:nvSpPr>
        <p:spPr>
          <a:xfrm>
            <a:off x="457200" y="1600200"/>
            <a:ext cx="8229600" cy="1729086"/>
          </a:xfrm>
          <a:prstGeom prst="rect">
            <a:avLst/>
          </a:prstGeom>
          <a:solidFill>
            <a:srgbClr val="000000"/>
          </a:solidFill>
          <a:ln w="12700">
            <a:solidFill>
              <a:srgbClr val="EAEA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7160" tIns="137160" rIns="137160" bIns="137160">
            <a:spAutoFit/>
          </a:bodyPr>
          <a:lstStyle>
            <a:lvl1pPr algn="ctr">
              <a:lnSpc>
                <a:spcPct val="104999"/>
              </a:lnSpc>
              <a:defRPr sz="3200">
                <a:solidFill>
                  <a:srgbClr val="EAEAEA"/>
                </a:solidFill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Once an application touches the first page of a memory object then it is likely that it will quickly touch every page of that object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sz="half" idx="1"/>
          </p:nvPr>
        </p:nvSpPr>
        <p:spPr>
          <a:xfrm>
            <a:off x="407987" y="3962400"/>
            <a:ext cx="8202613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Example: array initialization</a:t>
            </a:r>
          </a:p>
          <a:p>
            <a:pPr>
              <a:buChar char="⬥"/>
            </a:pPr>
            <a:r>
              <a:t>Opportunistic policies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superpages as large and as soon as possible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as long as no penalty if wrong decision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04800" y="2514600"/>
            <a:ext cx="8458200" cy="3581400"/>
          </a:xfrm>
          <a:prstGeom prst="rect">
            <a:avLst/>
          </a:prstGeom>
          <a:solidFill>
            <a:srgbClr val="323238"/>
          </a:solidFill>
          <a:ln>
            <a:solidFill>
              <a:srgbClr val="3232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309" name="Group 309"/>
          <p:cNvGrpSpPr/>
          <p:nvPr/>
        </p:nvGrpSpPr>
        <p:grpSpPr>
          <a:xfrm>
            <a:off x="1142999" y="2819400"/>
            <a:ext cx="4572002" cy="2127250"/>
            <a:chOff x="0" y="0"/>
            <a:chExt cx="4572000" cy="2127250"/>
          </a:xfrm>
        </p:grpSpPr>
        <p:sp>
          <p:nvSpPr>
            <p:cNvPr id="307" name="Shape 307"/>
            <p:cNvSpPr/>
            <p:nvPr/>
          </p:nvSpPr>
          <p:spPr>
            <a:xfrm>
              <a:off x="-1" y="0"/>
              <a:ext cx="2286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286000" y="1600200"/>
              <a:ext cx="2286001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0" y="41909"/>
            <a:ext cx="918527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rPr>
              <a:t>Superpage allocation</a:t>
            </a:r>
          </a:p>
        </p:txBody>
      </p:sp>
      <p:sp>
        <p:nvSpPr>
          <p:cNvPr id="311" name="Shape 311"/>
          <p:cNvSpPr/>
          <p:nvPr/>
        </p:nvSpPr>
        <p:spPr>
          <a:xfrm>
            <a:off x="533400" y="28194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33400" y="33528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H="1">
            <a:off x="1142999" y="2819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29000" y="2819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826269" y="2819400"/>
            <a:ext cx="17430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316" name="Shape 316"/>
          <p:cNvSpPr/>
          <p:nvPr/>
        </p:nvSpPr>
        <p:spPr>
          <a:xfrm>
            <a:off x="6665237" y="4419600"/>
            <a:ext cx="197937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317" name="Shape 317"/>
          <p:cNvSpPr/>
          <p:nvPr/>
        </p:nvSpPr>
        <p:spPr>
          <a:xfrm>
            <a:off x="533400" y="44196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33400" y="49530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H="1">
            <a:off x="1133474" y="44196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419475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059604" y="3657600"/>
            <a:ext cx="2591654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superpage boundaries</a:t>
            </a:r>
          </a:p>
        </p:txBody>
      </p:sp>
      <p:sp>
        <p:nvSpPr>
          <p:cNvPr id="322" name="Shape 322"/>
          <p:cNvSpPr/>
          <p:nvPr/>
        </p:nvSpPr>
        <p:spPr>
          <a:xfrm>
            <a:off x="3419475" y="39624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3435350" y="34290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26" name="Group 326"/>
          <p:cNvGrpSpPr/>
          <p:nvPr/>
        </p:nvGrpSpPr>
        <p:grpSpPr>
          <a:xfrm>
            <a:off x="1838325" y="2868929"/>
            <a:ext cx="381000" cy="434341"/>
            <a:chOff x="0" y="0"/>
            <a:chExt cx="381000" cy="434340"/>
          </a:xfrm>
        </p:grpSpPr>
        <p:sp>
          <p:nvSpPr>
            <p:cNvPr id="324" name="Shape 324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5724525" y="2819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715000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76287" y="1447800"/>
            <a:ext cx="77454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Preemptible reservations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4114800" y="4469129"/>
            <a:ext cx="381000" cy="434341"/>
            <a:chOff x="0" y="0"/>
            <a:chExt cx="381000" cy="434340"/>
          </a:xfrm>
        </p:grpSpPr>
        <p:sp>
          <p:nvSpPr>
            <p:cNvPr id="330" name="Shape 330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333" name="Shape 333"/>
          <p:cNvSpPr/>
          <p:nvPr/>
        </p:nvSpPr>
        <p:spPr>
          <a:xfrm flipH="1">
            <a:off x="35814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 flipH="1">
            <a:off x="46482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 flipH="1">
            <a:off x="51816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372443" y="5105400"/>
            <a:ext cx="12155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reserved 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frames</a:t>
            </a:r>
          </a:p>
        </p:txBody>
      </p:sp>
      <p:sp>
        <p:nvSpPr>
          <p:cNvPr id="337" name="Shape 337"/>
          <p:cNvSpPr/>
          <p:nvPr/>
        </p:nvSpPr>
        <p:spPr>
          <a:xfrm>
            <a:off x="5378450" y="5003800"/>
            <a:ext cx="977900" cy="472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7" h="19796" extrusionOk="0">
                <a:moveTo>
                  <a:pt x="21087" y="17878"/>
                </a:moveTo>
                <a:cubicBezTo>
                  <a:pt x="18075" y="18011"/>
                  <a:pt x="6539" y="21600"/>
                  <a:pt x="3013" y="18609"/>
                </a:cubicBezTo>
                <a:cubicBezTo>
                  <a:pt x="-513" y="15618"/>
                  <a:pt x="617" y="3855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826000" y="5003800"/>
            <a:ext cx="1543050" cy="48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19780" extrusionOk="0">
                <a:moveTo>
                  <a:pt x="20644" y="17590"/>
                </a:moveTo>
                <a:cubicBezTo>
                  <a:pt x="17628" y="17784"/>
                  <a:pt x="5925" y="21600"/>
                  <a:pt x="2485" y="18690"/>
                </a:cubicBezTo>
                <a:cubicBezTo>
                  <a:pt x="-956" y="15780"/>
                  <a:pt x="509" y="3880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755792" y="5022850"/>
            <a:ext cx="1457558" cy="467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2" h="20324" extrusionOk="0">
                <a:moveTo>
                  <a:pt x="20382" y="20151"/>
                </a:moveTo>
                <a:cubicBezTo>
                  <a:pt x="17341" y="19806"/>
                  <a:pt x="5575" y="21600"/>
                  <a:pt x="2179" y="18219"/>
                </a:cubicBezTo>
                <a:cubicBezTo>
                  <a:pt x="-1218" y="14837"/>
                  <a:pt x="491" y="3796"/>
                  <a:pt x="47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409950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48" name="Group 348"/>
          <p:cNvGrpSpPr/>
          <p:nvPr/>
        </p:nvGrpSpPr>
        <p:grpSpPr>
          <a:xfrm>
            <a:off x="2905125" y="2868929"/>
            <a:ext cx="2759075" cy="2604771"/>
            <a:chOff x="0" y="0"/>
            <a:chExt cx="2759075" cy="2604770"/>
          </a:xfrm>
        </p:grpSpPr>
        <p:grpSp>
          <p:nvGrpSpPr>
            <p:cNvPr id="343" name="Group 343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>
              <a:off x="2352675" y="2096770"/>
              <a:ext cx="406400" cy="508001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1304924" y="2868929"/>
            <a:ext cx="3906839" cy="2619867"/>
            <a:chOff x="0" y="0"/>
            <a:chExt cx="3906837" cy="2619865"/>
          </a:xfrm>
        </p:grpSpPr>
        <p:grpSp>
          <p:nvGrpSpPr>
            <p:cNvPr id="351" name="Group 351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2449279" y="2152332"/>
              <a:ext cx="1457559" cy="46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0324" extrusionOk="0">
                  <a:moveTo>
                    <a:pt x="20382" y="20151"/>
                  </a:moveTo>
                  <a:cubicBezTo>
                    <a:pt x="17341" y="19806"/>
                    <a:pt x="5575" y="21600"/>
                    <a:pt x="2179" y="18219"/>
                  </a:cubicBezTo>
                  <a:cubicBezTo>
                    <a:pt x="-1218" y="14837"/>
                    <a:pt x="491" y="3796"/>
                    <a:pt x="47" y="0"/>
                  </a:cubicBezTo>
                </a:path>
              </a:pathLst>
            </a:custGeom>
            <a:noFill/>
            <a:ln w="19050" cap="flat">
              <a:solidFill>
                <a:srgbClr val="32323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276475" y="2103120"/>
              <a:ext cx="304800" cy="209551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2371725" y="2868929"/>
            <a:ext cx="5172075" cy="3074671"/>
            <a:chOff x="0" y="0"/>
            <a:chExt cx="5172075" cy="3074670"/>
          </a:xfrm>
        </p:grpSpPr>
        <p:grpSp>
          <p:nvGrpSpPr>
            <p:cNvPr id="360" name="Group 360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sp>
          <p:nvSpPr>
            <p:cNvPr id="364" name="Shape 364"/>
            <p:cNvSpPr/>
            <p:nvPr/>
          </p:nvSpPr>
          <p:spPr>
            <a:xfrm>
              <a:off x="1133475" y="2131695"/>
              <a:ext cx="4038600" cy="942976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685800" y="5064144"/>
            <a:ext cx="3962400" cy="1555731"/>
            <a:chOff x="0" y="0"/>
            <a:chExt cx="3962400" cy="1555730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3962400" cy="155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3747"/>
                  </a:moveTo>
                  <a:lnTo>
                    <a:pt x="3600" y="3747"/>
                  </a:lnTo>
                  <a:cubicBezTo>
                    <a:pt x="1612" y="3747"/>
                    <a:pt x="0" y="5079"/>
                    <a:pt x="0" y="6722"/>
                  </a:cubicBezTo>
                  <a:lnTo>
                    <a:pt x="0" y="6722"/>
                  </a:lnTo>
                  <a:lnTo>
                    <a:pt x="0" y="18624"/>
                  </a:lnTo>
                  <a:cubicBezTo>
                    <a:pt x="0" y="20268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268"/>
                    <a:pt x="21600" y="18624"/>
                  </a:cubicBezTo>
                  <a:lnTo>
                    <a:pt x="21600" y="6722"/>
                  </a:lnTo>
                  <a:cubicBezTo>
                    <a:pt x="21600" y="5079"/>
                    <a:pt x="19988" y="3747"/>
                    <a:pt x="18000" y="3747"/>
                  </a:cubicBezTo>
                  <a:lnTo>
                    <a:pt x="20717" y="0"/>
                  </a:lnTo>
                  <a:lnTo>
                    <a:pt x="12600" y="374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45104" y="352722"/>
              <a:ext cx="3672192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How much do we reserve? </a:t>
              </a:r>
              <a:br>
                <a:rPr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Goal: good TLB coverage,</a:t>
              </a:r>
              <a:br>
                <a:rPr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without internal fragmentation.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4" animBg="1" advAuto="0"/>
      <p:bldP spid="348" grpId="1" animBg="1" advAuto="0"/>
      <p:bldP spid="357" grpId="2" animBg="1" advAuto="0"/>
      <p:bldP spid="365" grpId="3" animBg="1" advAuto="0"/>
      <p:bldP spid="368" grpId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Allocation: reservation size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</a:pPr>
            <a:r>
              <a:t>Opportunistic policy</a:t>
            </a:r>
          </a:p>
          <a:p>
            <a:pPr>
              <a:buChar char="⬥"/>
            </a:pPr>
            <a:r>
              <a:t>Go for biggest size that is no larger than the memory object (e.g., file)</a:t>
            </a:r>
            <a:endParaRPr sz="2800"/>
          </a:p>
          <a:p>
            <a:pPr>
              <a:buChar char="⬥"/>
            </a:pPr>
            <a:r>
              <a:t>If required size not available, try preemption before resigning to a smaller size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preempted reservation had its chance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28599" y="1371600"/>
            <a:ext cx="8763002" cy="3200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1447800" y="3725862"/>
            <a:ext cx="1112838" cy="5413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Allocation: managing reservations</a:t>
            </a:r>
          </a:p>
        </p:txBody>
      </p:sp>
      <p:sp>
        <p:nvSpPr>
          <p:cNvPr id="378" name="Shape 378"/>
          <p:cNvSpPr/>
          <p:nvPr/>
        </p:nvSpPr>
        <p:spPr>
          <a:xfrm>
            <a:off x="914400" y="2287270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914400" y="3124200"/>
            <a:ext cx="533400" cy="0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>
            <a:off x="3663950" y="2024062"/>
            <a:ext cx="2222500" cy="5413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H="1">
            <a:off x="1447799" y="2019300"/>
            <a:ext cx="4440239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H="1">
            <a:off x="5403850" y="21050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83012" y="2105025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872037" y="2105025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 flipH="1">
            <a:off x="3157537" y="21050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 flipH="1">
            <a:off x="2641600" y="21050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 flipH="1">
            <a:off x="2090737" y="21050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 flipH="1">
            <a:off x="1558925" y="21050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flipH="1">
            <a:off x="4298950" y="21050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658870" y="2019300"/>
            <a:ext cx="1" cy="5524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787582" y="20383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558732" y="20383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 flipH="1">
            <a:off x="4191000" y="2857500"/>
            <a:ext cx="4445000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 flipH="1">
            <a:off x="7635875" y="29432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flipH="1">
            <a:off x="65532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 flipH="1">
            <a:off x="59436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 flipH="1">
            <a:off x="4835525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flipH="1">
            <a:off x="4303712" y="29432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430645" y="2857500"/>
            <a:ext cx="1" cy="5524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 flipH="1">
            <a:off x="81534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H="1">
            <a:off x="70866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H="1">
            <a:off x="5410200" y="29432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 flipH="1">
            <a:off x="1447800" y="2857500"/>
            <a:ext cx="22526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 rot="10800000">
            <a:off x="1558925" y="294163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 rot="10800000">
            <a:off x="2641600" y="2941637"/>
            <a:ext cx="381000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 flipH="1">
            <a:off x="3157537" y="294163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 flipH="1">
            <a:off x="2090737" y="294163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7545069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316220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558732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657600" y="3134995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H="1">
            <a:off x="1447800" y="3714750"/>
            <a:ext cx="22526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10800000">
            <a:off x="1558925" y="379888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 rot="10800000">
            <a:off x="2641600" y="3798887"/>
            <a:ext cx="381000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 flipH="1">
            <a:off x="2090737" y="3798887"/>
            <a:ext cx="381001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58732" y="37338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 rot="10800000">
            <a:off x="3157537" y="3798887"/>
            <a:ext cx="381001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H="1">
            <a:off x="4191000" y="3714750"/>
            <a:ext cx="11350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835525" y="379888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03712" y="379888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180884" y="1398587"/>
            <a:ext cx="465974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latin typeface="Arial Narrow"/>
                <a:ea typeface="Arial Narrow"/>
                <a:cs typeface="Arial Narrow"/>
                <a:sym typeface="Arial Narrow"/>
              </a:rPr>
              <a:t>largest unused (and aligned) chunk</a:t>
            </a:r>
          </a:p>
        </p:txBody>
      </p:sp>
      <p:sp>
        <p:nvSpPr>
          <p:cNvPr id="422" name="Shape 422"/>
          <p:cNvSpPr/>
          <p:nvPr/>
        </p:nvSpPr>
        <p:spPr>
          <a:xfrm>
            <a:off x="762000" y="1676400"/>
            <a:ext cx="3810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914400" y="3990975"/>
            <a:ext cx="533400" cy="0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657600" y="3982720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76287" y="4876800"/>
            <a:ext cx="7745413" cy="187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  <a:lvl2pPr marL="727956" indent="-446969">
              <a:spcBef>
                <a:spcPts val="600"/>
              </a:spcBef>
              <a:buClr>
                <a:schemeClr val="accent1"/>
              </a:buClr>
              <a:buSzPct val="100000"/>
              <a:buFont typeface="Wingdings"/>
              <a:buChar char="⬥"/>
              <a:defRPr sz="28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2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best candidate for preemption at front:</a:t>
            </a:r>
            <a:endParaRPr sz="3200">
              <a:solidFill>
                <a:srgbClr val="00000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  <a:p>
            <a:pPr lvl="1">
              <a:defRPr sz="18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reservation whose most recently populated frame was populated the least recently</a:t>
            </a:r>
            <a:endParaRPr sz="2800">
              <a:solidFill>
                <a:srgbClr val="00000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</p:txBody>
      </p:sp>
      <p:grpSp>
        <p:nvGrpSpPr>
          <p:cNvPr id="428" name="Group 428"/>
          <p:cNvGrpSpPr/>
          <p:nvPr/>
        </p:nvGrpSpPr>
        <p:grpSpPr>
          <a:xfrm>
            <a:off x="457200" y="3690937"/>
            <a:ext cx="609600" cy="609601"/>
            <a:chOff x="0" y="0"/>
            <a:chExt cx="609600" cy="609600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457200" y="2819400"/>
            <a:ext cx="609600" cy="609600"/>
            <a:chOff x="0" y="0"/>
            <a:chExt cx="609600" cy="609600"/>
          </a:xfrm>
        </p:grpSpPr>
        <p:sp>
          <p:nvSpPr>
            <p:cNvPr id="429" name="Shape 429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457200" y="1981200"/>
            <a:ext cx="609600" cy="609600"/>
            <a:chOff x="0" y="0"/>
            <a:chExt cx="609600" cy="609600"/>
          </a:xfrm>
        </p:grpSpPr>
        <p:sp>
          <p:nvSpPr>
            <p:cNvPr id="432" name="Shape 432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27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143000" y="4495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4114800" y="4730750"/>
            <a:ext cx="1130300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143000" y="2209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Incremental promotions</a:t>
            </a:r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80772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32930" indent="-332930" defTabSz="896111">
              <a:lnSpc>
                <a:spcPct val="90000"/>
              </a:lnSpc>
              <a:buSzTx/>
              <a:buNone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lvl1pPr>
          </a:lstStyle>
          <a:p>
            <a:r>
              <a:t>Promotion policy: opportunistic</a:t>
            </a:r>
          </a:p>
        </p:txBody>
      </p:sp>
      <p:sp>
        <p:nvSpPr>
          <p:cNvPr id="442" name="Shape 442"/>
          <p:cNvSpPr/>
          <p:nvPr/>
        </p:nvSpPr>
        <p:spPr>
          <a:xfrm>
            <a:off x="1828800" y="2438400"/>
            <a:ext cx="1179513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447800" y="2438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447800" y="2971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353175" y="2438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828800" y="2438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957387" y="2514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514600" y="2514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0734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6322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1910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7498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3086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8674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100512" y="2438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143000" y="3352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828800" y="3581400"/>
            <a:ext cx="2286001" cy="527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447800" y="3581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1447800" y="4114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353175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28800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1957387" y="3657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5146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0734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6322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1910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47498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3086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8674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4114800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828800" y="4724400"/>
            <a:ext cx="2286001" cy="527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1447800" y="4724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447800" y="5257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353175" y="4724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1828800" y="4724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957387" y="4800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5146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0734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6322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1910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7498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308600" y="4800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4110037" y="4724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143000" y="5638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828800" y="5867400"/>
            <a:ext cx="4495800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1447800" y="5867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1447800" y="6400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6353175" y="586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1828800" y="586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957387" y="5943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5146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30734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322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1910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47498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53086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58674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750368" y="2452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  <p:sp>
        <p:nvSpPr>
          <p:cNvPr id="500" name="Shape 500"/>
          <p:cNvSpPr/>
          <p:nvPr/>
        </p:nvSpPr>
        <p:spPr>
          <a:xfrm>
            <a:off x="7750368" y="3595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</p:txBody>
      </p:sp>
      <p:sp>
        <p:nvSpPr>
          <p:cNvPr id="501" name="Shape 501"/>
          <p:cNvSpPr/>
          <p:nvPr/>
        </p:nvSpPr>
        <p:spPr>
          <a:xfrm>
            <a:off x="7583321" y="4738687"/>
            <a:ext cx="59882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4+2</a:t>
            </a:r>
          </a:p>
        </p:txBody>
      </p:sp>
      <p:sp>
        <p:nvSpPr>
          <p:cNvPr id="502" name="Shape 502"/>
          <p:cNvSpPr/>
          <p:nvPr/>
        </p:nvSpPr>
        <p:spPr>
          <a:xfrm>
            <a:off x="7750368" y="5881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</a:p>
        </p:txBody>
      </p:sp>
      <p:sp>
        <p:nvSpPr>
          <p:cNvPr id="503" name="Shape 503"/>
          <p:cNvSpPr/>
          <p:nvPr/>
        </p:nvSpPr>
        <p:spPr>
          <a:xfrm>
            <a:off x="5216207" y="2438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216207" y="3581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001645" y="2438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244782" y="4724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28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Speculative demotions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One reference bit per superpage</a:t>
            </a:r>
          </a:p>
          <a:p>
            <a:pPr marL="659266" lvl="1" indent="-20524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2800"/>
            </a:pPr>
            <a:r>
              <a:rPr sz="2000"/>
              <a:t>How do we detect portions of a superpage not referenced anymore?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On memory pressure, demote superpages when resetting ref bit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Re-promote (incrementally) as pages are referenced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Demote also when the page daemon selects a base page as a victim page.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29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81000" y="3838575"/>
            <a:ext cx="8458200" cy="1371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670800" y="4460875"/>
            <a:ext cx="927100" cy="4206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Demotions: dirty superpages</a:t>
            </a:r>
          </a:p>
        </p:txBody>
      </p:sp>
      <p:sp>
        <p:nvSpPr>
          <p:cNvPr id="516" name="Shape 516"/>
          <p:cNvSpPr>
            <a:spLocks noGrp="1"/>
          </p:cNvSpPr>
          <p:nvPr>
            <p:ph type="body" sz="half" idx="1"/>
          </p:nvPr>
        </p:nvSpPr>
        <p:spPr>
          <a:xfrm>
            <a:off x="776287" y="1447800"/>
            <a:ext cx="7834313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One dirty bit per superpage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what’s dirty and what’s not?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page out entire superpage</a:t>
            </a:r>
          </a:p>
          <a:p>
            <a:pPr>
              <a:buChar char="⬥"/>
            </a:pPr>
            <a:r>
              <a:t>Demote on first write to clean superpage</a:t>
            </a:r>
          </a:p>
        </p:txBody>
      </p:sp>
      <p:grpSp>
        <p:nvGrpSpPr>
          <p:cNvPr id="529" name="Group 529"/>
          <p:cNvGrpSpPr/>
          <p:nvPr/>
        </p:nvGrpSpPr>
        <p:grpSpPr>
          <a:xfrm>
            <a:off x="609600" y="4438650"/>
            <a:ext cx="3656013" cy="441325"/>
            <a:chOff x="0" y="0"/>
            <a:chExt cx="3656012" cy="441325"/>
          </a:xfrm>
        </p:grpSpPr>
        <p:sp>
          <p:nvSpPr>
            <p:cNvPr id="517" name="Shape 517"/>
            <p:cNvSpPr/>
            <p:nvPr/>
          </p:nvSpPr>
          <p:spPr>
            <a:xfrm>
              <a:off x="0" y="7609"/>
              <a:ext cx="3656013" cy="421035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3656012" y="0"/>
              <a:ext cx="1" cy="437521"/>
            </a:xfrm>
            <a:prstGeom prst="line">
              <a:avLst/>
            </a:prstGeom>
            <a:noFill/>
            <a:ln w="2857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02825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8401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95247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442093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888939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335785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782631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229477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flipH="1">
              <a:off x="0" y="3804"/>
              <a:ext cx="1" cy="437521"/>
            </a:xfrm>
            <a:prstGeom prst="line">
              <a:avLst/>
            </a:prstGeom>
            <a:noFill/>
            <a:ln w="2857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7609"/>
              <a:ext cx="3656013" cy="426107"/>
            </a:xfrm>
            <a:prstGeom prst="rect">
              <a:avLst/>
            </a:prstGeom>
            <a:noFill/>
            <a:ln w="19050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2012200" y="3810000"/>
            <a:ext cx="6317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8F2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8F2B"/>
                </a:solidFill>
                <a:latin typeface="Arial Narrow"/>
                <a:ea typeface="Arial Narrow"/>
                <a:cs typeface="Arial Narrow"/>
                <a:sym typeface="Arial Narrow"/>
              </a:rPr>
              <a:t>write</a:t>
            </a:r>
          </a:p>
        </p:txBody>
      </p:sp>
      <p:sp>
        <p:nvSpPr>
          <p:cNvPr id="531" name="Shape 531"/>
          <p:cNvSpPr/>
          <p:nvPr/>
        </p:nvSpPr>
        <p:spPr>
          <a:xfrm>
            <a:off x="4954587" y="4456112"/>
            <a:ext cx="1817688" cy="42068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8610600" y="4448175"/>
            <a:ext cx="0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57775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502275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94995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6396037" y="4516437"/>
            <a:ext cx="304801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85800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280275" y="4516437"/>
            <a:ext cx="304800" cy="304801"/>
          </a:xfrm>
          <a:prstGeom prst="rect">
            <a:avLst/>
          </a:prstGeom>
          <a:solidFill>
            <a:srgbClr val="FF8F2B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74700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8183562" y="4516437"/>
            <a:ext cx="304801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954587" y="4451350"/>
            <a:ext cx="1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954587" y="4456112"/>
            <a:ext cx="3656013" cy="425451"/>
          </a:xfrm>
          <a:prstGeom prst="rect">
            <a:avLst/>
          </a:prstGeom>
          <a:ln w="19050"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667000" y="4067175"/>
            <a:ext cx="414338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FF8F2B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6775450" y="4448175"/>
            <a:ext cx="0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667625" y="4457700"/>
            <a:ext cx="0" cy="419100"/>
          </a:xfrm>
          <a:prstGeom prst="line">
            <a:avLst/>
          </a:prstGeom>
          <a:ln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76287" y="5410200"/>
            <a:ext cx="7834313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2966" indent="-452966">
              <a:spcBef>
                <a:spcPts val="700"/>
              </a:spcBef>
              <a:buClr>
                <a:schemeClr val="accent1"/>
              </a:buClr>
              <a:buSzPct val="100000"/>
              <a:buFont typeface="Wingdings"/>
              <a:buChar char="⬥"/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Re-promote (incrementally) as other pages are dirtied</a:t>
            </a:r>
          </a:p>
        </p:txBody>
      </p:sp>
      <p:sp>
        <p:nvSpPr>
          <p:cNvPr id="547" name="Shape 547"/>
          <p:cNvSpPr/>
          <p:nvPr/>
        </p:nvSpPr>
        <p:spPr>
          <a:xfrm>
            <a:off x="4448175" y="4648200"/>
            <a:ext cx="304800" cy="0"/>
          </a:xfrm>
          <a:prstGeom prst="line">
            <a:avLst/>
          </a:prstGeom>
          <a:ln>
            <a:solidFill>
              <a:srgbClr val="EAEAEA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834" indent="-203834" defTabSz="877823">
              <a:lnSpc>
                <a:spcPct val="80000"/>
              </a:lnSpc>
              <a:spcBef>
                <a:spcPts val="400"/>
              </a:spcBef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r>
              <a:rPr sz="1919">
                <a:solidFill>
                  <a:srgbClr val="323238"/>
                </a:solidFill>
              </a:rPr>
              <a:t>Swapping is useful when the sum total of memory requirements of all processes is greater than DRAM available in the system.</a:t>
            </a:r>
          </a:p>
          <a:p>
            <a:pPr marL="326136" indent="-326136" defTabSz="877823">
              <a:lnSpc>
                <a:spcPct val="80000"/>
              </a:lnSpc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endParaRPr sz="1152">
              <a:solidFill>
                <a:srgbClr val="323238"/>
              </a:solidFill>
            </a:endParaRPr>
          </a:p>
          <a:p>
            <a:pPr marL="203834" indent="-203834" defTabSz="877823">
              <a:lnSpc>
                <a:spcPct val="80000"/>
              </a:lnSpc>
              <a:spcBef>
                <a:spcPts val="400"/>
              </a:spcBef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r>
              <a:rPr sz="1919">
                <a:solidFill>
                  <a:srgbClr val="323238"/>
                </a:solidFill>
              </a:rPr>
              <a:t>But sometimes, a  single process might require more memory than the available DRAM in the system.</a:t>
            </a:r>
          </a:p>
          <a:p>
            <a:pPr marL="326136" indent="-326136" defTabSz="877823">
              <a:lnSpc>
                <a:spcPct val="80000"/>
              </a:lnSpc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endParaRPr sz="1536">
              <a:solidFill>
                <a:srgbClr val="323238"/>
              </a:solidFill>
            </a:endParaRPr>
          </a:p>
          <a:p>
            <a:pPr marL="203834" indent="-203834" defTabSz="877823">
              <a:lnSpc>
                <a:spcPct val="80000"/>
              </a:lnSpc>
              <a:spcBef>
                <a:spcPts val="400"/>
              </a:spcBef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r>
              <a:rPr sz="1919">
                <a:solidFill>
                  <a:srgbClr val="323238"/>
                </a:solidFill>
              </a:rPr>
              <a:t>In such cases swapping is not enough. Rather, we need to break up the memory space of a process into smaller equal-sized pieces (called pages).</a:t>
            </a:r>
          </a:p>
          <a:p>
            <a:pPr marL="326136" indent="-326136" defTabSz="877823">
              <a:lnSpc>
                <a:spcPct val="80000"/>
              </a:lnSpc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endParaRPr sz="1344">
              <a:solidFill>
                <a:srgbClr val="323238"/>
              </a:solidFill>
            </a:endParaRPr>
          </a:p>
          <a:p>
            <a:pPr marL="203834" indent="-203834" defTabSz="877823">
              <a:lnSpc>
                <a:spcPct val="80000"/>
              </a:lnSpc>
              <a:spcBef>
                <a:spcPts val="400"/>
              </a:spcBef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r>
              <a:rPr sz="1919">
                <a:solidFill>
                  <a:srgbClr val="323238"/>
                </a:solidFill>
              </a:rPr>
              <a:t>Operating system then decides which pages stay in memory and which get moved to disk.</a:t>
            </a:r>
          </a:p>
          <a:p>
            <a:pPr marL="326136" indent="-326136" defTabSz="877823">
              <a:lnSpc>
                <a:spcPct val="80000"/>
              </a:lnSpc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endParaRPr sz="1919">
              <a:solidFill>
                <a:srgbClr val="323238"/>
              </a:solidFill>
            </a:endParaRPr>
          </a:p>
          <a:p>
            <a:pPr marL="203834" indent="-203834" defTabSz="877823">
              <a:lnSpc>
                <a:spcPct val="80000"/>
              </a:lnSpc>
              <a:spcBef>
                <a:spcPts val="400"/>
              </a:spcBef>
              <a:buChar char="⬥"/>
              <a:defRPr sz="3072">
                <a:effectLst>
                  <a:outerShdw blurRad="12192" dist="24384" dir="2700000" rotWithShape="0">
                    <a:srgbClr val="DDDDDD"/>
                  </a:outerShdw>
                </a:effectLst>
              </a:defRPr>
            </a:pPr>
            <a:r>
              <a:rPr sz="1919">
                <a:solidFill>
                  <a:srgbClr val="323238"/>
                </a:solidFill>
              </a:rPr>
              <a:t>Virtual memory: means that each process gets an illusion that it has more memory than the physical DRAM in the system.</a:t>
            </a:r>
          </a:p>
        </p:txBody>
      </p:sp>
      <p:sp>
        <p:nvSpPr>
          <p:cNvPr id="59" name="Shape 59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391025" y="6335712"/>
            <a:ext cx="32386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Process Virtual Address Space</a:t>
            </a:r>
          </a:p>
        </p:txBody>
      </p:sp>
      <p:sp>
        <p:nvSpPr>
          <p:cNvPr id="62" name="Shape 62"/>
          <p:cNvSpPr/>
          <p:nvPr/>
        </p:nvSpPr>
        <p:spPr>
          <a:xfrm>
            <a:off x="7372350" y="56626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Physical DRAM</a:t>
            </a:r>
          </a:p>
        </p:txBody>
      </p:sp>
      <p:sp>
        <p:nvSpPr>
          <p:cNvPr id="63" name="Shape 63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rPr>
              <a:t>Page</a:t>
            </a:r>
          </a:p>
        </p:txBody>
      </p:sp>
      <p:sp>
        <p:nvSpPr>
          <p:cNvPr id="72" name="Shape 72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solidFill>
                  <a:srgbClr val="323238"/>
                </a:solidFill>
                <a:latin typeface="+mn-lt"/>
                <a:ea typeface="+mn-ea"/>
                <a:cs typeface="+mn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30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Fragmentation control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834313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Low contiguity: modified page daemon for victim selection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restore contiguity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r>
              <a:t>move clean, inactive pages to the free list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minimize impact 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r>
              <a:t>prefer pages that contribute the most to contiguity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endParaRPr/>
          </a:p>
          <a:p>
            <a:pPr>
              <a:buChar char="⬥"/>
            </a:pPr>
            <a:r>
              <a:t>Cluster wired pages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28893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66344">
              <a:lnSpc>
                <a:spcPct val="100000"/>
              </a:lnSpc>
              <a:defRPr sz="2243">
                <a:effectLst>
                  <a:outerShdw blurRad="6477" dist="12954" dir="2700000" rotWithShape="0">
                    <a:srgbClr val="DDDDDD"/>
                  </a:outerShdw>
                </a:effectLst>
              </a:defRPr>
            </a:pPr>
            <a:r>
              <a:rPr sz="4000" dirty="0"/>
              <a:t>IV</a:t>
            </a:r>
            <a:br>
              <a:rPr sz="4000" dirty="0"/>
            </a:br>
            <a:r>
              <a:rPr sz="4000" dirty="0"/>
              <a:t>Experimental</a:t>
            </a:r>
            <a:br>
              <a:rPr sz="4000" dirty="0"/>
            </a:br>
            <a:r>
              <a:rPr sz="4000" dirty="0"/>
              <a:t>evaluation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32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Experimental setup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FreeBSD 4.3</a:t>
            </a:r>
          </a:p>
          <a:p>
            <a:pPr>
              <a:buChar char="⬥"/>
            </a:pPr>
            <a:r>
              <a:t>Alpha 21264, 500 MHz, 512 MB RAM</a:t>
            </a:r>
          </a:p>
          <a:p>
            <a:pPr>
              <a:buChar char="⬥"/>
            </a:pPr>
            <a:r>
              <a:t>8 KB, 64 KB, 512 KB, 4 MB pages</a:t>
            </a:r>
          </a:p>
          <a:p>
            <a:pPr>
              <a:buChar char="⬥"/>
            </a:pPr>
            <a:r>
              <a:t>128-entry DTLB, 128-entry ITLB</a:t>
            </a:r>
          </a:p>
          <a:p>
            <a:pPr>
              <a:buChar char="⬥"/>
            </a:pPr>
            <a:r>
              <a:t>Unmodified applications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Best-case benefits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⬥"/>
            </a:pPr>
            <a:r>
              <a:t>TLB miss reduction usually above 95%</a:t>
            </a:r>
          </a:p>
          <a:p>
            <a:pPr>
              <a:lnSpc>
                <a:spcPct val="90000"/>
              </a:lnSpc>
              <a:buChar char="⬥"/>
            </a:pPr>
            <a:r>
              <a:t>SPEC CPU2000 integer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11.2% improvement (0 to 38%)</a:t>
            </a:r>
          </a:p>
          <a:p>
            <a:pPr>
              <a:lnSpc>
                <a:spcPct val="90000"/>
              </a:lnSpc>
              <a:buChar char="⬥"/>
            </a:pPr>
            <a:r>
              <a:t>SPEC CPU2000 floating point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11.0% improvement (-1.5% to 83%)</a:t>
            </a:r>
          </a:p>
          <a:p>
            <a:pPr>
              <a:lnSpc>
                <a:spcPct val="90000"/>
              </a:lnSpc>
              <a:buChar char="⬥"/>
            </a:pPr>
            <a:r>
              <a:t>Other benchmarks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FFT (200</a:t>
            </a:r>
            <a:r>
              <a:rPr baseline="30000"/>
              <a:t>3</a:t>
            </a:r>
            <a:r>
              <a:t> matrix): 55%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1000x1000 matrix transpose: 655%</a:t>
            </a:r>
          </a:p>
          <a:p>
            <a:pPr>
              <a:lnSpc>
                <a:spcPct val="90000"/>
              </a:lnSpc>
              <a:buChar char="⬥"/>
            </a:pPr>
            <a:r>
              <a:t>30%+ in 8 out of 35 benchmarks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Why multiple superpage sizes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sz="quarter" idx="1"/>
          </p:nvPr>
        </p:nvSpPr>
        <p:spPr>
          <a:xfrm>
            <a:off x="776287" y="5257800"/>
            <a:ext cx="7745413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t>Improvements with only one superpage size vs. all sizes </a:t>
            </a:r>
          </a:p>
        </p:txBody>
      </p:sp>
      <p:graphicFrame>
        <p:nvGraphicFramePr>
          <p:cNvPr id="566" name="Table 566"/>
          <p:cNvGraphicFramePr/>
          <p:nvPr/>
        </p:nvGraphicFramePr>
        <p:xfrm>
          <a:off x="914400" y="1600200"/>
          <a:ext cx="6858000" cy="3276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2800" b="0" i="0">
                          <a:solidFill>
                            <a:srgbClr val="000000"/>
                          </a:solidFill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64KB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512KB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4MB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All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FFT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1%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0%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55%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55%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galgel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28%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28%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1%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29%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mcf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24%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31%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22%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68%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Conclusions</a:t>
            </a:r>
          </a:p>
        </p:txBody>
      </p:sp>
      <p:sp>
        <p:nvSpPr>
          <p:cNvPr id="570" name="Shape 57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Superpages: 30%+ improvement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transparently realized; low overhead</a:t>
            </a:r>
          </a:p>
          <a:p>
            <a:pPr>
              <a:buChar char="⬥"/>
            </a:pPr>
            <a:r>
              <a:t>Contiguity restoration is necessary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sustains benefits; low impact</a:t>
            </a:r>
          </a:p>
          <a:p>
            <a:pPr>
              <a:buChar char="⬥"/>
            </a:pPr>
            <a:r>
              <a:t>Multiple page sizes are important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scales to very large superpages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subTitle" sz="quarter" idx="1"/>
          </p:nvPr>
        </p:nvSpPr>
        <p:spPr>
          <a:xfrm>
            <a:off x="609600" y="2514600"/>
            <a:ext cx="80772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800"/>
              </a:spcBef>
            </a:pPr>
            <a:r>
              <a:rPr sz="3600"/>
              <a:t>More info at</a:t>
            </a:r>
          </a:p>
          <a:p>
            <a:pPr algn="ctr">
              <a:spcBef>
                <a:spcPts val="800"/>
              </a:spcBef>
            </a:pPr>
            <a:r>
              <a:rPr sz="3600"/>
              <a:t>www.cs.rice.edu/~jnavarro/superpages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57225" y="-101600"/>
            <a:ext cx="7772400" cy="939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MMU = Memory Management Unit</a:t>
            </a:r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Part of Hardware that accompanies the CPU</a:t>
            </a:r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Converts Virtual Addresses to Physical Addresses</a:t>
            </a:r>
          </a:p>
        </p:txBody>
      </p:sp>
      <p:pic>
        <p:nvPicPr>
          <p:cNvPr id="77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Paging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</a:pPr>
            <a:r>
              <a:rPr sz="2800"/>
              <a:t>The relation between</a:t>
            </a:r>
            <a:br>
              <a:rPr sz="2800"/>
            </a:br>
            <a:r>
              <a:rPr sz="2800"/>
              <a:t>virtual addresses</a:t>
            </a:r>
            <a:br>
              <a:rPr sz="2800"/>
            </a:br>
            <a:r>
              <a:rPr sz="2800"/>
              <a:t>and physical </a:t>
            </a:r>
            <a:br>
              <a:rPr sz="2800"/>
            </a:br>
            <a:r>
              <a:rPr sz="2800"/>
              <a:t>memory addres-</a:t>
            </a:r>
            <a:br>
              <a:rPr sz="2800"/>
            </a:br>
            <a:r>
              <a:rPr sz="2800"/>
              <a:t>ses given by</a:t>
            </a:r>
            <a:br>
              <a:rPr sz="2800"/>
            </a:br>
            <a:r>
              <a:rPr sz="2800"/>
              <a:t>page table</a:t>
            </a:r>
          </a:p>
        </p:txBody>
      </p:sp>
      <p:pic>
        <p:nvPicPr>
          <p:cNvPr id="82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919162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2352675" y="168275"/>
            <a:ext cx="4697413" cy="544513"/>
          </a:xfrm>
          <a:prstGeom prst="rect">
            <a:avLst/>
          </a:prstGeom>
        </p:spPr>
        <p:txBody>
          <a:bodyPr>
            <a:normAutofit/>
          </a:bodyPr>
          <a:lstStyle>
            <a:lvl1pPr defTabSz="658368">
              <a:defRPr sz="3024">
                <a:effectLst>
                  <a:outerShdw blurRad="9144" dist="18288" dir="2700000" rotWithShape="0">
                    <a:srgbClr val="DDDDDD"/>
                  </a:outerShdw>
                </a:effectLst>
              </a:defRPr>
            </a:lvl1pPr>
          </a:lstStyle>
          <a:p>
            <a:r>
              <a:t>Page  Tables (1)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-1" y="6172200"/>
            <a:ext cx="9144002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87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9550" y="1193800"/>
            <a:ext cx="4337050" cy="4791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Page Tables (2)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"/>
          </p:nvPr>
        </p:nvSpPr>
        <p:spPr>
          <a:xfrm>
            <a:off x="5232269" y="942975"/>
            <a:ext cx="4016506" cy="4505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32 bit address with 2 page table fields</a:t>
            </a:r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endParaRPr/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Two-level page tables</a:t>
            </a:r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endParaRPr/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PT too Big for MMU</a:t>
            </a:r>
          </a:p>
          <a:p>
            <a:pPr marL="652398" lvl="1" indent="-252856" defTabSz="804672">
              <a:spcBef>
                <a:spcPts val="500"/>
              </a:spcBef>
              <a:buClr>
                <a:schemeClr val="accent2"/>
              </a:buClr>
              <a:defRPr sz="2112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Place it in main memory</a:t>
            </a:r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endParaRPr/>
          </a:p>
          <a:p>
            <a:pPr marL="298957" indent="-298957" defTabSz="804672">
              <a:spcBef>
                <a:spcPts val="500"/>
              </a:spcBef>
              <a:buChar char="⬥"/>
              <a:defRPr sz="2464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But how does MMU know where to find PT?</a:t>
            </a:r>
          </a:p>
          <a:p>
            <a:pPr marL="652398" lvl="1" indent="-252856" defTabSz="804672">
              <a:spcBef>
                <a:spcPts val="500"/>
              </a:spcBef>
              <a:buClr>
                <a:schemeClr val="accent2"/>
              </a:buClr>
              <a:defRPr sz="2112">
                <a:effectLst>
                  <a:outerShdw blurRad="11176" dist="22352" dir="2700000" rotWithShape="0">
                    <a:srgbClr val="DDDDDD"/>
                  </a:outerShdw>
                </a:effectLst>
              </a:defRPr>
            </a:pPr>
            <a:r>
              <a:t>Registers (CR2 on Intel)</a:t>
            </a:r>
          </a:p>
        </p:txBody>
      </p:sp>
      <p:sp>
        <p:nvSpPr>
          <p:cNvPr id="92" name="Shape 92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n-lt"/>
                <a:ea typeface="+mn-ea"/>
                <a:cs typeface="+mn-cs"/>
                <a:sym typeface="Helvetica"/>
              </a:rPr>
              <a:t>Top-level </a:t>
            </a:r>
          </a:p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n-lt"/>
                <a:ea typeface="+mn-ea"/>
                <a:cs typeface="+mn-cs"/>
                <a:sym typeface="Helvetica"/>
              </a:rPr>
              <a:t>page table</a:t>
            </a:r>
          </a:p>
        </p:txBody>
      </p:sp>
      <p:pic>
        <p:nvPicPr>
          <p:cNvPr id="95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3105150" y="1265237"/>
            <a:ext cx="1621629" cy="24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 b="1">
                <a:solidFill>
                  <a:srgbClr val="323238"/>
                </a:solidFill>
                <a:latin typeface="+mn-lt"/>
                <a:ea typeface="+mn-ea"/>
                <a:cs typeface="+mn-cs"/>
                <a:sym typeface="Helvetica"/>
              </a:rPr>
              <a:t>Second-level page tables</a:t>
            </a:r>
          </a:p>
        </p:txBody>
      </p:sp>
      <p:sp>
        <p:nvSpPr>
          <p:cNvPr id="97" name="Shape 97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ln>
            <a:solidFill>
              <a:srgbClr val="323238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604043" y="85725"/>
            <a:ext cx="7745414" cy="10826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SzTx/>
              <a:buNone/>
            </a:lvl1pPr>
          </a:lstStyle>
          <a:p>
            <a:r>
              <a:t>Typical page table entry</a:t>
            </a:r>
          </a:p>
        </p:txBody>
      </p:sp>
      <p:pic>
        <p:nvPicPr>
          <p:cNvPr id="101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25" y="9032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468758" y="3289746"/>
            <a:ext cx="7975949" cy="3263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14026" indent="-214026" defTabSz="576072">
              <a:spcBef>
                <a:spcPts val="400"/>
              </a:spcBef>
              <a:buClr>
                <a:schemeClr val="accent1"/>
              </a:buClr>
              <a:buSzPct val="100000"/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chemeClr val="accent1"/>
              </a:buClr>
              <a:buSzPct val="100000"/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chemeClr val="accent1"/>
              </a:buClr>
              <a:buSzPct val="100000"/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chemeClr val="accent1"/>
              </a:buClr>
              <a:buSzPct val="100000"/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chemeClr val="accent1"/>
              </a:buClr>
              <a:buSzPct val="100000"/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2921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pPr>
              <a:defRPr sz="4200"/>
            </a:pPr>
            <a:r>
              <a:rPr sz="3800"/>
              <a:t>TLBs – Translation Lookaside Buffers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85800" y="41148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9588" indent="-199588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/>
              <a:t>TLB is a small cache that speeds up the translation of virtual addresses to physical addresses.</a:t>
            </a:r>
          </a:p>
          <a:p>
            <a:pPr marL="199588" indent="-199588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/>
              <a:t>TLB is part of the MMU hardware (comes with CPU)</a:t>
            </a:r>
          </a:p>
          <a:p>
            <a:pPr marL="199588" indent="-199588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/>
              <a:t>It is not a Data Cache or Instruction Cache. Those are separate.</a:t>
            </a:r>
          </a:p>
          <a:p>
            <a:pPr marL="199588" indent="-199588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/>
              <a:t>TLB simply caches translations from virtual page number to physical page number so that the MMU don’t have to access page-table in memory too often.</a:t>
            </a:r>
          </a:p>
          <a:p>
            <a:pPr marL="199588" indent="-199588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/>
              <a:t>On x86 architecture, TLB has to be “flushed” upon every context switch because there is no field in TLB to identify the process context.</a:t>
            </a:r>
          </a:p>
        </p:txBody>
      </p:sp>
      <p:pic>
        <p:nvPicPr>
          <p:cNvPr id="10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23238"/>
      </a:dk1>
      <a:lt1>
        <a:srgbClr val="FFFFFF"/>
      </a:lt1>
      <a:dk2>
        <a:srgbClr val="A7A7A7"/>
      </a:dk2>
      <a:lt2>
        <a:srgbClr val="535353"/>
      </a:lt2>
      <a:accent1>
        <a:srgbClr val="9FC880"/>
      </a:accent1>
      <a:accent2>
        <a:srgbClr val="5F72D4"/>
      </a:accent2>
      <a:accent3>
        <a:srgbClr val="ADADAE"/>
      </a:accent3>
      <a:accent4>
        <a:srgbClr val="C8C8C8"/>
      </a:accent4>
      <a:accent5>
        <a:srgbClr val="CBDEBF"/>
      </a:accent5>
      <a:accent6>
        <a:srgbClr val="5667C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880"/>
      </a:accent1>
      <a:accent2>
        <a:srgbClr val="5F72D4"/>
      </a:accent2>
      <a:accent3>
        <a:srgbClr val="ADADAE"/>
      </a:accent3>
      <a:accent4>
        <a:srgbClr val="C8C8C8"/>
      </a:accent4>
      <a:accent5>
        <a:srgbClr val="CBDEBF"/>
      </a:accent5>
      <a:accent6>
        <a:srgbClr val="5667C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Microsoft Macintosh PowerPoint</Application>
  <PresentationFormat>On-screen Show (4:3)</PresentationFormat>
  <Paragraphs>311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 Narrow</vt:lpstr>
      <vt:lpstr>Cooper Md BT</vt:lpstr>
      <vt:lpstr>Helvetica</vt:lpstr>
      <vt:lpstr>Helvetica Neue</vt:lpstr>
      <vt:lpstr>Symbol</vt:lpstr>
      <vt:lpstr>Times New Roman</vt:lpstr>
      <vt:lpstr>Wingdings</vt:lpstr>
      <vt:lpstr>Wingdings 2</vt:lpstr>
      <vt:lpstr>Arial</vt:lpstr>
      <vt:lpstr>Default</vt:lpstr>
      <vt:lpstr>Memory Management Basics</vt:lpstr>
      <vt:lpstr>Swapping (1)</vt:lpstr>
      <vt:lpstr>Virtual Memory</vt:lpstr>
      <vt:lpstr>Virtual Memory and MMU</vt:lpstr>
      <vt:lpstr>Paging</vt:lpstr>
      <vt:lpstr>Page  Tables (1)</vt:lpstr>
      <vt:lpstr>Page Tables (2)</vt:lpstr>
      <vt:lpstr>PowerPoint Presentation</vt:lpstr>
      <vt:lpstr>TLBs – Translation Lookaside Buffers</vt:lpstr>
      <vt:lpstr>Practical, transparent operating system support for superpages</vt:lpstr>
      <vt:lpstr>Overview</vt:lpstr>
      <vt:lpstr>Translation look-aside buffer</vt:lpstr>
      <vt:lpstr>How to increase TLB coverage</vt:lpstr>
      <vt:lpstr>   What are these superpages anyway?</vt:lpstr>
      <vt:lpstr>A superpage TLB</vt:lpstr>
      <vt:lpstr>II  The superpage problem</vt:lpstr>
      <vt:lpstr>PowerPoint Presentation</vt:lpstr>
      <vt:lpstr>Issue 2: promotion</vt:lpstr>
      <vt:lpstr>Issue 3: demotion</vt:lpstr>
      <vt:lpstr>Issue 4: fragmentation</vt:lpstr>
      <vt:lpstr>Previous approaches</vt:lpstr>
      <vt:lpstr>III Design</vt:lpstr>
      <vt:lpstr>Key observation</vt:lpstr>
      <vt:lpstr>PowerPoint Presentation</vt:lpstr>
      <vt:lpstr>Allocation: reservation size</vt:lpstr>
      <vt:lpstr>Allocation: managing reservations</vt:lpstr>
      <vt:lpstr>Incremental promotions</vt:lpstr>
      <vt:lpstr>Speculative demotions</vt:lpstr>
      <vt:lpstr>Demotions: dirty superpages</vt:lpstr>
      <vt:lpstr>Fragmentation control</vt:lpstr>
      <vt:lpstr>IV Experimental evaluation</vt:lpstr>
      <vt:lpstr>Experimental setup</vt:lpstr>
      <vt:lpstr>Best-case benefits</vt:lpstr>
      <vt:lpstr>Why multiple superpage sizes</vt:lpstr>
      <vt:lpstr>Conclusions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Basics</dc:title>
  <cp:lastModifiedBy>Kartik Gopalan</cp:lastModifiedBy>
  <cp:revision>2</cp:revision>
  <dcterms:modified xsi:type="dcterms:W3CDTF">2017-02-09T04:40:37Z</dcterms:modified>
</cp:coreProperties>
</file>