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Virtualization technology makes a real system appears to be a set of virtual systems.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Virtual machine is an emulation of full computing system environment.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li16@binghamton.edu" TargetMode="External"/><Relationship Id="rId4" Type="http://schemas.openxmlformats.org/officeDocument/2006/relationships/hyperlink" Target="mailto:tcheng8@binghamton.edu" TargetMode="External"/><Relationship Id="rId5" Type="http://schemas.openxmlformats.org/officeDocument/2006/relationships/hyperlink" Target="mailto:abhat3@binghamton.edu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sl.binghamton.edu" TargetMode="External"/><Relationship Id="rId4" Type="http://schemas.openxmlformats.org/officeDocument/2006/relationships/hyperlink" Target="https://csvb-html5.pods.bu.int/ui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sername@csvb-access.pods.bu.i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wnload.teamviewer.com/download/teamviewer_i386.de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Lab</a:t>
            </a:r>
            <a:r>
              <a:rPr lang="en-US" smtClean="0"/>
              <a:t> </a:t>
            </a:r>
            <a:r>
              <a:rPr lang="en" smtClean="0"/>
              <a:t>01</a:t>
            </a:r>
            <a:endParaRPr lang="en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 Assignment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Process Creation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Code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https://oscourse.github.io/examples/fork_exec_example.c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CS350 Course Website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rgbClr val="0000FF"/>
                </a:solidFill>
              </a:rPr>
              <a:t>https://oscourse.github.io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 err="1">
                <a:solidFill>
                  <a:schemeClr val="tx1"/>
                </a:solidFill>
              </a:rPr>
              <a:t>Tianlin</a:t>
            </a:r>
            <a:r>
              <a:rPr lang="en" sz="1400" dirty="0">
                <a:solidFill>
                  <a:schemeClr val="tx1"/>
                </a:solidFill>
              </a:rPr>
              <a:t> Li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 smtClean="0">
              <a:solidFill>
                <a:schemeClr val="tx1"/>
              </a:solidFill>
              <a:hlinkClick r:id="rId3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>
                <a:solidFill>
                  <a:schemeClr val="tx1"/>
                </a:solidFill>
              </a:rPr>
              <a:t>Office Hours: </a:t>
            </a:r>
            <a:r>
              <a:rPr lang="en-US" dirty="0" smtClean="0">
                <a:solidFill>
                  <a:schemeClr val="tx1"/>
                </a:solidFill>
              </a:rPr>
              <a:t>Thursday </a:t>
            </a:r>
            <a:r>
              <a:rPr lang="en" dirty="0" smtClean="0">
                <a:solidFill>
                  <a:schemeClr val="tx1"/>
                </a:solidFill>
              </a:rPr>
              <a:t>2pm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4pm 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 smtClean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 smtClean="0">
                <a:solidFill>
                  <a:schemeClr val="tx1"/>
                </a:solidFill>
              </a:rPr>
              <a:t>Kevin </a:t>
            </a:r>
            <a:r>
              <a:rPr lang="en" sz="1400" dirty="0">
                <a:solidFill>
                  <a:schemeClr val="tx1"/>
                </a:solidFill>
              </a:rPr>
              <a:t>Cheng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>
              <a:solidFill>
                <a:schemeClr val="tx1"/>
              </a:solidFill>
              <a:hlinkClick r:id="rId4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Office Hours: Friday </a:t>
            </a:r>
            <a:r>
              <a:rPr lang="en-US" dirty="0" smtClean="0">
                <a:solidFill>
                  <a:schemeClr val="tx1"/>
                </a:solidFill>
              </a:rPr>
              <a:t>1pm - 3pm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400" dirty="0" err="1">
                <a:solidFill>
                  <a:schemeClr val="tx1"/>
                </a:solidFill>
              </a:rPr>
              <a:t>Aprameya</a:t>
            </a:r>
            <a:r>
              <a:rPr lang="en" sz="1400" dirty="0">
                <a:solidFill>
                  <a:schemeClr val="tx1"/>
                </a:solidFill>
              </a:rPr>
              <a:t> Bhat</a:t>
            </a:r>
          </a:p>
          <a:p>
            <a:pPr marL="914400" lvl="1" indent="-228600">
              <a:lnSpc>
                <a:spcPct val="100000"/>
              </a:lnSpc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Email: </a:t>
            </a:r>
            <a:r>
              <a:rPr lang="en" dirty="0" err="1">
                <a:solidFill>
                  <a:schemeClr val="tx1"/>
                </a:solidFill>
              </a:rPr>
              <a:t>oscourse@binghamton.edu</a:t>
            </a:r>
            <a:endParaRPr lang="en" u="sng" dirty="0">
              <a:solidFill>
                <a:schemeClr val="tx1"/>
              </a:solidFill>
              <a:hlinkClick r:id="rId5"/>
            </a:endParaRP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chemeClr val="tx1"/>
                </a:solidFill>
              </a:rPr>
              <a:t>Office Hours: </a:t>
            </a:r>
            <a:r>
              <a:rPr lang="en-US" dirty="0" smtClean="0">
                <a:solidFill>
                  <a:schemeClr val="tx1"/>
                </a:solidFill>
              </a:rPr>
              <a:t>Tuesday 1:</a:t>
            </a:r>
            <a:r>
              <a:rPr lang="en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" dirty="0" smtClean="0">
                <a:solidFill>
                  <a:schemeClr val="tx1"/>
                </a:solidFill>
              </a:rPr>
              <a:t>pm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2:30</a:t>
            </a:r>
            <a:r>
              <a:rPr lang="en" dirty="0" smtClean="0">
                <a:solidFill>
                  <a:schemeClr val="tx1"/>
                </a:solidFill>
              </a:rPr>
              <a:t>pm </a:t>
            </a:r>
            <a:r>
              <a:rPr lang="en" dirty="0">
                <a:solidFill>
                  <a:schemeClr val="tx1"/>
                </a:solidFill>
              </a:rPr>
              <a:t>ENGB </a:t>
            </a:r>
            <a:r>
              <a:rPr lang="en-US" dirty="0" smtClean="0">
                <a:solidFill>
                  <a:schemeClr val="tx1"/>
                </a:solidFill>
              </a:rPr>
              <a:t>Q-22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VMWare vSphere and vSphere Client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VMWare vSphere aggregates and virtualizes the underlying physical resources. It provides the virtual resources to the VMware vSphere datacenter.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Users can access the VMWare vSphere datacenter through vSphere Client.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Connect to VM in CSVB?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Web Console in vSphere Client.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SSH.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TeamViewer.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to the VM Using Web Console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Open a web browser.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If a student is connecting from the off-campus, he should establish the SSL connection via Binghamton University SSL VPN (</a:t>
            </a:r>
            <a:r>
              <a:rPr lang="en" sz="1300" u="sng" dirty="0">
                <a:solidFill>
                  <a:srgbClr val="0000FF"/>
                </a:solidFill>
                <a:hlinkClick r:id="rId3"/>
              </a:rPr>
              <a:t>https://ssl.binghamton.edu</a:t>
            </a:r>
            <a:r>
              <a:rPr lang="en" sz="1300" dirty="0">
                <a:solidFill>
                  <a:srgbClr val="000000"/>
                </a:solidFill>
              </a:rPr>
              <a:t>).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Go to this URL: </a:t>
            </a:r>
            <a:r>
              <a:rPr lang="en" sz="1300" u="sng" dirty="0">
                <a:solidFill>
                  <a:srgbClr val="0000FF"/>
                </a:solidFill>
                <a:hlinkClick r:id="rId4"/>
              </a:rPr>
              <a:t>https://csvb-html5.pods.bu.int/ui/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Login with the PODS username and password. Enter PODS\ before the user name. For example, PODS\wick.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Click on the “Menu” drop down.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Select VM and Templates.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Expand the tree on the left panel.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Find the VM, whose name is based on the PODS ID.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Open a remote console to access the VM.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to the VM Using SSH Client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Open an SSH client.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[Optional, if SSL connection to campus doesn’t work] First, we need to connect any on-campus server, such as </a:t>
            </a:r>
            <a:r>
              <a:rPr lang="en" sz="1400" dirty="0" err="1">
                <a:solidFill>
                  <a:schemeClr val="dk1"/>
                </a:solidFill>
              </a:rPr>
              <a:t>bingsuns.cc.binghamton.edu</a:t>
            </a:r>
            <a:r>
              <a:rPr lang="en" sz="1400" dirty="0">
                <a:solidFill>
                  <a:schemeClr val="dk1"/>
                </a:solidFill>
              </a:rPr>
              <a:t> or </a:t>
            </a:r>
            <a:r>
              <a:rPr lang="en" sz="1400" dirty="0" err="1">
                <a:solidFill>
                  <a:schemeClr val="dk1"/>
                </a:solidFill>
              </a:rPr>
              <a:t>remote.cs.binghamton.edu</a:t>
            </a:r>
            <a:endParaRPr lang="en" sz="1400" dirty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b="1" dirty="0">
                <a:solidFill>
                  <a:schemeClr val="dk1"/>
                </a:solidFill>
              </a:rPr>
              <a:t>$ </a:t>
            </a: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b="1" dirty="0" err="1">
                <a:solidFill>
                  <a:schemeClr val="dk1"/>
                </a:solidFill>
              </a:rPr>
              <a:t>username@bingsuns.cc.binghamton.edu</a:t>
            </a:r>
            <a:endParaRPr lang="en" b="1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Connect using this address and format, you will use your PODS ID for username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lphaLcPeriod"/>
            </a:pPr>
            <a:r>
              <a:rPr lang="en" b="1" dirty="0">
                <a:solidFill>
                  <a:srgbClr val="000000"/>
                </a:solidFill>
              </a:rPr>
              <a:t>$ </a:t>
            </a:r>
            <a:r>
              <a:rPr lang="en" b="1" dirty="0" err="1">
                <a:solidFill>
                  <a:srgbClr val="000000"/>
                </a:solidFill>
              </a:rPr>
              <a:t>ssh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b="1" dirty="0">
                <a:solidFill>
                  <a:srgbClr val="000000"/>
                </a:solidFill>
                <a:hlinkClick r:id="rId3"/>
              </a:rPr>
              <a:t>username@csvb-access.pods.bu.int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Use your PODS Password to login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You can then SSH to your VM using it’s IP address that you can get from the “Summary” page in the vSphere-Client.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csvb@192.168.0.x</a:t>
            </a:r>
            <a:r>
              <a:rPr lang="en" dirty="0">
                <a:solidFill>
                  <a:schemeClr val="dk1"/>
                </a:solidFill>
              </a:rPr>
              <a:t> or </a:t>
            </a:r>
            <a:r>
              <a:rPr lang="en" b="1" dirty="0" err="1">
                <a:solidFill>
                  <a:schemeClr val="dk1"/>
                </a:solidFill>
              </a:rPr>
              <a:t>ssh</a:t>
            </a:r>
            <a:r>
              <a:rPr lang="en" b="1" dirty="0">
                <a:solidFill>
                  <a:schemeClr val="dk1"/>
                </a:solidFill>
              </a:rPr>
              <a:t> root@192.168.0.x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en" dirty="0">
                <a:solidFill>
                  <a:schemeClr val="dk1"/>
                </a:solidFill>
              </a:rPr>
              <a:t>Once logged in, </a:t>
            </a:r>
            <a:r>
              <a:rPr lang="en" sz="2400" b="1" dirty="0">
                <a:solidFill>
                  <a:srgbClr val="FF0000"/>
                </a:solidFill>
              </a:rPr>
              <a:t>CHANGE THE PASSWORD</a:t>
            </a:r>
            <a:r>
              <a:rPr lang="en" dirty="0">
                <a:solidFill>
                  <a:schemeClr val="dk1"/>
                </a:solidFill>
              </a:rPr>
              <a:t> for both the root and </a:t>
            </a:r>
            <a:r>
              <a:rPr lang="en" dirty="0" err="1">
                <a:solidFill>
                  <a:schemeClr val="dk1"/>
                </a:solidFill>
              </a:rPr>
              <a:t>csvb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accounts</a:t>
            </a:r>
            <a:r>
              <a:rPr lang="en-US" dirty="0" smtClean="0">
                <a:solidFill>
                  <a:schemeClr val="dk1"/>
                </a:solidFill>
              </a:rPr>
              <a:t>, if a student has not done so.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Connect to the VM Using TeamViewer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To use TeamViewer, we need to have a TeamViewer Account.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Check if TeamViewer is installed: </a:t>
            </a:r>
            <a:r>
              <a:rPr lang="en" sz="1300" b="1" dirty="0">
                <a:solidFill>
                  <a:schemeClr val="dk1"/>
                </a:solidFill>
              </a:rPr>
              <a:t>$ which </a:t>
            </a:r>
            <a:r>
              <a:rPr lang="en" sz="1300" b="1" dirty="0" err="1">
                <a:solidFill>
                  <a:schemeClr val="dk1"/>
                </a:solidFill>
              </a:rPr>
              <a:t>teamviewer</a:t>
            </a:r>
            <a:endParaRPr lang="en" sz="1300" b="1" dirty="0">
              <a:solidFill>
                <a:schemeClr val="dk1"/>
              </a:solidFill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TeamViewer is installed, please skip to “Setup the TeamViewer”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TeamViewer is not installed, please start the installation process.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Download the TeamViewer installation file from the </a:t>
            </a:r>
            <a:r>
              <a:rPr lang="en" sz="1300" u="sng" dirty="0">
                <a:solidFill>
                  <a:srgbClr val="1155CC"/>
                </a:solidFill>
                <a:hlinkClick r:id="rId3"/>
              </a:rPr>
              <a:t>Teamviewer Website</a:t>
            </a:r>
            <a:r>
              <a:rPr lang="en" sz="1300" dirty="0">
                <a:solidFill>
                  <a:schemeClr val="dk1"/>
                </a:solidFill>
              </a:rPr>
              <a:t>. From the terminal, we can issue the </a:t>
            </a:r>
            <a:r>
              <a:rPr lang="en" sz="1300" dirty="0" err="1">
                <a:solidFill>
                  <a:schemeClr val="dk1"/>
                </a:solidFill>
              </a:rPr>
              <a:t>wget</a:t>
            </a:r>
            <a:r>
              <a:rPr lang="en" sz="1300" dirty="0">
                <a:solidFill>
                  <a:schemeClr val="dk1"/>
                </a:solidFill>
              </a:rPr>
              <a:t> command to download the installation file.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wget</a:t>
            </a:r>
            <a:r>
              <a:rPr lang="en" sz="1300" b="1" dirty="0">
                <a:solidFill>
                  <a:schemeClr val="dk1"/>
                </a:solidFill>
              </a:rPr>
              <a:t> </a:t>
            </a:r>
            <a:r>
              <a:rPr lang="en" sz="1300" b="1" u="sng" dirty="0">
                <a:solidFill>
                  <a:srgbClr val="1155CC"/>
                </a:solidFill>
                <a:hlinkClick r:id="rId3"/>
              </a:rPr>
              <a:t>https://download.teamviewer.com/download/teamviewer_i386.deb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Start the installation.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sudo</a:t>
            </a:r>
            <a:r>
              <a:rPr lang="en" sz="1300" b="1" dirty="0">
                <a:solidFill>
                  <a:schemeClr val="dk1"/>
                </a:solidFill>
              </a:rPr>
              <a:t> </a:t>
            </a:r>
            <a:r>
              <a:rPr lang="en" sz="1300" b="1" dirty="0" err="1">
                <a:solidFill>
                  <a:schemeClr val="dk1"/>
                </a:solidFill>
              </a:rPr>
              <a:t>dpkg</a:t>
            </a:r>
            <a:r>
              <a:rPr lang="en" sz="1300" b="1" dirty="0">
                <a:solidFill>
                  <a:schemeClr val="dk1"/>
                </a:solidFill>
              </a:rPr>
              <a:t> -</a:t>
            </a:r>
            <a:r>
              <a:rPr lang="en" sz="1300" b="1" dirty="0" err="1">
                <a:solidFill>
                  <a:schemeClr val="dk1"/>
                </a:solidFill>
              </a:rPr>
              <a:t>i</a:t>
            </a:r>
            <a:r>
              <a:rPr lang="en" sz="1300" b="1" dirty="0">
                <a:solidFill>
                  <a:schemeClr val="dk1"/>
                </a:solidFill>
              </a:rPr>
              <a:t> teamviewer_i386.deb</a:t>
            </a: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300" dirty="0">
                <a:solidFill>
                  <a:schemeClr val="dk1"/>
                </a:solidFill>
              </a:rPr>
              <a:t>If there are missing dependencies, please issue the following command.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sudo</a:t>
            </a:r>
            <a:r>
              <a:rPr lang="en" sz="1300" b="1" dirty="0">
                <a:solidFill>
                  <a:schemeClr val="dk1"/>
                </a:solidFill>
              </a:rPr>
              <a:t> apt-get install -f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Setup the TeamViewer: </a:t>
            </a:r>
            <a:r>
              <a:rPr lang="en" sz="1300" b="1" dirty="0">
                <a:solidFill>
                  <a:schemeClr val="dk1"/>
                </a:solidFill>
              </a:rPr>
              <a:t>$ </a:t>
            </a:r>
            <a:r>
              <a:rPr lang="en" sz="1300" b="1" dirty="0" err="1">
                <a:solidFill>
                  <a:schemeClr val="dk1"/>
                </a:solidFill>
              </a:rPr>
              <a:t>teamviewer</a:t>
            </a:r>
            <a:r>
              <a:rPr lang="en" sz="1300" b="1" dirty="0">
                <a:solidFill>
                  <a:schemeClr val="dk1"/>
                </a:solidFill>
              </a:rPr>
              <a:t> setup.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Accept the </a:t>
            </a:r>
            <a:r>
              <a:rPr lang="en" sz="1300" dirty="0" err="1">
                <a:solidFill>
                  <a:schemeClr val="dk1"/>
                </a:solidFill>
              </a:rPr>
              <a:t>licence</a:t>
            </a:r>
            <a:r>
              <a:rPr lang="en" sz="1300" dirty="0">
                <a:solidFill>
                  <a:schemeClr val="dk1"/>
                </a:solidFill>
              </a:rPr>
              <a:t> agreement.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Enter the Login credentials for your TeamViewer Account.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Confirm the assignment.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The assigned device will appear in Computer &amp; Contacts on the local TeamViewer.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child process for a specific task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2 fork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exec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man 2 wait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468</Words>
  <Application>Microsoft Macintosh PowerPoint</Application>
  <PresentationFormat>On-screen Show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Lab 01</vt:lpstr>
      <vt:lpstr>CS350 Course Website</vt:lpstr>
      <vt:lpstr>TAs</vt:lpstr>
      <vt:lpstr>VMWare vSphere and vSphere Client</vt:lpstr>
      <vt:lpstr>How to Connect to VM in CSVB?</vt:lpstr>
      <vt:lpstr>Connect to the VM Using Web Console</vt:lpstr>
      <vt:lpstr>Connect to the VM Using SSH Client</vt:lpstr>
      <vt:lpstr>Connect to the VM Using TeamViewer </vt:lpstr>
      <vt:lpstr>Create a child process for a specific task</vt:lpstr>
      <vt:lpstr>Example Code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Lab01</dc:title>
  <cp:lastModifiedBy>Kevin Cheng</cp:lastModifiedBy>
  <cp:revision>7</cp:revision>
  <dcterms:modified xsi:type="dcterms:W3CDTF">2017-09-03T17:11:02Z</dcterms:modified>
</cp:coreProperties>
</file>