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3333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1">
              <a:lumOff val="3333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4" d="100"/>
          <a:sy n="114" d="100"/>
        </p:scale>
        <p:origin x="15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1450" y="0"/>
            <a:ext cx="8788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3200" y="1193800"/>
            <a:ext cx="8737600" cy="5505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xfrm>
            <a:off x="508000" y="1641475"/>
            <a:ext cx="7772400" cy="2041525"/>
          </a:xfrm>
          <a:prstGeom prst="rect">
            <a:avLst/>
          </a:prstGeom>
        </p:spPr>
        <p:txBody>
          <a:bodyPr/>
          <a:lstStyle/>
          <a:p>
            <a:pPr algn="l"/>
            <a:r>
              <a:rPr>
                <a:solidFill>
                  <a:srgbClr val="000000"/>
                </a:solidFill>
              </a:rPr>
              <a:t>Threads</a:t>
            </a:r>
            <a:r>
              <a:t>	</a:t>
            </a:r>
          </a:p>
        </p:txBody>
      </p:sp>
      <p:sp>
        <p:nvSpPr>
          <p:cNvPr id="32" name="Shape 32"/>
          <p:cNvSpPr>
            <a:spLocks noGrp="1"/>
          </p:cNvSpPr>
          <p:nvPr>
            <p:ph type="subTitle" sz="half" idx="1"/>
          </p:nvPr>
        </p:nvSpPr>
        <p:spPr>
          <a:xfrm>
            <a:off x="596900" y="3632200"/>
            <a:ext cx="6400800" cy="2971800"/>
          </a:xfrm>
          <a:prstGeom prst="rect">
            <a:avLst/>
          </a:prstGeom>
        </p:spPr>
        <p:txBody>
          <a:bodyPr/>
          <a:lstStyle/>
          <a:p>
            <a:pPr algn="l">
              <a:defRPr sz="2300"/>
            </a:pPr>
            <a:r>
              <a:rPr sz="1800" dirty="0" smtClean="0"/>
              <a:t>Operating </a:t>
            </a:r>
            <a:r>
              <a:rPr sz="1800" dirty="0"/>
              <a:t>Systems</a:t>
            </a:r>
          </a:p>
          <a:p>
            <a:pPr algn="l">
              <a:defRPr sz="2300"/>
            </a:pPr>
            <a:r>
              <a:rPr sz="1800" dirty="0"/>
              <a:t>Kartik Gopalan </a:t>
            </a:r>
          </a:p>
          <a:p>
            <a:pPr algn="l">
              <a:defRPr sz="2300"/>
            </a:pPr>
            <a:endParaRPr sz="1800" dirty="0"/>
          </a:p>
          <a:p>
            <a:pPr algn="l">
              <a:defRPr sz="2300"/>
            </a:pPr>
            <a:r>
              <a:rPr sz="1800" dirty="0"/>
              <a:t>Chapter 2 Modern Operating Systems, Andrew Tanenbaum</a:t>
            </a:r>
          </a:p>
          <a:p>
            <a:pPr algn="l">
              <a:spcBef>
                <a:spcPts val="0"/>
              </a:spcBef>
              <a:defRPr sz="2300"/>
            </a:pPr>
            <a:endParaRPr lang="en-US" sz="1800" dirty="0" smtClean="0"/>
          </a:p>
          <a:p>
            <a:pPr algn="l">
              <a:spcBef>
                <a:spcPts val="0"/>
              </a:spcBef>
              <a:defRPr sz="2300"/>
            </a:pPr>
            <a:r>
              <a:rPr lang="en-US" sz="1800" dirty="0" smtClean="0"/>
              <a:t>Chapters 26 and 27, OSTEP book</a:t>
            </a:r>
          </a:p>
          <a:p>
            <a:pPr algn="l">
              <a:spcBef>
                <a:spcPts val="0"/>
              </a:spcBef>
              <a:defRPr sz="2300"/>
            </a:pPr>
            <a:endParaRPr sz="1800" dirty="0"/>
          </a:p>
          <a:p>
            <a:pPr algn="l">
              <a:spcBef>
                <a:spcPts val="0"/>
              </a:spcBef>
              <a:defRPr sz="2300"/>
            </a:pPr>
            <a:r>
              <a:rPr sz="1800" dirty="0" smtClean="0"/>
              <a:t>Chapter </a:t>
            </a:r>
            <a:r>
              <a:rPr sz="1800" dirty="0"/>
              <a:t>11  Advanced Programming in Unix Environment, By Richard Stevens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Disadvantages of Threads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1800"/>
            </a:pPr>
            <a:r>
              <a:t>Shared State!</a:t>
            </a:r>
          </a:p>
          <a:p>
            <a:pPr lvl="1">
              <a:defRPr sz="1800"/>
            </a:pPr>
            <a:r>
              <a:t>Global variables are shared between threads.</a:t>
            </a:r>
          </a:p>
          <a:p>
            <a:pPr lvl="1">
              <a:defRPr sz="1800"/>
            </a:pPr>
            <a:r>
              <a:t>Accidental data changes can cause errors.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Threads and signals don’t mix well</a:t>
            </a:r>
          </a:p>
          <a:p>
            <a:pPr lvl="1">
              <a:defRPr sz="1800"/>
            </a:pPr>
            <a:r>
              <a:t>Common signal handler for all threads in a process</a:t>
            </a:r>
          </a:p>
          <a:p>
            <a:pPr lvl="1">
              <a:defRPr sz="1800"/>
            </a:pPr>
            <a:r>
              <a:t>Which thread to signal? Everybody!</a:t>
            </a:r>
          </a:p>
          <a:p>
            <a:pPr lvl="1">
              <a:defRPr sz="1800"/>
            </a:pPr>
            <a:r>
              <a:t>Royal pain to program correctly.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Lack of robustness </a:t>
            </a:r>
          </a:p>
          <a:p>
            <a:pPr lvl="1">
              <a:defRPr sz="1800"/>
            </a:pPr>
            <a:r>
              <a:t>Crash in one thread will crash the entire process.</a:t>
            </a:r>
          </a:p>
          <a:p>
            <a:pPr lvl="1">
              <a:defRPr sz="1800"/>
            </a:pPr>
            <a:endParaRPr/>
          </a:p>
          <a:p>
            <a:pPr marL="320842" indent="-320842">
              <a:defRPr sz="1800"/>
            </a:pPr>
            <a:r>
              <a:t>Some library functions may not be thread-safe</a:t>
            </a:r>
          </a:p>
          <a:p>
            <a:pPr lvl="1">
              <a:defRPr sz="1800"/>
            </a:pPr>
            <a:r>
              <a:t>Library Functions that return pointers to static internal memory. E.g. gethostbyname()</a:t>
            </a:r>
          </a:p>
          <a:p>
            <a:pPr lvl="1">
              <a:defRPr sz="1800"/>
            </a:pPr>
            <a:r>
              <a:t>Less of a problem these days.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58951">
              <a:defRPr sz="3652"/>
            </a:lvl1pPr>
          </a:lstStyle>
          <a:p>
            <a:r>
              <a:t>Two types of threads: user-level and kernel-level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350670" y="4624883"/>
            <a:ext cx="4365329" cy="22376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 defTabSz="557784">
              <a:spcBef>
                <a:spcPts val="400"/>
              </a:spcBef>
              <a:buSzTx/>
              <a:buNone/>
              <a:defRPr sz="1952" b="1"/>
            </a:pPr>
            <a:r>
              <a:t>User-level threads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User-level libraries provide  multiple threads, 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OS kernel does not recognize user-level threads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Threads execute when the process is scheduled</a:t>
            </a:r>
          </a:p>
        </p:txBody>
      </p:sp>
      <p:pic>
        <p:nvPicPr>
          <p:cNvPr id="79" name="2-13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7" y="982662"/>
            <a:ext cx="4094319" cy="3482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2-1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4074" y="982662"/>
            <a:ext cx="3222227" cy="34047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5003028" y="4583211"/>
            <a:ext cx="3764320" cy="211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521208">
              <a:spcBef>
                <a:spcPts val="400"/>
              </a:spcBef>
              <a:defRPr sz="1824" b="1"/>
            </a:pPr>
            <a:r>
              <a:t>Kernel-level threads</a:t>
            </a:r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r>
              <a:t>OS kernel provides multiple threads per process</a:t>
            </a:r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endParaRPr/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r>
              <a:t>Each thread is scheduled independently by the kernel’s CPU scheduler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Hybrid Implementations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03200" y="5761037"/>
            <a:ext cx="8737600" cy="779463"/>
          </a:xfrm>
          <a:prstGeom prst="rect">
            <a:avLst/>
          </a:prstGeom>
        </p:spPr>
        <p:txBody>
          <a:bodyPr>
            <a:normAutofit/>
          </a:bodyPr>
          <a:lstStyle>
            <a:lvl1pPr marL="270890" indent="-270890" defTabSz="722376">
              <a:spcBef>
                <a:spcPts val="600"/>
              </a:spcBef>
              <a:buSzTx/>
              <a:buNone/>
              <a:defRPr sz="2528"/>
            </a:lvl1pPr>
          </a:lstStyle>
          <a:p>
            <a:r>
              <a:t>    Multiplexing user-level threads within each kernel- level threads</a:t>
            </a:r>
          </a:p>
        </p:txBody>
      </p:sp>
      <p:pic>
        <p:nvPicPr>
          <p:cNvPr id="85" name="2-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487" y="1247775"/>
            <a:ext cx="6316663" cy="377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Local Thread Scheduling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0800" y="1003300"/>
            <a:ext cx="4831061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800"/>
            </a:pPr>
            <a:r>
              <a:t>Next thread is picked from among the threads belonging to the current process</a:t>
            </a:r>
          </a:p>
          <a:p>
            <a:pPr marL="320842" indent="-320842">
              <a:defRPr sz="1800"/>
            </a:pPr>
            <a:r>
              <a:t>Each process gets a timeslice from kernel.</a:t>
            </a:r>
          </a:p>
          <a:p>
            <a:pPr marL="320842" indent="-320842">
              <a:defRPr sz="1800"/>
            </a:pPr>
            <a:r>
              <a:t>Then the timeslice is divided up among the threads within the current process</a:t>
            </a:r>
          </a:p>
          <a:p>
            <a:pPr lvl="1">
              <a:defRPr sz="1800"/>
            </a:pPr>
            <a:endParaRPr/>
          </a:p>
          <a:p>
            <a:pPr marL="320842" indent="-320842">
              <a:defRPr sz="1800"/>
            </a:pPr>
            <a:r>
              <a:t>Local scheduling can be implemented with either</a:t>
            </a:r>
          </a:p>
          <a:p>
            <a:pPr lvl="1">
              <a:defRPr sz="1800"/>
            </a:pPr>
            <a:r>
              <a:t>Kernel-level threads OR</a:t>
            </a:r>
          </a:p>
          <a:p>
            <a:pPr lvl="1">
              <a:defRPr sz="1800"/>
            </a:pPr>
            <a:r>
              <a:t>User-level threads.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Scheduling decision requires only local knowledge of threads within the current process.</a:t>
            </a:r>
          </a:p>
        </p:txBody>
      </p:sp>
      <p:pic>
        <p:nvPicPr>
          <p:cNvPr id="89" name="2-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187" y="984250"/>
            <a:ext cx="4578351" cy="36957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964395" y="4991032"/>
            <a:ext cx="4253934" cy="140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20842" indent="-320842">
              <a:spcBef>
                <a:spcPts val="600"/>
              </a:spcBef>
              <a:buSzPct val="100000"/>
              <a:buChar char="•"/>
              <a:defRPr sz="2200"/>
            </a:lvl1pPr>
          </a:lstStyle>
          <a:p>
            <a:r>
              <a:t>For example, say process timeslice may be 50ms, and each thread within the process runs for 5 msec/CPU burst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Global Thread scheduling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203200" y="1193800"/>
            <a:ext cx="4543822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100"/>
            </a:pPr>
            <a:r>
              <a:t>Next thread to be scheduled is picked up from ANY process in the system.</a:t>
            </a:r>
          </a:p>
          <a:p>
            <a:pPr lvl="1">
              <a:defRPr sz="2100"/>
            </a:pPr>
            <a:r>
              <a:t>Not just the current process </a:t>
            </a:r>
          </a:p>
          <a:p>
            <a:pPr marL="320842" indent="-320842">
              <a:defRPr sz="2100"/>
            </a:pPr>
            <a:endParaRPr/>
          </a:p>
          <a:p>
            <a:pPr marL="320842" indent="-320842">
              <a:defRPr sz="2100"/>
            </a:pPr>
            <a:r>
              <a:t>Timeslice is allocated at the granularity of threads</a:t>
            </a:r>
          </a:p>
          <a:p>
            <a:pPr lvl="1">
              <a:defRPr sz="2100"/>
            </a:pPr>
            <a:r>
              <a:t>No notion of per-process timeslice</a:t>
            </a:r>
          </a:p>
          <a:p>
            <a:pPr marL="320842" indent="-320842">
              <a:defRPr sz="2100"/>
            </a:pPr>
            <a:endParaRPr/>
          </a:p>
          <a:p>
            <a:pPr marL="320842" indent="-320842">
              <a:defRPr sz="2100"/>
            </a:pPr>
            <a:r>
              <a:t>Global scheduling can be implemented only with kernel-level threads</a:t>
            </a:r>
          </a:p>
          <a:p>
            <a:pPr lvl="1">
              <a:defRPr sz="2100"/>
            </a:pPr>
            <a:r>
              <a:t>Picking the next thread requires global knowledge of threads in all processes.</a:t>
            </a:r>
          </a:p>
        </p:txBody>
      </p:sp>
      <p:pic>
        <p:nvPicPr>
          <p:cNvPr id="94" name="2-43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4507" y="903287"/>
            <a:ext cx="3100643" cy="328272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5084507" y="4464050"/>
            <a:ext cx="3819533" cy="183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20842" indent="-320842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600"/>
            </a:lvl1pPr>
          </a:lstStyle>
          <a:p>
            <a:r>
              <a:t>For example each thread runs for 10msec per CPU burst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Thread Creation and termination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Creation</a:t>
            </a:r>
          </a:p>
          <a:p>
            <a:pPr lvl="1">
              <a:defRPr sz="2300"/>
            </a:pPr>
            <a:r>
              <a:t>int  pthread_create( pthread_t  * thread,   pthread_attr_t  *  attr,  void * (*</a:t>
            </a:r>
            <a:r>
              <a:rPr>
                <a:solidFill>
                  <a:srgbClr val="FF2600"/>
                </a:solidFill>
              </a:rPr>
              <a:t>start_routine</a:t>
            </a:r>
            <a:r>
              <a:t>)(void *),  void * arg);</a:t>
            </a:r>
          </a:p>
          <a:p>
            <a:pPr marL="0" lvl="2" indent="457200">
              <a:buSzTx/>
              <a:buNone/>
              <a:defRPr sz="1800"/>
            </a:pPr>
            <a:endParaRPr/>
          </a:p>
          <a:p>
            <a:pPr marL="320842" indent="-320842">
              <a:defRPr sz="2600"/>
            </a:pPr>
            <a:r>
              <a:t>Two ways to perform thread termination</a:t>
            </a:r>
          </a:p>
          <a:p>
            <a:pPr marL="855578" lvl="1" indent="-347578">
              <a:buAutoNum type="arabicPeriod"/>
              <a:defRPr sz="2600"/>
            </a:pPr>
            <a:r>
              <a:t>Return from initial function.</a:t>
            </a:r>
          </a:p>
          <a:p>
            <a:pPr marL="855578" lvl="1" indent="-347578">
              <a:buAutoNum type="arabicPeriod"/>
              <a:defRPr sz="2600"/>
            </a:pPr>
            <a:r>
              <a:t>void pthread_exit(void * status)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Waiting for child thread in parent</a:t>
            </a:r>
          </a:p>
          <a:p>
            <a:pPr lvl="1">
              <a:defRPr sz="2600"/>
            </a:pPr>
            <a:r>
              <a:t>pthread_join(…)</a:t>
            </a:r>
          </a:p>
          <a:p>
            <a:pPr lvl="1">
              <a:defRPr sz="2600"/>
            </a:pPr>
            <a:r>
              <a:t>equivalent to waitpid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82562" y="-101601"/>
            <a:ext cx="8402638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Threaded program - example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1776362" y="870495"/>
            <a:ext cx="7329538" cy="5880250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>
            <a:normAutofit lnSpcReduction="10000"/>
          </a:bodyPr>
          <a:lstStyle/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shared counter to be incremented by each thread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counter = 0; </a:t>
            </a:r>
          </a:p>
          <a:p>
            <a:pPr marL="243459" indent="-243459" defTabSz="649223">
              <a:lnSpc>
                <a:spcPct val="80000"/>
              </a:lnSpc>
              <a:spcBef>
                <a:spcPts val="5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pthread_t tid[N];</a:t>
            </a:r>
          </a:p>
          <a:p>
            <a:pPr marL="202882" lvl="1" indent="67627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 (i=0;i&lt;N;i++) {</a:t>
            </a:r>
          </a:p>
          <a:p>
            <a:pPr marL="162305" lvl="2" indent="378713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62305" lvl="2" indent="378713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/*Create a thread in thread_func routine*/</a:t>
            </a:r>
          </a:p>
          <a:p>
            <a:pPr marL="162305" lvl="2" indent="378713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(&amp;tid[i], NULL, </a:t>
            </a:r>
            <a:r>
              <a:rPr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02882" lvl="1" indent="67627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for(i=0;i&lt;N;i++)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wait for child thread */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(tid[i], NULL);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500"/>
              </a:spcBef>
              <a:buSzTx/>
              <a:buNone/>
              <a:defRPr sz="1491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(void *arg)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/* unprotected code – race condition*/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counter = counter + 1;</a:t>
            </a:r>
          </a:p>
          <a:p>
            <a:pPr marL="243459" indent="-243459" defTabSz="649223">
              <a:lnSpc>
                <a:spcPct val="90000"/>
              </a:lnSpc>
              <a:spcBef>
                <a:spcPts val="500"/>
              </a:spcBef>
              <a:buSzTx/>
              <a:buNone/>
              <a:defRPr sz="1491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return NULL; // thread dies upon return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pthread synchronization operations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03200" y="1193800"/>
            <a:ext cx="8737600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736" indent="-280736">
              <a:spcBef>
                <a:spcPts val="600"/>
              </a:spcBef>
            </a:pPr>
            <a:r>
              <a:rPr sz="2800"/>
              <a:t>Mutex operation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pthread_mutex_init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pthread_mutex_lock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pthread_mutex_unlock 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pthread_mutex_trylock</a:t>
            </a:r>
            <a:r>
              <a:rPr sz="2400"/>
              <a:t> (…)</a:t>
            </a:r>
          </a:p>
          <a:p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Condition variables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pthread_cond_wait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pthread_cond_signal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pthread_cond_broadcast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pthread_cond_timedwait (…)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want to do one task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203200" y="1193800"/>
            <a:ext cx="8737600" cy="685900"/>
          </a:xfrm>
          <a:prstGeom prst="rect">
            <a:avLst/>
          </a:prstGeom>
        </p:spPr>
        <p:txBody>
          <a:bodyPr/>
          <a:lstStyle/>
          <a:p>
            <a:r>
              <a:t>Start one process</a:t>
            </a:r>
          </a:p>
        </p:txBody>
      </p:sp>
      <p:sp>
        <p:nvSpPr>
          <p:cNvPr id="36" name="Shape 36"/>
          <p:cNvSpPr/>
          <p:nvPr/>
        </p:nvSpPr>
        <p:spPr>
          <a:xfrm>
            <a:off x="5245100" y="1473299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r>
              <a:t>If you want to do two task “concurrently”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203200" y="1193800"/>
            <a:ext cx="4337050" cy="5330627"/>
          </a:xfrm>
          <a:prstGeom prst="rect">
            <a:avLst/>
          </a:prstGeom>
        </p:spPr>
        <p:txBody>
          <a:bodyPr/>
          <a:lstStyle/>
          <a:p>
            <a:r>
              <a:t>Start two processes</a:t>
            </a:r>
          </a:p>
          <a:p>
            <a:pPr lvl="1"/>
            <a:r>
              <a:t>Maybe P1 forks P2</a:t>
            </a:r>
          </a:p>
          <a:p>
            <a:pPr lvl="1"/>
            <a:r>
              <a:t>and P3…PN etc if more than two tasks</a:t>
            </a:r>
          </a:p>
          <a:p>
            <a:endParaRPr/>
          </a:p>
          <a:p>
            <a:r>
              <a:t>Problem:</a:t>
            </a:r>
          </a:p>
          <a:p>
            <a:pPr lvl="1"/>
            <a:r>
              <a:t>fork is expensive</a:t>
            </a:r>
          </a:p>
          <a:p>
            <a:pPr lvl="1"/>
            <a:r>
              <a:t>cold-start penalty</a:t>
            </a:r>
          </a:p>
        </p:txBody>
      </p:sp>
      <p:sp>
        <p:nvSpPr>
          <p:cNvPr id="40" name="Shape 40"/>
          <p:cNvSpPr/>
          <p:nvPr/>
        </p:nvSpPr>
        <p:spPr>
          <a:xfrm>
            <a:off x="50927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  <p:sp>
        <p:nvSpPr>
          <p:cNvPr id="41" name="Shape 41"/>
          <p:cNvSpPr/>
          <p:nvPr/>
        </p:nvSpPr>
        <p:spPr>
          <a:xfrm>
            <a:off x="74041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If P1 and P2 want to talk to each other?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40047" y="952500"/>
            <a:ext cx="4896645" cy="5772399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500"/>
            </a:pPr>
            <a:r>
              <a:t>E.g. access the same data or synchronize?</a:t>
            </a:r>
          </a:p>
          <a:p>
            <a:pPr marL="320842" indent="-320842">
              <a:defRPr sz="2500"/>
            </a:pPr>
            <a:r>
              <a:t>Two different address spaces </a:t>
            </a:r>
          </a:p>
          <a:p>
            <a:pPr lvl="1">
              <a:defRPr sz="2500"/>
            </a:pPr>
            <a:r>
              <a:t>Need to use IPC</a:t>
            </a:r>
          </a:p>
          <a:p>
            <a:pPr lvl="1">
              <a:defRPr sz="2500"/>
            </a:pPr>
            <a:r>
              <a:t>shared memory, pipes, sockets, signals</a:t>
            </a:r>
          </a:p>
          <a:p>
            <a:pPr marL="320842" indent="-320842">
              <a:defRPr sz="2500"/>
            </a:pPr>
            <a:r>
              <a:t>Problem</a:t>
            </a:r>
          </a:p>
          <a:p>
            <a:pPr lvl="1">
              <a:defRPr sz="2500"/>
            </a:pPr>
            <a:r>
              <a:t>kernel transitions are expensive</a:t>
            </a:r>
          </a:p>
          <a:p>
            <a:pPr lvl="1">
              <a:defRPr sz="2500"/>
            </a:pPr>
            <a:r>
              <a:t>May need to copy data</a:t>
            </a:r>
          </a:p>
          <a:p>
            <a:pPr lvl="2">
              <a:defRPr sz="2500"/>
            </a:pPr>
            <a:r>
              <a:t>user—-&gt;kernel—&gt;user</a:t>
            </a:r>
          </a:p>
          <a:p>
            <a:pPr lvl="1">
              <a:defRPr sz="2500"/>
            </a:pPr>
            <a:r>
              <a:t>Inter-process Shared memory is a pain to set up.</a:t>
            </a:r>
          </a:p>
        </p:txBody>
      </p:sp>
      <p:sp>
        <p:nvSpPr>
          <p:cNvPr id="45" name="Shape 45"/>
          <p:cNvSpPr/>
          <p:nvPr/>
        </p:nvSpPr>
        <p:spPr>
          <a:xfrm>
            <a:off x="50927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  <p:sp>
        <p:nvSpPr>
          <p:cNvPr id="46" name="Shape 46"/>
          <p:cNvSpPr/>
          <p:nvPr/>
        </p:nvSpPr>
        <p:spPr>
          <a:xfrm>
            <a:off x="74041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P2</a:t>
            </a:r>
          </a:p>
        </p:txBody>
      </p:sp>
      <p:sp>
        <p:nvSpPr>
          <p:cNvPr id="47" name="Shape 47"/>
          <p:cNvSpPr/>
          <p:nvPr/>
        </p:nvSpPr>
        <p:spPr>
          <a:xfrm>
            <a:off x="6044951" y="3149872"/>
            <a:ext cx="1980457" cy="1957488"/>
          </a:xfrm>
          <a:prstGeom prst="leftRightArrow">
            <a:avLst>
              <a:gd name="adj1" fmla="val 32000"/>
              <a:gd name="adj2" fmla="val 28547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IPC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Option 1:Event-driven programming</a:t>
            </a:r>
          </a:p>
        </p:txBody>
      </p:sp>
      <p:sp>
        <p:nvSpPr>
          <p:cNvPr id="50" name="Shape 50"/>
          <p:cNvSpPr/>
          <p:nvPr/>
        </p:nvSpPr>
        <p:spPr>
          <a:xfrm>
            <a:off x="5245100" y="1473299"/>
            <a:ext cx="3484563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P1</a:t>
            </a:r>
          </a:p>
          <a:p>
            <a:pPr algn="ctr"/>
            <a:endParaRPr/>
          </a:p>
          <a:p>
            <a:pPr algn="ctr"/>
            <a:endParaRPr/>
          </a:p>
          <a:p>
            <a:r>
              <a:t>while(1)</a:t>
            </a:r>
          </a:p>
          <a:p>
            <a:r>
              <a:t>{</a:t>
            </a:r>
          </a:p>
          <a:p>
            <a:pPr lvl="1"/>
            <a:r>
              <a:t>if (event 1) do task 1;</a:t>
            </a:r>
          </a:p>
          <a:p>
            <a:pPr lvl="1"/>
            <a:r>
              <a:t>if (event 2) do task 2;</a:t>
            </a:r>
          </a:p>
          <a:p>
            <a:pPr lvl="1"/>
            <a:r>
              <a:t>…</a:t>
            </a:r>
          </a:p>
          <a:p>
            <a:pPr lvl="1"/>
            <a:r>
              <a:t>if (event N) do task N;</a:t>
            </a:r>
          </a:p>
          <a:p>
            <a:r>
              <a:t>}</a:t>
            </a:r>
          </a:p>
        </p:txBody>
      </p:sp>
      <p:sp>
        <p:nvSpPr>
          <p:cNvPr id="51" name="Shape 51"/>
          <p:cNvSpPr/>
          <p:nvPr/>
        </p:nvSpPr>
        <p:spPr>
          <a:xfrm>
            <a:off x="514981" y="1414904"/>
            <a:ext cx="4432715" cy="4525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91026" indent="-391026">
              <a:buSzPct val="100000"/>
              <a:buChar char="•"/>
              <a:defRPr sz="2100"/>
            </a:pPr>
            <a:r>
              <a:t>Make one process do all the tasks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Busy loop polls for events and executes tasks for each event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No IPC needed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Length of the busy loop determines response latency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Stateful event responses complicate the code</a:t>
            </a:r>
          </a:p>
          <a:p>
            <a:pPr marL="772026" lvl="1" indent="-391026">
              <a:buSzPct val="100000"/>
              <a:buChar char="•"/>
              <a:defRPr sz="2100"/>
            </a:pPr>
            <a:r>
              <a:t>What if i</a:t>
            </a:r>
            <a:r>
              <a:rPr baseline="31999"/>
              <a:t>th</a:t>
            </a:r>
            <a:r>
              <a:t> occurrence of event 1 effects the j</a:t>
            </a:r>
            <a:r>
              <a:rPr baseline="31999"/>
              <a:t>th</a:t>
            </a:r>
            <a:r>
              <a:t> event processing ?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Option 2: Use threads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203200" y="965001"/>
            <a:ext cx="4884386" cy="57936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t>Multiple threads of execution per process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t>Each thread has its own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t>Program counter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t>Stack, stack pointer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t>Registers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t>All threads share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t>one virtual address space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sz="2100"/>
            </a:pPr>
            <a:r>
              <a:t>code, heap and static data</a:t>
            </a:r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t>Lower context switching overhead</a:t>
            </a:r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t>No IPC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t>Zero data transfer cost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t>Only need inter-thread synchronization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5080000" y="1905000"/>
            <a:ext cx="3447158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P1</a:t>
            </a:r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t>       T1   T2    T3     T4</a:t>
            </a:r>
          </a:p>
        </p:txBody>
      </p:sp>
      <p:sp>
        <p:nvSpPr>
          <p:cNvPr id="56" name="Shape 56"/>
          <p:cNvSpPr/>
          <p:nvPr/>
        </p:nvSpPr>
        <p:spPr>
          <a:xfrm>
            <a:off x="5655071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250785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001271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751757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258612" y="4102100"/>
            <a:ext cx="909904" cy="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266655" y="2425700"/>
            <a:ext cx="3073847" cy="553889"/>
          </a:xfrm>
          <a:prstGeom prst="roundRect">
            <a:avLst>
              <a:gd name="adj" fmla="val 34393"/>
            </a:avLst>
          </a:prstGeom>
          <a:solidFill>
            <a:srgbClr val="FBFB3B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Shared address space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685800" y="126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4672">
              <a:defRPr sz="3872"/>
            </a:pPr>
            <a:r>
              <a:t>Other </a:t>
            </a:r>
            <a:r>
              <a:rPr sz="3520"/>
              <a:t>Shared and non-shared components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203200" y="1219200"/>
            <a:ext cx="8737600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Shared components</a:t>
            </a:r>
          </a:p>
          <a:p>
            <a:pPr lvl="1">
              <a:defRPr sz="3000"/>
            </a:pPr>
            <a:r>
              <a:t>Open descriptors (files, sockets etc)</a:t>
            </a:r>
          </a:p>
          <a:p>
            <a:pPr lvl="1">
              <a:defRPr sz="3000"/>
            </a:pPr>
            <a:r>
              <a:t>Signals and Signal handlers</a:t>
            </a:r>
          </a:p>
          <a:p>
            <a:pPr lvl="1">
              <a:defRPr sz="3000"/>
            </a:pPr>
            <a:endParaRPr/>
          </a:p>
          <a:p>
            <a:pPr marL="320842" indent="-320842">
              <a:defRPr sz="3000"/>
            </a:pPr>
            <a:r>
              <a:t>Not shared</a:t>
            </a:r>
          </a:p>
          <a:p>
            <a:pPr lvl="1">
              <a:defRPr sz="3000"/>
            </a:pPr>
            <a:r>
              <a:t>Thread ID</a:t>
            </a:r>
          </a:p>
          <a:p>
            <a:pPr lvl="1">
              <a:defRPr sz="3000"/>
            </a:pPr>
            <a:r>
              <a:t>Errno</a:t>
            </a:r>
          </a:p>
          <a:p>
            <a:pPr lvl="1">
              <a:defRPr sz="3000"/>
            </a:pPr>
            <a:r>
              <a:t>Priority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/>
            </a:lvl1pPr>
          </a:lstStyle>
          <a:p>
            <a:r>
              <a:t>Example: A word processor with three threads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1093589" y="5397500"/>
            <a:ext cx="7847211" cy="1143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First thread handles keyboard input</a:t>
            </a:r>
          </a:p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Second thread handles screen display</a:t>
            </a:r>
          </a:p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Third thread handles saving the document to disk</a:t>
            </a:r>
          </a:p>
        </p:txBody>
      </p:sp>
      <p:pic>
        <p:nvPicPr>
          <p:cNvPr id="68" name="2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2" y="810943"/>
            <a:ext cx="8498355" cy="4272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Example: a multi-threaded web server</a:t>
            </a:r>
          </a:p>
        </p:txBody>
      </p:sp>
      <p:pic>
        <p:nvPicPr>
          <p:cNvPr id="71" name="2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482" y="1063625"/>
            <a:ext cx="6075668" cy="402631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203200" y="5321647"/>
            <a:ext cx="8737600" cy="14677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6673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A dispatcher thread waits for and accepts network connections</a:t>
            </a:r>
          </a:p>
          <a:p>
            <a:pPr marL="256673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Several worker threads</a:t>
            </a:r>
          </a:p>
          <a:p>
            <a:pPr marL="561473" lvl="1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Each worker processes one network connection concurrently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808080"/>
      </a:accent2>
      <a:accent3>
        <a:srgbClr val="8F8F8F"/>
      </a:accent3>
      <a:accent4>
        <a:srgbClr val="707070"/>
      </a:accent4>
      <a:accent5>
        <a:srgbClr val="EAEAEA"/>
      </a:accent5>
      <a:accent6>
        <a:srgbClr val="74747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808080"/>
      </a:accent2>
      <a:accent3>
        <a:srgbClr val="8F8F8F"/>
      </a:accent3>
      <a:accent4>
        <a:srgbClr val="707070"/>
      </a:accent4>
      <a:accent5>
        <a:srgbClr val="EAEAEA"/>
      </a:accent5>
      <a:accent6>
        <a:srgbClr val="74747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787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Avenir Roman</vt:lpstr>
      <vt:lpstr>Courier New</vt:lpstr>
      <vt:lpstr>Helvetica</vt:lpstr>
      <vt:lpstr>Times New Roman</vt:lpstr>
      <vt:lpstr>Default</vt:lpstr>
      <vt:lpstr>Threads </vt:lpstr>
      <vt:lpstr>If you want to do one task</vt:lpstr>
      <vt:lpstr>If you want to do two task “concurrently”</vt:lpstr>
      <vt:lpstr>If P1 and P2 want to talk to each other?</vt:lpstr>
      <vt:lpstr>Option 1:Event-driven programming</vt:lpstr>
      <vt:lpstr>Option 2: Use threads</vt:lpstr>
      <vt:lpstr>Other Shared and non-shared components</vt:lpstr>
      <vt:lpstr>Example: A word processor with three threads</vt:lpstr>
      <vt:lpstr>Example: a multi-threaded web server</vt:lpstr>
      <vt:lpstr>Disadvantages of Threads</vt:lpstr>
      <vt:lpstr>Two types of threads: user-level and kernel-level</vt:lpstr>
      <vt:lpstr>Hybrid Implementations</vt:lpstr>
      <vt:lpstr>Local Thread Scheduling</vt:lpstr>
      <vt:lpstr>Global Thread scheduling</vt:lpstr>
      <vt:lpstr>Thread Creation and termination</vt:lpstr>
      <vt:lpstr>Threaded program - example</vt:lpstr>
      <vt:lpstr>pthread synchronization operations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</dc:title>
  <cp:lastModifiedBy>Kartik Gopalan</cp:lastModifiedBy>
  <cp:revision>2</cp:revision>
  <dcterms:modified xsi:type="dcterms:W3CDTF">2017-02-01T16:34:56Z</dcterms:modified>
</cp:coreProperties>
</file>