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-20638" y="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design/pentium4/manuals/index_new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80892" y="4797881"/>
            <a:ext cx="1991579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CS350</a:t>
            </a:r>
          </a:p>
          <a:p>
            <a:pPr algn="ctr"/>
            <a:r>
              <a:t>Kartik 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t>Page Tables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sz="2500"/>
              <a:t>Stores the </a:t>
            </a:r>
            <a:r>
              <a:rPr sz="2100"/>
              <a:t>mapping between</a:t>
            </a:r>
            <a:br>
              <a:rPr sz="2100"/>
            </a:br>
            <a:r>
              <a:rPr sz="2100"/>
              <a:t>virtual addresses and physical </a:t>
            </a:r>
            <a:br>
              <a:rPr sz="2100"/>
            </a:br>
            <a:r>
              <a:rPr sz="2100"/>
              <a:t>addresses </a:t>
            </a:r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(CR3 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t>Small page size</a:t>
            </a:r>
          </a:p>
          <a:p>
            <a:pPr>
              <a:buChar char="•"/>
            </a:pPr>
            <a:r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/>
          </a:p>
          <a:p>
            <a:pPr>
              <a:buChar char="•"/>
            </a:pPr>
            <a:endParaRPr sz="2800">
              <a:solidFill>
                <a:srgbClr val="000000"/>
              </a:solidFill>
            </a:endParaRPr>
          </a:p>
          <a:p>
            <a:pPr>
              <a:buChar char="•"/>
            </a:pPr>
            <a:r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-20638" y="-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Translation look-aside buffer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578643" y="1181100"/>
            <a:ext cx="7986714" cy="449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caches virtual-to-physical address translations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is a small cache that speeds up the translation of virtual addresses to physical addresses.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It is not a Data Cache or Instruction Cache. Those are separate.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simply caches translations from virtual page number to physical page number so that the MMU don’t have to access page-table in memory too often.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16</a:t>
            </a:fld>
            <a:endParaRPr sz="140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292100" y="-1"/>
            <a:ext cx="84582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TLBs – Translation Lookaside Buffers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685800" y="42545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TLB is part of the MMU hardware (comes with CPU)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</a:pPr>
            <a:endParaRPr sz="2000"/>
          </a:p>
        </p:txBody>
      </p:sp>
      <p:pic>
        <p:nvPicPr>
          <p:cNvPr id="18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r>
              <a:rPr sz="1400" b="1" i="1"/>
              <a:t>CS552/BU</a:t>
            </a: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68351" y="1037064"/>
            <a:ext cx="8197663" cy="56615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rPr lang="en-US" dirty="0"/>
              <a:t>Cost of repopulating the TLB (and other caches) upon a context  switch.</a:t>
            </a:r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Immediately </a:t>
            </a:r>
            <a:r>
              <a:rPr dirty="0"/>
              <a:t>after a context switch, </a:t>
            </a:r>
            <a:r>
              <a:rPr dirty="0" smtClean="0"/>
              <a:t>all </a:t>
            </a:r>
            <a:r>
              <a:rPr dirty="0"/>
              <a:t>(or </a:t>
            </a:r>
            <a:r>
              <a:rPr lang="en-US" dirty="0" smtClean="0"/>
              <a:t>many</a:t>
            </a:r>
            <a:r>
              <a:rPr dirty="0" smtClean="0"/>
              <a:t>) </a:t>
            </a:r>
            <a:r>
              <a:rPr dirty="0"/>
              <a:t>of TLB entries are </a:t>
            </a:r>
            <a:r>
              <a:rPr dirty="0" smtClean="0"/>
              <a:t>invalid</a:t>
            </a:r>
            <a:r>
              <a:rPr lang="en-US" dirty="0" smtClean="0"/>
              <a:t>ated</a:t>
            </a:r>
            <a:r>
              <a:rPr dirty="0" smtClean="0"/>
              <a:t>.</a:t>
            </a:r>
            <a:endParaRPr dirty="0"/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rPr dirty="0"/>
              <a:t>On some x86 processors, TLB has to be “flushed” upon every context switch because there is no field in TLB to identify the process context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defRPr sz="2500"/>
            </a:pP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memory access </a:t>
            </a:r>
            <a:r>
              <a:rPr lang="en-US" dirty="0" smtClean="0"/>
              <a:t>by the newly scheduled process may </a:t>
            </a:r>
            <a:r>
              <a:rPr dirty="0" smtClean="0"/>
              <a:t>results </a:t>
            </a:r>
            <a:r>
              <a:rPr dirty="0"/>
              <a:t>in a TLB </a:t>
            </a:r>
            <a:r>
              <a:rPr dirty="0" smtClean="0"/>
              <a:t>miss.</a:t>
            </a:r>
            <a:endParaRPr lang="en-US" dirty="0" smtClean="0"/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MMU </a:t>
            </a:r>
            <a:r>
              <a:rPr lang="en-US" dirty="0" smtClean="0"/>
              <a:t>must then </a:t>
            </a:r>
            <a:r>
              <a:rPr dirty="0" smtClean="0"/>
              <a:t>walk </a:t>
            </a:r>
            <a:r>
              <a:rPr dirty="0"/>
              <a:t>the page-table </a:t>
            </a:r>
            <a:r>
              <a:rPr lang="en-US" dirty="0" smtClean="0"/>
              <a:t>in main memory </a:t>
            </a:r>
            <a:r>
              <a:rPr dirty="0" smtClean="0"/>
              <a:t>to </a:t>
            </a:r>
            <a:r>
              <a:rPr dirty="0"/>
              <a:t>repopulate the missing TLB </a:t>
            </a:r>
            <a:r>
              <a:rPr dirty="0" smtClean="0"/>
              <a:t>entry</a:t>
            </a:r>
            <a:r>
              <a:rPr lang="en-US" dirty="0" smtClean="0"/>
              <a:t>, which takes longer than a cache hit.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23385" y="857250"/>
            <a:ext cx="8121322" cy="576763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  <a:defRPr sz="2700"/>
            </a:pPr>
            <a:r>
              <a:rPr lang="en-US" dirty="0" err="1" smtClean="0"/>
              <a:t>A</a:t>
            </a:r>
            <a:r>
              <a:rPr dirty="0" err="1" smtClean="0"/>
              <a:t>“tag</a:t>
            </a:r>
            <a:r>
              <a:rPr dirty="0"/>
              <a:t>” </a:t>
            </a:r>
            <a:r>
              <a:rPr lang="en-US" dirty="0" smtClean="0"/>
              <a:t>in </a:t>
            </a:r>
            <a:r>
              <a:rPr dirty="0" smtClean="0"/>
              <a:t>each </a:t>
            </a:r>
            <a:r>
              <a:rPr dirty="0"/>
              <a:t>TLB </a:t>
            </a:r>
            <a:r>
              <a:rPr dirty="0" smtClean="0"/>
              <a:t>entry</a:t>
            </a:r>
            <a:r>
              <a:rPr lang="en-US" dirty="0" smtClean="0"/>
              <a:t> </a:t>
            </a:r>
            <a:r>
              <a:rPr dirty="0" smtClean="0"/>
              <a:t>identifies </a:t>
            </a:r>
            <a:r>
              <a:rPr dirty="0"/>
              <a:t>the </a:t>
            </a:r>
            <a:r>
              <a:rPr dirty="0" smtClean="0"/>
              <a:t>process/thread context </a:t>
            </a:r>
            <a:r>
              <a:rPr dirty="0"/>
              <a:t>to which the TLB entry belongs</a:t>
            </a:r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dirty="0"/>
              <a:t>Thus TLB entries for more than one execution context can be stored simultaneously in the TLB.</a:t>
            </a:r>
          </a:p>
          <a:p>
            <a:pPr lvl="1">
              <a:buClr>
                <a:schemeClr val="tx1"/>
              </a:buClr>
              <a:defRPr sz="2700"/>
            </a:pPr>
            <a:r>
              <a:rPr dirty="0"/>
              <a:t>TLB lookup hardware matches the tag in addition to the virtual </a:t>
            </a:r>
            <a:r>
              <a:rPr dirty="0" smtClean="0"/>
              <a:t>page</a:t>
            </a:r>
            <a:r>
              <a:rPr lang="en-US" dirty="0" smtClean="0"/>
              <a:t> number</a:t>
            </a:r>
            <a:r>
              <a:rPr dirty="0" smtClean="0"/>
              <a:t>.</a:t>
            </a:r>
            <a:endParaRPr dirty="0"/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lang="en-US" dirty="0" smtClean="0"/>
              <a:t>With tags, c</a:t>
            </a:r>
            <a:r>
              <a:rPr dirty="0" smtClean="0"/>
              <a:t>ontext </a:t>
            </a:r>
            <a:r>
              <a:rPr dirty="0"/>
              <a:t>switch </a:t>
            </a:r>
            <a:r>
              <a:rPr dirty="0" smtClean="0"/>
              <a:t>no </a:t>
            </a:r>
            <a:r>
              <a:rPr dirty="0"/>
              <a:t>longer requires a complete TLB flush.</a:t>
            </a:r>
          </a:p>
          <a:p>
            <a:pPr lvl="1">
              <a:buClr>
                <a:schemeClr val="tx1"/>
              </a:buClr>
              <a:defRPr sz="2700"/>
            </a:pPr>
            <a:r>
              <a:rPr lang="en-US" dirty="0" smtClean="0"/>
              <a:t>R</a:t>
            </a:r>
            <a:r>
              <a:rPr dirty="0" smtClean="0"/>
              <a:t>educes </a:t>
            </a:r>
            <a:r>
              <a:rPr dirty="0"/>
              <a:t>cold-start penalty.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 TLB 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impractical.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Superpage size = power of 2 x the base page size</a:t>
            </a: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But multiple (identical) page-table entries, one per base page</a:t>
            </a: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contiguous (physically and virtually)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aligned (physically and virtually)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uniform protection attributes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22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Chapter 3: Modern Operating Systems, Andrew S. Tanenbaum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X86 architecture</a:t>
            </a: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http://en.wikipedia.org/wiki/Memory_segment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Memory segment</a:t>
            </a: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http://en.wikipedia.org/wiki/X86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Memory model</a:t>
            </a:r>
            <a:endParaRPr sz="1960">
              <a:solidFill>
                <a:srgbClr val="000000"/>
              </a:solidFill>
            </a:endParaRP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http://en.wikipedia.org/wiki/Memory_model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IA-32 Intel Architecture Software Developer’s Manual, Volume 1: Basic Architecture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/>
              </a:rPr>
              <a:t>http://www.intel.com/design/pentium4/manuals/index_new.htm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Basic Memory Management</a:t>
            </a:r>
            <a:br>
              <a:rPr sz="3200" dirty="0"/>
            </a:br>
            <a:r>
              <a:rPr lang="en-US" sz="3200" dirty="0" smtClean="0"/>
              <a:t>"</a:t>
            </a:r>
            <a:r>
              <a:rPr sz="2400" dirty="0" smtClean="0"/>
              <a:t>Mono</a:t>
            </a:r>
            <a:r>
              <a:rPr lang="en-US" sz="2400" dirty="0" smtClean="0"/>
              <a:t>-</a:t>
            </a:r>
            <a:r>
              <a:rPr sz="2400" dirty="0" smtClean="0"/>
              <a:t>programming</a:t>
            </a:r>
            <a:r>
              <a:rPr lang="en-US" sz="2400" dirty="0" smtClean="0"/>
              <a:t>"</a:t>
            </a:r>
            <a:r>
              <a:rPr sz="2400" dirty="0" smtClean="0"/>
              <a:t> </a:t>
            </a:r>
            <a:r>
              <a:rPr sz="2400" dirty="0"/>
              <a:t>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21208">
              <a:defRPr sz="2508"/>
            </a:pPr>
            <a:r>
              <a:t>What if physical memory is not enough for a single process?</a:t>
            </a:r>
          </a:p>
          <a:p>
            <a:pPr defTabSz="521208">
              <a:defRPr sz="2508"/>
            </a:pPr>
            <a:r>
              <a:t>— Virtual Memory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Swapping is useful when the sum total of memory requirements of all processes is greater than DRAM 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But sometimes, a  single process might require more memory than the available DRAM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In such cases swapping is not enough. Rather, we need to break up the memory space of a process into smaller equal-sized pieces (called pages).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Operating system 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>
                <a:solidFill>
                  <a:srgbClr val="FF0000"/>
                </a:solidFill>
              </a:rPr>
              <a:t>Virtual memory</a:t>
            </a:r>
            <a:r>
              <a:rPr sz="2000">
                <a:solidFill>
                  <a:srgbClr val="000000"/>
                </a:solidFill>
              </a:rPr>
              <a:t>: means that each process gets an illusion that it has more memory than the physical DRAM in the system.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05700" y="2819400"/>
            <a:ext cx="1244600" cy="26797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of a Process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32650" y="2474912"/>
            <a:ext cx="1691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>
                <a:latin typeface="+mj-lt"/>
                <a:ea typeface="+mj-ea"/>
                <a:cs typeface="+mj-cs"/>
                <a:sym typeface="Helvetica"/>
              </a:rPr>
              <a:t>Physical DRAM</a:t>
            </a: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18400" y="3505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18400" y="4203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05700" y="4876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 and MMU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MMU = Memory Management Unit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Part of Hardware 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Converts Virtual Addresses to Physical Addresses</a:t>
            </a:r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1492</Words>
  <Application>Microsoft Macintosh PowerPoint</Application>
  <PresentationFormat>On-screen Show (4:3)</PresentationFormat>
  <Paragraphs>268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Arial</vt:lpstr>
      <vt:lpstr>Default</vt:lpstr>
      <vt:lpstr>Memory Management</vt:lpstr>
      <vt:lpstr>Memory Management </vt:lpstr>
      <vt:lpstr>Typical Memory Hierarchy</vt:lpstr>
      <vt:lpstr>Basic Memory Management "Mono-programming" without Swapping or Paging</vt:lpstr>
      <vt:lpstr>Multiprogramming with Fixed Partitions</vt:lpstr>
      <vt:lpstr>Relocation and Protection</vt:lpstr>
      <vt:lpstr>What if physical memory is not enough to hold all processes? — Swapping</vt:lpstr>
      <vt:lpstr>What if physical memory is not enough for a single process? — Virtual Memory</vt:lpstr>
      <vt:lpstr>Virtual Memory and MMU</vt:lpstr>
      <vt:lpstr>Page Tables</vt:lpstr>
      <vt:lpstr>Virtual Address Translation For Small Address Space</vt:lpstr>
      <vt:lpstr>Virtual Address Translation For Large Address Space</vt:lpstr>
      <vt:lpstr>Typical Page Table Entry (PTE)</vt:lpstr>
      <vt:lpstr>Impact of Page Size on Page tables</vt:lpstr>
      <vt:lpstr>Translation look-aside buffer</vt:lpstr>
      <vt:lpstr>TLBs – Translation Lookaside Buffers</vt:lpstr>
      <vt:lpstr>Two types of memory translation architectures</vt:lpstr>
      <vt:lpstr>Cold Start Penalty</vt:lpstr>
      <vt:lpstr>Tagged TLB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22</cp:revision>
  <dcterms:modified xsi:type="dcterms:W3CDTF">2017-03-27T16:13:50Z</dcterms:modified>
</cp:coreProperties>
</file>