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DDECCA"/>
          </a:solidFill>
        </a:fill>
      </a:tcStyle>
    </a:wholeTbl>
    <a:band2H>
      <a:tcTxStyle/>
      <a:tcStyle>
        <a:tcBdr/>
        <a:fill>
          <a:solidFill>
            <a:srgbClr val="EFF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6E6CA"/>
          </a:solidFill>
        </a:fill>
      </a:tcStyle>
    </a:wholeTbl>
    <a:band2H>
      <a:tcTxStyle/>
      <a:tcStyle>
        <a:tcBdr/>
        <a:fill>
          <a:solidFill>
            <a:srgbClr val="FAF3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52400" y="1409700"/>
            <a:ext cx="8229600" cy="141763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1"/>
          </p:nvPr>
        </p:nvSpPr>
        <p:spPr>
          <a:xfrm>
            <a:off x="179933" y="3195439"/>
            <a:ext cx="6726734" cy="348476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241" y="0"/>
            <a:ext cx="9065518" cy="882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096" y="1178421"/>
            <a:ext cx="8939809" cy="567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749158" y="6545580"/>
            <a:ext cx="344042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90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71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052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433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814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195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576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957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338763" marR="0" indent="-290763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Models</a:t>
            </a:r>
            <a:br/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Kartik Gopalan</a:t>
            </a:r>
          </a:p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Multiplexing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8749158" y="6554422"/>
            <a:ext cx="344042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1374943" y="1828800"/>
            <a:ext cx="1549064" cy="66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 b="1">
                <a:solidFill>
                  <a:srgbClr val="0000CC"/>
                </a:solidFill>
              </a:rPr>
              <a:t>select()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1600" b="1">
                <a:solidFill>
                  <a:srgbClr val="0000CC"/>
                </a:solidFill>
              </a:rPr>
              <a:t>on multiple fds</a:t>
            </a:r>
          </a:p>
        </p:txBody>
      </p:sp>
      <p:sp>
        <p:nvSpPr>
          <p:cNvPr id="237" name="Shape 237"/>
          <p:cNvSpPr/>
          <p:nvPr/>
        </p:nvSpPr>
        <p:spPr>
          <a:xfrm>
            <a:off x="5654675" y="1955800"/>
            <a:ext cx="2119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238" name="Shape 238"/>
          <p:cNvSpPr/>
          <p:nvPr/>
        </p:nvSpPr>
        <p:spPr>
          <a:xfrm>
            <a:off x="5864225" y="3810000"/>
            <a:ext cx="16288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data ready</a:t>
            </a:r>
          </a:p>
        </p:txBody>
      </p:sp>
      <p:sp>
        <p:nvSpPr>
          <p:cNvPr id="239" name="Shape 239"/>
          <p:cNvSpPr/>
          <p:nvPr/>
        </p:nvSpPr>
        <p:spPr>
          <a:xfrm>
            <a:off x="5940425" y="4267200"/>
            <a:ext cx="157753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data</a:t>
            </a:r>
          </a:p>
        </p:txBody>
      </p:sp>
      <p:sp>
        <p:nvSpPr>
          <p:cNvPr id="240" name="Shape 240"/>
          <p:cNvSpPr/>
          <p:nvPr/>
        </p:nvSpPr>
        <p:spPr>
          <a:xfrm>
            <a:off x="5788025" y="5943600"/>
            <a:ext cx="228893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complete</a:t>
            </a:r>
          </a:p>
        </p:txBody>
      </p:sp>
      <p:sp>
        <p:nvSpPr>
          <p:cNvPr id="241" name="Shape 241"/>
          <p:cNvSpPr/>
          <p:nvPr/>
        </p:nvSpPr>
        <p:spPr>
          <a:xfrm>
            <a:off x="838200" y="5943600"/>
            <a:ext cx="156087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Read data</a:t>
            </a:r>
          </a:p>
        </p:txBody>
      </p:sp>
      <p:sp>
        <p:nvSpPr>
          <p:cNvPr id="242" name="Shape 242"/>
          <p:cNvSpPr/>
          <p:nvPr/>
        </p:nvSpPr>
        <p:spPr>
          <a:xfrm>
            <a:off x="3197225" y="2239962"/>
            <a:ext cx="2438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854825" y="2509837"/>
            <a:ext cx="0" cy="13716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854825" y="4643437"/>
            <a:ext cx="0" cy="13716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 flipH="1">
            <a:off x="3502025" y="6167437"/>
            <a:ext cx="2057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654425" y="1828800"/>
            <a:ext cx="166237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247" name="Shape 247"/>
          <p:cNvSpPr/>
          <p:nvPr/>
        </p:nvSpPr>
        <p:spPr>
          <a:xfrm>
            <a:off x="1371600" y="1447800"/>
            <a:ext cx="13487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Application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6172200" y="1447800"/>
            <a:ext cx="20351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Operating system</a:t>
            </a:r>
          </a:p>
        </p:txBody>
      </p:sp>
      <p:sp>
        <p:nvSpPr>
          <p:cNvPr id="249" name="Shape 249"/>
          <p:cNvSpPr/>
          <p:nvPr/>
        </p:nvSpPr>
        <p:spPr>
          <a:xfrm>
            <a:off x="7059409" y="2860675"/>
            <a:ext cx="1905407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/>
              <a:t>Wait for data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/>
              <a:t>on any fd</a:t>
            </a:r>
          </a:p>
        </p:txBody>
      </p:sp>
      <p:sp>
        <p:nvSpPr>
          <p:cNvPr id="250" name="Shape 250"/>
          <p:cNvSpPr/>
          <p:nvPr/>
        </p:nvSpPr>
        <p:spPr>
          <a:xfrm>
            <a:off x="6854825" y="5011737"/>
            <a:ext cx="21091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Copy data to user</a:t>
            </a:r>
          </a:p>
        </p:txBody>
      </p:sp>
      <p:sp>
        <p:nvSpPr>
          <p:cNvPr id="251" name="Shape 251"/>
          <p:cNvSpPr/>
          <p:nvPr/>
        </p:nvSpPr>
        <p:spPr>
          <a:xfrm>
            <a:off x="3959225" y="5756275"/>
            <a:ext cx="14255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Return ok</a:t>
            </a:r>
          </a:p>
        </p:txBody>
      </p:sp>
      <p:sp>
        <p:nvSpPr>
          <p:cNvPr id="252" name="Shape 252"/>
          <p:cNvSpPr/>
          <p:nvPr/>
        </p:nvSpPr>
        <p:spPr>
          <a:xfrm flipH="1">
            <a:off x="2206624" y="2509837"/>
            <a:ext cx="1" cy="1371601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292225" y="5103812"/>
            <a:ext cx="18121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Process blocks</a:t>
            </a:r>
          </a:p>
        </p:txBody>
      </p:sp>
      <p:sp>
        <p:nvSpPr>
          <p:cNvPr id="254" name="Shape 254"/>
          <p:cNvSpPr/>
          <p:nvPr/>
        </p:nvSpPr>
        <p:spPr>
          <a:xfrm flipH="1">
            <a:off x="3273425" y="4033837"/>
            <a:ext cx="22860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3730625" y="3517900"/>
            <a:ext cx="192567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Return readable</a:t>
            </a:r>
          </a:p>
        </p:txBody>
      </p:sp>
      <p:sp>
        <p:nvSpPr>
          <p:cNvPr id="256" name="Shape 256"/>
          <p:cNvSpPr/>
          <p:nvPr/>
        </p:nvSpPr>
        <p:spPr>
          <a:xfrm>
            <a:off x="1292225" y="2970212"/>
            <a:ext cx="18121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Process blocks</a:t>
            </a:r>
          </a:p>
        </p:txBody>
      </p:sp>
      <p:sp>
        <p:nvSpPr>
          <p:cNvPr id="257" name="Shape 257"/>
          <p:cNvSpPr/>
          <p:nvPr/>
        </p:nvSpPr>
        <p:spPr>
          <a:xfrm flipH="1">
            <a:off x="2206624" y="4567237"/>
            <a:ext cx="1" cy="1371601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398587" y="3962400"/>
            <a:ext cx="186582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read()/recv()</a:t>
            </a:r>
          </a:p>
        </p:txBody>
      </p:sp>
      <p:sp>
        <p:nvSpPr>
          <p:cNvPr id="259" name="Shape 259"/>
          <p:cNvSpPr/>
          <p:nvPr/>
        </p:nvSpPr>
        <p:spPr>
          <a:xfrm>
            <a:off x="3273425" y="4525962"/>
            <a:ext cx="2438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3730625" y="4114800"/>
            <a:ext cx="166237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261" name="Shape 261"/>
          <p:cNvSpPr/>
          <p:nvPr/>
        </p:nvSpPr>
        <p:spPr>
          <a:xfrm>
            <a:off x="136525" y="2560637"/>
            <a:ext cx="81003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Time</a:t>
            </a:r>
          </a:p>
        </p:txBody>
      </p:sp>
      <p:sp>
        <p:nvSpPr>
          <p:cNvPr id="262" name="Shape 262"/>
          <p:cNvSpPr/>
          <p:nvPr/>
        </p:nvSpPr>
        <p:spPr>
          <a:xfrm flipH="1">
            <a:off x="533400" y="3200400"/>
            <a:ext cx="1" cy="17526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Signal driven I/O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xfrm>
            <a:off x="8749158" y="6554422"/>
            <a:ext cx="344042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249866" y="1887537"/>
            <a:ext cx="2080206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Establish </a:t>
            </a:r>
            <a:r>
              <a:rPr sz="2000" b="1">
                <a:solidFill>
                  <a:srgbClr val="0000CC"/>
                </a:solidFill>
              </a:rPr>
              <a:t>SIGIO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Signal handler</a:t>
            </a:r>
          </a:p>
        </p:txBody>
      </p:sp>
      <p:sp>
        <p:nvSpPr>
          <p:cNvPr id="267" name="Shape 267"/>
          <p:cNvSpPr/>
          <p:nvPr/>
        </p:nvSpPr>
        <p:spPr>
          <a:xfrm>
            <a:off x="5673725" y="2032000"/>
            <a:ext cx="2119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268" name="Shape 268"/>
          <p:cNvSpPr/>
          <p:nvPr/>
        </p:nvSpPr>
        <p:spPr>
          <a:xfrm>
            <a:off x="5883275" y="3886200"/>
            <a:ext cx="16288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data ready</a:t>
            </a:r>
          </a:p>
        </p:txBody>
      </p:sp>
      <p:sp>
        <p:nvSpPr>
          <p:cNvPr id="269" name="Shape 269"/>
          <p:cNvSpPr/>
          <p:nvPr/>
        </p:nvSpPr>
        <p:spPr>
          <a:xfrm>
            <a:off x="5959475" y="4343400"/>
            <a:ext cx="157753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data</a:t>
            </a:r>
          </a:p>
        </p:txBody>
      </p:sp>
      <p:sp>
        <p:nvSpPr>
          <p:cNvPr id="270" name="Shape 270"/>
          <p:cNvSpPr/>
          <p:nvPr/>
        </p:nvSpPr>
        <p:spPr>
          <a:xfrm>
            <a:off x="5807075" y="6019800"/>
            <a:ext cx="228893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complete</a:t>
            </a:r>
          </a:p>
        </p:txBody>
      </p:sp>
      <p:sp>
        <p:nvSpPr>
          <p:cNvPr id="271" name="Shape 271"/>
          <p:cNvSpPr/>
          <p:nvPr/>
        </p:nvSpPr>
        <p:spPr>
          <a:xfrm>
            <a:off x="1371600" y="5867400"/>
            <a:ext cx="156087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Read data</a:t>
            </a:r>
          </a:p>
        </p:txBody>
      </p:sp>
      <p:sp>
        <p:nvSpPr>
          <p:cNvPr id="272" name="Shape 272"/>
          <p:cNvSpPr/>
          <p:nvPr/>
        </p:nvSpPr>
        <p:spPr>
          <a:xfrm>
            <a:off x="3216275" y="2316162"/>
            <a:ext cx="2438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6873875" y="2586037"/>
            <a:ext cx="0" cy="13716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6873875" y="4719637"/>
            <a:ext cx="0" cy="13716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 flipH="1">
            <a:off x="3521075" y="6243637"/>
            <a:ext cx="2057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673475" y="1905000"/>
            <a:ext cx="166237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277" name="Shape 277"/>
          <p:cNvSpPr/>
          <p:nvPr/>
        </p:nvSpPr>
        <p:spPr>
          <a:xfrm>
            <a:off x="6950075" y="2936875"/>
            <a:ext cx="182072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Wait for 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6873875" y="5089525"/>
            <a:ext cx="21091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Copy data to user</a:t>
            </a:r>
          </a:p>
        </p:txBody>
      </p:sp>
      <p:sp>
        <p:nvSpPr>
          <p:cNvPr id="279" name="Shape 279"/>
          <p:cNvSpPr/>
          <p:nvPr/>
        </p:nvSpPr>
        <p:spPr>
          <a:xfrm>
            <a:off x="3978275" y="5832475"/>
            <a:ext cx="14255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Return ok</a:t>
            </a:r>
          </a:p>
        </p:txBody>
      </p:sp>
      <p:sp>
        <p:nvSpPr>
          <p:cNvPr id="280" name="Shape 280"/>
          <p:cNvSpPr/>
          <p:nvPr/>
        </p:nvSpPr>
        <p:spPr>
          <a:xfrm flipH="1">
            <a:off x="2225674" y="2586037"/>
            <a:ext cx="1" cy="1371601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311275" y="5180012"/>
            <a:ext cx="18121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Process blocks</a:t>
            </a:r>
          </a:p>
        </p:txBody>
      </p:sp>
      <p:sp>
        <p:nvSpPr>
          <p:cNvPr id="282" name="Shape 282"/>
          <p:cNvSpPr/>
          <p:nvPr/>
        </p:nvSpPr>
        <p:spPr>
          <a:xfrm flipH="1">
            <a:off x="3292475" y="4110037"/>
            <a:ext cx="22860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3749675" y="3594100"/>
            <a:ext cx="167080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Deliver SIGIO</a:t>
            </a:r>
          </a:p>
        </p:txBody>
      </p:sp>
      <p:sp>
        <p:nvSpPr>
          <p:cNvPr id="284" name="Shape 284"/>
          <p:cNvSpPr/>
          <p:nvPr/>
        </p:nvSpPr>
        <p:spPr>
          <a:xfrm>
            <a:off x="1311275" y="3046412"/>
            <a:ext cx="217954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3300"/>
                </a:solidFill>
              </a:rPr>
              <a:t>Process continues</a:t>
            </a:r>
          </a:p>
        </p:txBody>
      </p:sp>
      <p:sp>
        <p:nvSpPr>
          <p:cNvPr id="285" name="Shape 285"/>
          <p:cNvSpPr/>
          <p:nvPr/>
        </p:nvSpPr>
        <p:spPr>
          <a:xfrm flipH="1">
            <a:off x="2285999" y="4648200"/>
            <a:ext cx="1" cy="1371600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219200" y="4318000"/>
            <a:ext cx="186581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read()/recv()</a:t>
            </a:r>
          </a:p>
        </p:txBody>
      </p:sp>
      <p:sp>
        <p:nvSpPr>
          <p:cNvPr id="287" name="Shape 287"/>
          <p:cNvSpPr/>
          <p:nvPr/>
        </p:nvSpPr>
        <p:spPr>
          <a:xfrm>
            <a:off x="3292475" y="4602162"/>
            <a:ext cx="2438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749675" y="4191000"/>
            <a:ext cx="166237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289" name="Shape 289"/>
          <p:cNvSpPr/>
          <p:nvPr/>
        </p:nvSpPr>
        <p:spPr>
          <a:xfrm>
            <a:off x="1295400" y="3898900"/>
            <a:ext cx="18825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000" b="1"/>
              <a:t>Signal Handler</a:t>
            </a:r>
          </a:p>
        </p:txBody>
      </p:sp>
      <p:sp>
        <p:nvSpPr>
          <p:cNvPr id="290" name="Shape 290"/>
          <p:cNvSpPr/>
          <p:nvPr/>
        </p:nvSpPr>
        <p:spPr>
          <a:xfrm>
            <a:off x="0" y="2560637"/>
            <a:ext cx="81003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Time</a:t>
            </a:r>
          </a:p>
        </p:txBody>
      </p:sp>
      <p:sp>
        <p:nvSpPr>
          <p:cNvPr id="291" name="Shape 291"/>
          <p:cNvSpPr/>
          <p:nvPr/>
        </p:nvSpPr>
        <p:spPr>
          <a:xfrm flipH="1">
            <a:off x="396875" y="3200400"/>
            <a:ext cx="1" cy="17526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 flipH="1" flipV="1">
            <a:off x="3276600" y="2509837"/>
            <a:ext cx="22860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098925" y="2451100"/>
            <a:ext cx="76766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return</a:t>
            </a:r>
          </a:p>
        </p:txBody>
      </p:sp>
      <p:sp>
        <p:nvSpPr>
          <p:cNvPr id="294" name="Shape 294"/>
          <p:cNvSpPr/>
          <p:nvPr/>
        </p:nvSpPr>
        <p:spPr>
          <a:xfrm>
            <a:off x="1371600" y="1447800"/>
            <a:ext cx="13487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Application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6172200" y="1447800"/>
            <a:ext cx="20351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Operating system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Asynchronous I/O</a:t>
            </a:r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2"/>
          </p:nvPr>
        </p:nvSpPr>
        <p:spPr>
          <a:xfrm>
            <a:off x="8749158" y="6554422"/>
            <a:ext cx="344042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219200" y="1798637"/>
            <a:ext cx="156087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aio_read()</a:t>
            </a:r>
          </a:p>
        </p:txBody>
      </p:sp>
      <p:sp>
        <p:nvSpPr>
          <p:cNvPr id="300" name="Shape 300"/>
          <p:cNvSpPr/>
          <p:nvPr/>
        </p:nvSpPr>
        <p:spPr>
          <a:xfrm>
            <a:off x="5673725" y="1808162"/>
            <a:ext cx="211986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301" name="Shape 301"/>
          <p:cNvSpPr/>
          <p:nvPr/>
        </p:nvSpPr>
        <p:spPr>
          <a:xfrm>
            <a:off x="5883275" y="3662362"/>
            <a:ext cx="162888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data ready</a:t>
            </a:r>
          </a:p>
        </p:txBody>
      </p:sp>
      <p:sp>
        <p:nvSpPr>
          <p:cNvPr id="302" name="Shape 302"/>
          <p:cNvSpPr/>
          <p:nvPr/>
        </p:nvSpPr>
        <p:spPr>
          <a:xfrm>
            <a:off x="5959475" y="4119562"/>
            <a:ext cx="157753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data</a:t>
            </a:r>
          </a:p>
        </p:txBody>
      </p:sp>
      <p:sp>
        <p:nvSpPr>
          <p:cNvPr id="303" name="Shape 303"/>
          <p:cNvSpPr/>
          <p:nvPr/>
        </p:nvSpPr>
        <p:spPr>
          <a:xfrm>
            <a:off x="5807075" y="5795962"/>
            <a:ext cx="228893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complete</a:t>
            </a:r>
          </a:p>
        </p:txBody>
      </p:sp>
      <p:sp>
        <p:nvSpPr>
          <p:cNvPr id="304" name="Shape 304"/>
          <p:cNvSpPr/>
          <p:nvPr/>
        </p:nvSpPr>
        <p:spPr>
          <a:xfrm>
            <a:off x="1219200" y="5715000"/>
            <a:ext cx="2368550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Signal handler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Read data</a:t>
            </a:r>
          </a:p>
        </p:txBody>
      </p:sp>
      <p:sp>
        <p:nvSpPr>
          <p:cNvPr id="305" name="Shape 305"/>
          <p:cNvSpPr/>
          <p:nvPr/>
        </p:nvSpPr>
        <p:spPr>
          <a:xfrm>
            <a:off x="3216275" y="2057400"/>
            <a:ext cx="2438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6873875" y="236220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6873875" y="449580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 flipH="1">
            <a:off x="3521075" y="6019800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673475" y="1646237"/>
            <a:ext cx="1662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310" name="Shape 310"/>
          <p:cNvSpPr/>
          <p:nvPr/>
        </p:nvSpPr>
        <p:spPr>
          <a:xfrm>
            <a:off x="6950075" y="2713037"/>
            <a:ext cx="182072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Wait for data</a:t>
            </a:r>
          </a:p>
        </p:txBody>
      </p:sp>
      <p:sp>
        <p:nvSpPr>
          <p:cNvPr id="311" name="Shape 311"/>
          <p:cNvSpPr/>
          <p:nvPr/>
        </p:nvSpPr>
        <p:spPr>
          <a:xfrm>
            <a:off x="6873875" y="4864100"/>
            <a:ext cx="21091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Copy data to user</a:t>
            </a:r>
          </a:p>
        </p:txBody>
      </p:sp>
      <p:sp>
        <p:nvSpPr>
          <p:cNvPr id="312" name="Shape 312"/>
          <p:cNvSpPr/>
          <p:nvPr/>
        </p:nvSpPr>
        <p:spPr>
          <a:xfrm>
            <a:off x="3630992" y="5610225"/>
            <a:ext cx="1826454" cy="1035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Deliver signal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sz="500" b="1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specified in 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000" b="1"/>
              <a:t>aio_read()</a:t>
            </a:r>
          </a:p>
        </p:txBody>
      </p:sp>
      <p:sp>
        <p:nvSpPr>
          <p:cNvPr id="313" name="Shape 313"/>
          <p:cNvSpPr/>
          <p:nvPr/>
        </p:nvSpPr>
        <p:spPr>
          <a:xfrm flipH="1">
            <a:off x="2225674" y="2362200"/>
            <a:ext cx="1" cy="3429000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1311275" y="3675062"/>
            <a:ext cx="217954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3300"/>
                </a:solidFill>
              </a:rPr>
              <a:t>Process continues</a:t>
            </a:r>
          </a:p>
        </p:txBody>
      </p:sp>
      <p:sp>
        <p:nvSpPr>
          <p:cNvPr id="315" name="Shape 315"/>
          <p:cNvSpPr/>
          <p:nvPr/>
        </p:nvSpPr>
        <p:spPr>
          <a:xfrm flipH="1" flipV="1">
            <a:off x="3292475" y="2209799"/>
            <a:ext cx="23622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054475" y="2138362"/>
            <a:ext cx="900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return</a:t>
            </a:r>
          </a:p>
        </p:txBody>
      </p:sp>
      <p:sp>
        <p:nvSpPr>
          <p:cNvPr id="317" name="Shape 317"/>
          <p:cNvSpPr/>
          <p:nvPr/>
        </p:nvSpPr>
        <p:spPr>
          <a:xfrm>
            <a:off x="0" y="2560637"/>
            <a:ext cx="81003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Time</a:t>
            </a:r>
          </a:p>
        </p:txBody>
      </p:sp>
      <p:sp>
        <p:nvSpPr>
          <p:cNvPr id="318" name="Shape 318"/>
          <p:cNvSpPr/>
          <p:nvPr/>
        </p:nvSpPr>
        <p:spPr>
          <a:xfrm flipH="1">
            <a:off x="396875" y="3200400"/>
            <a:ext cx="1" cy="17526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371600" y="1447800"/>
            <a:ext cx="13487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Application</a:t>
            </a:r>
          </a:p>
        </p:txBody>
      </p:sp>
      <p:sp>
        <p:nvSpPr>
          <p:cNvPr id="320" name="Shape 320"/>
          <p:cNvSpPr/>
          <p:nvPr/>
        </p:nvSpPr>
        <p:spPr>
          <a:xfrm>
            <a:off x="6172200" y="1447800"/>
            <a:ext cx="20351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Operating system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Multiplexing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idx="1"/>
          </p:nvPr>
        </p:nvSpPr>
        <p:spPr>
          <a:xfrm>
            <a:off x="179933" y="3195439"/>
            <a:ext cx="8324355" cy="3484761"/>
          </a:xfrm>
          <a:prstGeom prst="rect">
            <a:avLst/>
          </a:prstGeom>
        </p:spPr>
        <p:txBody>
          <a:bodyPr/>
          <a:lstStyle/>
          <a:p>
            <a:r>
              <a:t>	Example of Event-oriented programming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I/O multiplexing?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an application needs to handle multiple I/O descriptors at the same time</a:t>
            </a:r>
          </a:p>
          <a:p>
            <a:pPr lvl="1"/>
            <a:r>
              <a:t>E.g. file and socket descriptors, multiple socket descriptors</a:t>
            </a:r>
          </a:p>
          <a:p>
            <a:endParaRPr/>
          </a:p>
          <a:p>
            <a:r>
              <a:t>When I/O on any one descriptor can result in blocking</a:t>
            </a:r>
          </a:p>
        </p:txBody>
      </p:sp>
      <p:sp>
        <p:nvSpPr>
          <p:cNvPr id="327" name="Shape 3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Non-forking concurrent server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333" name="Group 333"/>
          <p:cNvGrpSpPr/>
          <p:nvPr/>
        </p:nvGrpSpPr>
        <p:grpSpPr>
          <a:xfrm>
            <a:off x="3217758" y="1752600"/>
            <a:ext cx="2632284" cy="1143001"/>
            <a:chOff x="0" y="0"/>
            <a:chExt cx="2632283" cy="1143000"/>
          </a:xfrm>
          <a:solidFill>
            <a:schemeClr val="bg1">
              <a:lumMod val="75000"/>
            </a:schemeClr>
          </a:solidFill>
        </p:grpSpPr>
        <p:sp>
          <p:nvSpPr>
            <p:cNvPr id="331" name="Shape 331"/>
            <p:cNvSpPr/>
            <p:nvPr/>
          </p:nvSpPr>
          <p:spPr>
            <a:xfrm>
              <a:off x="58841" y="0"/>
              <a:ext cx="2514601" cy="1143001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0" y="42225"/>
              <a:ext cx="2632284" cy="105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sz="2400" b="1">
                  <a:latin typeface="Times New Roman"/>
                  <a:ea typeface="Times New Roman"/>
                  <a:cs typeface="Times New Roman"/>
                  <a:sym typeface="Times New Roman"/>
                </a:rPr>
                <a:t>Concurrent Server</a:t>
              </a:r>
            </a:p>
            <a:p>
              <a:pPr algn="ctr"/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sz="2000" b="1">
                  <a:latin typeface="Times New Roman"/>
                  <a:ea typeface="Times New Roman"/>
                  <a:cs typeface="Times New Roman"/>
                  <a:sym typeface="Times New Roman"/>
                </a:rPr>
                <a:t>select()</a:t>
              </a:r>
            </a:p>
          </p:txBody>
        </p:sp>
      </p:grpSp>
      <p:sp>
        <p:nvSpPr>
          <p:cNvPr id="334" name="Shape 334"/>
          <p:cNvSpPr/>
          <p:nvPr/>
        </p:nvSpPr>
        <p:spPr>
          <a:xfrm>
            <a:off x="2438400" y="3886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505200" y="3886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572000" y="3886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638800" y="3886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6858000" y="3886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9" name="Shape 339"/>
          <p:cNvSpPr/>
          <p:nvPr/>
        </p:nvSpPr>
        <p:spPr>
          <a:xfrm flipH="1">
            <a:off x="2667000" y="2895600"/>
            <a:ext cx="990600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 flipH="1">
            <a:off x="3657600" y="2895599"/>
            <a:ext cx="3810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572000" y="2895599"/>
            <a:ext cx="1524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5181600" y="2895600"/>
            <a:ext cx="609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638799" y="2895600"/>
            <a:ext cx="1371602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46" name="Group 346"/>
          <p:cNvGrpSpPr/>
          <p:nvPr/>
        </p:nvGrpSpPr>
        <p:grpSpPr>
          <a:xfrm>
            <a:off x="2209800" y="5029200"/>
            <a:ext cx="685800" cy="762000"/>
            <a:chOff x="0" y="0"/>
            <a:chExt cx="685800" cy="762000"/>
          </a:xfrm>
          <a:solidFill>
            <a:schemeClr val="bg1">
              <a:lumMod val="75000"/>
            </a:schemeClr>
          </a:solidFill>
        </p:grpSpPr>
        <p:sp>
          <p:nvSpPr>
            <p:cNvPr id="344" name="Shape 344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12980" y="170304"/>
              <a:ext cx="459840" cy="4213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400">
                  <a:latin typeface="Times New Roman"/>
                  <a:ea typeface="Times New Roman"/>
                  <a:cs typeface="Times New Roman"/>
                  <a:sym typeface="Times New Roman"/>
                </a:rPr>
                <a:t>C1</a:t>
              </a:r>
            </a:p>
          </p:txBody>
        </p:sp>
      </p:grpSp>
      <p:sp>
        <p:nvSpPr>
          <p:cNvPr id="347" name="Shape 347"/>
          <p:cNvSpPr/>
          <p:nvPr/>
        </p:nvSpPr>
        <p:spPr>
          <a:xfrm>
            <a:off x="2590800" y="4191000"/>
            <a:ext cx="0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50" name="Group 350"/>
          <p:cNvGrpSpPr/>
          <p:nvPr/>
        </p:nvGrpSpPr>
        <p:grpSpPr>
          <a:xfrm>
            <a:off x="3276600" y="5029200"/>
            <a:ext cx="685800" cy="762000"/>
            <a:chOff x="0" y="0"/>
            <a:chExt cx="685800" cy="762000"/>
          </a:xfrm>
          <a:solidFill>
            <a:schemeClr val="bg1">
              <a:lumMod val="75000"/>
            </a:schemeClr>
          </a:solidFill>
        </p:grpSpPr>
        <p:sp>
          <p:nvSpPr>
            <p:cNvPr id="348" name="Shape 348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12980" y="170304"/>
              <a:ext cx="459840" cy="4213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400">
                  <a:latin typeface="Times New Roman"/>
                  <a:ea typeface="Times New Roman"/>
                  <a:cs typeface="Times New Roman"/>
                  <a:sym typeface="Times New Roman"/>
                </a:rPr>
                <a:t>C2</a:t>
              </a:r>
            </a:p>
          </p:txBody>
        </p:sp>
      </p:grpSp>
      <p:sp>
        <p:nvSpPr>
          <p:cNvPr id="351" name="Shape 351"/>
          <p:cNvSpPr/>
          <p:nvPr/>
        </p:nvSpPr>
        <p:spPr>
          <a:xfrm>
            <a:off x="3657600" y="4191000"/>
            <a:ext cx="0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54" name="Group 354"/>
          <p:cNvGrpSpPr/>
          <p:nvPr/>
        </p:nvGrpSpPr>
        <p:grpSpPr>
          <a:xfrm>
            <a:off x="4343400" y="5029200"/>
            <a:ext cx="685800" cy="762000"/>
            <a:chOff x="0" y="0"/>
            <a:chExt cx="685800" cy="762000"/>
          </a:xfrm>
          <a:solidFill>
            <a:schemeClr val="bg1">
              <a:lumMod val="75000"/>
            </a:schemeClr>
          </a:solidFill>
        </p:grpSpPr>
        <p:sp>
          <p:nvSpPr>
            <p:cNvPr id="352" name="Shape 352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12980" y="170304"/>
              <a:ext cx="459840" cy="4213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400">
                  <a:latin typeface="Times New Roman"/>
                  <a:ea typeface="Times New Roman"/>
                  <a:cs typeface="Times New Roman"/>
                  <a:sym typeface="Times New Roman"/>
                </a:rPr>
                <a:t>C3</a:t>
              </a:r>
            </a:p>
          </p:txBody>
        </p:sp>
      </p:grpSp>
      <p:sp>
        <p:nvSpPr>
          <p:cNvPr id="355" name="Shape 355"/>
          <p:cNvSpPr/>
          <p:nvPr/>
        </p:nvSpPr>
        <p:spPr>
          <a:xfrm>
            <a:off x="4724400" y="4191000"/>
            <a:ext cx="0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58" name="Group 358"/>
          <p:cNvGrpSpPr/>
          <p:nvPr/>
        </p:nvGrpSpPr>
        <p:grpSpPr>
          <a:xfrm>
            <a:off x="5410200" y="5029200"/>
            <a:ext cx="685800" cy="762000"/>
            <a:chOff x="0" y="0"/>
            <a:chExt cx="685800" cy="762000"/>
          </a:xfrm>
          <a:solidFill>
            <a:schemeClr val="bg1">
              <a:lumMod val="75000"/>
            </a:schemeClr>
          </a:solidFill>
        </p:grpSpPr>
        <p:sp>
          <p:nvSpPr>
            <p:cNvPr id="356" name="Shape 356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12980" y="170304"/>
              <a:ext cx="459840" cy="4213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400">
                  <a:latin typeface="Times New Roman"/>
                  <a:ea typeface="Times New Roman"/>
                  <a:cs typeface="Times New Roman"/>
                  <a:sym typeface="Times New Roman"/>
                </a:rPr>
                <a:t>C4</a:t>
              </a:r>
            </a:p>
          </p:txBody>
        </p:sp>
      </p:grpSp>
      <p:sp>
        <p:nvSpPr>
          <p:cNvPr id="359" name="Shape 359"/>
          <p:cNvSpPr/>
          <p:nvPr/>
        </p:nvSpPr>
        <p:spPr>
          <a:xfrm>
            <a:off x="5791200" y="4191000"/>
            <a:ext cx="0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62" name="Group 362"/>
          <p:cNvGrpSpPr/>
          <p:nvPr/>
        </p:nvGrpSpPr>
        <p:grpSpPr>
          <a:xfrm>
            <a:off x="6629400" y="5029200"/>
            <a:ext cx="685800" cy="762000"/>
            <a:chOff x="0" y="0"/>
            <a:chExt cx="685800" cy="762000"/>
          </a:xfrm>
          <a:solidFill>
            <a:schemeClr val="bg1">
              <a:lumMod val="75000"/>
            </a:schemeClr>
          </a:solidFill>
        </p:grpSpPr>
        <p:sp>
          <p:nvSpPr>
            <p:cNvPr id="360" name="Shape 360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12980" y="170304"/>
              <a:ext cx="459840" cy="4213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400">
                  <a:latin typeface="Times New Roman"/>
                  <a:ea typeface="Times New Roman"/>
                  <a:cs typeface="Times New Roman"/>
                  <a:sym typeface="Times New Roman"/>
                </a:rPr>
                <a:t>C5</a:t>
              </a:r>
            </a:p>
          </p:txBody>
        </p:sp>
      </p:grpSp>
      <p:sp>
        <p:nvSpPr>
          <p:cNvPr id="363" name="Shape 363"/>
          <p:cNvSpPr/>
          <p:nvPr/>
        </p:nvSpPr>
        <p:spPr>
          <a:xfrm>
            <a:off x="7010400" y="4191000"/>
            <a:ext cx="0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7391400" y="2209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791200" y="2362200"/>
            <a:ext cx="1600200" cy="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7207250" y="2559050"/>
            <a:ext cx="713592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listen</a:t>
            </a:r>
          </a:p>
          <a:p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</a:p>
        </p:txBody>
      </p:sp>
      <p:sp>
        <p:nvSpPr>
          <p:cNvPr id="367" name="Shape 367"/>
          <p:cNvSpPr/>
          <p:nvPr/>
        </p:nvSpPr>
        <p:spPr>
          <a:xfrm>
            <a:off x="1981200" y="3886200"/>
            <a:ext cx="421703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fd1</a:t>
            </a:r>
          </a:p>
        </p:txBody>
      </p:sp>
      <p:sp>
        <p:nvSpPr>
          <p:cNvPr id="368" name="Shape 368"/>
          <p:cNvSpPr/>
          <p:nvPr/>
        </p:nvSpPr>
        <p:spPr>
          <a:xfrm>
            <a:off x="3048000" y="3886200"/>
            <a:ext cx="421703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fd2</a:t>
            </a:r>
          </a:p>
        </p:txBody>
      </p:sp>
      <p:sp>
        <p:nvSpPr>
          <p:cNvPr id="369" name="Shape 369"/>
          <p:cNvSpPr/>
          <p:nvPr/>
        </p:nvSpPr>
        <p:spPr>
          <a:xfrm>
            <a:off x="4114800" y="3886200"/>
            <a:ext cx="421703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fd3</a:t>
            </a:r>
          </a:p>
        </p:txBody>
      </p:sp>
      <p:sp>
        <p:nvSpPr>
          <p:cNvPr id="370" name="Shape 370"/>
          <p:cNvSpPr/>
          <p:nvPr/>
        </p:nvSpPr>
        <p:spPr>
          <a:xfrm>
            <a:off x="5181600" y="3900487"/>
            <a:ext cx="421703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fd4</a:t>
            </a:r>
          </a:p>
        </p:txBody>
      </p:sp>
      <p:sp>
        <p:nvSpPr>
          <p:cNvPr id="371" name="Shape 371"/>
          <p:cNvSpPr/>
          <p:nvPr/>
        </p:nvSpPr>
        <p:spPr>
          <a:xfrm>
            <a:off x="6432550" y="3900487"/>
            <a:ext cx="421703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fd5</a:t>
            </a:r>
          </a:p>
        </p:txBody>
      </p:sp>
      <p:sp>
        <p:nvSpPr>
          <p:cNvPr id="372" name="Shape 372"/>
          <p:cNvSpPr/>
          <p:nvPr/>
        </p:nvSpPr>
        <p:spPr>
          <a:xfrm>
            <a:off x="517525" y="3902075"/>
            <a:ext cx="1435110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  <a:r>
              <a:rPr sz="2400" b="1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sz="2400">
                <a:latin typeface="Wingdings"/>
                <a:ea typeface="Wingdings"/>
                <a:cs typeface="Wingdings"/>
                <a:sym typeface="Wingdings"/>
              </a:rPr>
              <a:t>➔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Sockets</a:t>
            </a:r>
          </a:p>
        </p:txBody>
      </p:sp>
      <p:sp>
        <p:nvSpPr>
          <p:cNvPr id="373" name="Shape 373"/>
          <p:cNvSpPr/>
          <p:nvPr/>
        </p:nvSpPr>
        <p:spPr>
          <a:xfrm>
            <a:off x="746125" y="5222875"/>
            <a:ext cx="131649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Clients </a:t>
            </a:r>
            <a:r>
              <a:rPr sz="2400">
                <a:latin typeface="Wingdings"/>
                <a:ea typeface="Wingdings"/>
                <a:cs typeface="Wingdings"/>
                <a:sym typeface="Wingdings"/>
              </a:rPr>
              <a:t>➔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select() call</a:t>
            </a: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Allows a process to wait for an event to occur on any one of its descriptors.</a:t>
            </a:r>
          </a:p>
          <a:p>
            <a:endParaRPr/>
          </a:p>
          <a:p>
            <a:endParaRPr/>
          </a:p>
          <a:p>
            <a:r>
              <a:t>Types of event</a:t>
            </a:r>
          </a:p>
          <a:p>
            <a:pPr lvl="1"/>
            <a:r>
              <a:t>ready for read</a:t>
            </a:r>
          </a:p>
          <a:p>
            <a:pPr lvl="1"/>
            <a:r>
              <a:t>ready for write</a:t>
            </a:r>
          </a:p>
          <a:p>
            <a:pPr lvl="1"/>
            <a:r>
              <a:t>Exception condition</a:t>
            </a:r>
          </a:p>
        </p:txBody>
      </p:sp>
      <p:sp>
        <p:nvSpPr>
          <p:cNvPr id="377" name="Shape 3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304800" y="301625"/>
            <a:ext cx="8378825" cy="993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select() call</a:t>
            </a:r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8378825" cy="4418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int  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228600" lvl="2" indent="533400">
              <a:spcBef>
                <a:spcPts val="400"/>
              </a:spcBef>
              <a:buSzTx/>
              <a:buNone/>
              <a:defRPr sz="22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int  maxfdp1,		/* max. fd + 1 */</a:t>
            </a:r>
          </a:p>
          <a:p>
            <a:pPr marL="228600" lvl="2" indent="533400">
              <a:spcBef>
                <a:spcPts val="400"/>
              </a:spcBef>
              <a:buSzTx/>
              <a:buNone/>
              <a:defRPr sz="2200"/>
            </a:pPr>
            <a:r>
              <a:rPr sz="20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*readfds, 	/* read ready? */ </a:t>
            </a:r>
          </a:p>
          <a:p>
            <a:pPr marL="228600" lvl="2" indent="533400">
              <a:spcBef>
                <a:spcPts val="400"/>
              </a:spcBef>
              <a:buSzTx/>
              <a:buNone/>
              <a:defRPr sz="2200"/>
            </a:pPr>
            <a:r>
              <a:rPr sz="20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*writefds, 	/* write ready? */</a:t>
            </a:r>
          </a:p>
          <a:p>
            <a:pPr marL="228600" lvl="2" indent="533400">
              <a:spcBef>
                <a:spcPts val="400"/>
              </a:spcBef>
              <a:buSzTx/>
              <a:buNone/>
              <a:defRPr sz="2200"/>
            </a:pPr>
            <a:r>
              <a:rPr sz="20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*exceptfds, 	/* exceptions? */</a:t>
            </a:r>
          </a:p>
          <a:p>
            <a:pPr marL="228600" lvl="2" indent="533400">
              <a:spcBef>
                <a:spcPts val="400"/>
              </a:spcBef>
              <a:buSzTx/>
              <a:buNone/>
              <a:defRPr sz="22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sz="20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timeval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*timeout);</a:t>
            </a:r>
          </a:p>
          <a:p>
            <a:pPr marL="228600" lvl="2" indent="533400">
              <a:spcBef>
                <a:spcPts val="500"/>
              </a:spcBef>
              <a:buSzTx/>
              <a:buNone/>
              <a:defRPr sz="2200"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struct  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timeval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long tv_sec;  /* seconds */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long tv_usec; /* microseconds */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81" name="Shape 3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 fd_set</a:t>
            </a:r>
          </a:p>
        </p:txBody>
      </p:sp>
      <p:sp>
        <p:nvSpPr>
          <p:cNvPr id="384" name="Shape 3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of descriptors that we want to wait on for events.</a:t>
            </a:r>
          </a:p>
          <a:p>
            <a:endParaRPr/>
          </a:p>
          <a:p>
            <a:r>
              <a:t>Typically holds 256 descriptor states.</a:t>
            </a:r>
          </a:p>
          <a:p>
            <a:endParaRPr/>
          </a:p>
          <a:p>
            <a:r>
              <a:t>Manipulation macros</a:t>
            </a:r>
          </a:p>
          <a:p>
            <a:pPr lvl="1"/>
            <a:r>
              <a:t>void FD_ZERO(fd_set *fds) </a:t>
            </a:r>
          </a:p>
          <a:p>
            <a:pPr lvl="1"/>
            <a:r>
              <a:t>void FD_SET (int fd, fd_set *fds)</a:t>
            </a:r>
          </a:p>
          <a:p>
            <a:pPr lvl="1"/>
            <a:r>
              <a:t>void FD_CLR (int fd, fd_set *fds)</a:t>
            </a:r>
          </a:p>
          <a:p>
            <a:pPr lvl="1"/>
            <a:r>
              <a:t>int FD_ISSET(int fd, fd_set *fds)</a:t>
            </a:r>
          </a:p>
        </p:txBody>
      </p:sp>
      <p:sp>
        <p:nvSpPr>
          <p:cNvPr id="385" name="Shape 3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Non-forking Concurrent Server</a:t>
            </a:r>
          </a:p>
        </p:txBody>
      </p:sp>
      <p:sp>
        <p:nvSpPr>
          <p:cNvPr id="388" name="Shape 388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382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1" indent="95250">
              <a:buSzTx/>
              <a:buNone/>
              <a:defRPr sz="2500"/>
            </a:pP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 rdset, wrset;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int listenfd, connfd1, connfd2;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int maxfdp1;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………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establishment etc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………</a:t>
            </a:r>
          </a:p>
          <a:p>
            <a:pPr marL="285750" lvl="1" indent="95250">
              <a:buSzTx/>
              <a:buNone/>
              <a:defRPr sz="2500"/>
            </a:pP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/* initialize */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FD_ZERO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(&amp;rdset);</a:t>
            </a:r>
          </a:p>
          <a:p>
            <a:pPr marL="285750" lvl="1" indent="95250"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FD_ZERO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(&amp;wrset);</a:t>
            </a:r>
          </a:p>
        </p:txBody>
      </p:sp>
      <p:sp>
        <p:nvSpPr>
          <p:cNvPr id="389" name="Shape 3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Concurrency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0763" indent="-290763">
              <a:defRPr sz="1600"/>
            </a:pPr>
            <a:r>
              <a:t>True Concurrency (multiple processes or threads)</a:t>
            </a:r>
          </a:p>
          <a:p>
            <a:pPr lvl="1">
              <a:defRPr sz="1600"/>
            </a:pPr>
            <a:r>
              <a:t>Multi-processor machines</a:t>
            </a:r>
          </a:p>
          <a:p>
            <a:pPr lvl="2">
              <a:defRPr sz="1600"/>
            </a:pPr>
            <a:r>
              <a:t>Child processes/threads execute in parallel.</a:t>
            </a:r>
          </a:p>
          <a:p>
            <a:pPr lvl="2">
              <a:defRPr sz="1600"/>
            </a:pPr>
            <a:endParaRPr/>
          </a:p>
          <a:p>
            <a:pPr lvl="1">
              <a:defRPr sz="1600"/>
            </a:pPr>
            <a:r>
              <a:t>Multi-process (forking) servers</a:t>
            </a:r>
          </a:p>
          <a:p>
            <a:pPr lvl="2">
              <a:defRPr sz="1600"/>
            </a:pPr>
            <a:r>
              <a:t>If one child server blocks, another executes</a:t>
            </a:r>
          </a:p>
          <a:p>
            <a:pPr lvl="2">
              <a:defRPr sz="1600"/>
            </a:pPr>
            <a:endParaRPr/>
          </a:p>
          <a:p>
            <a:pPr lvl="1">
              <a:defRPr sz="1600"/>
            </a:pPr>
            <a:r>
              <a:t>Multi-threaded servers</a:t>
            </a:r>
          </a:p>
          <a:p>
            <a:pPr lvl="2">
              <a:defRPr sz="1600"/>
            </a:pPr>
            <a:r>
              <a:t>If one thread blocks, another executes.</a:t>
            </a:r>
          </a:p>
          <a:p>
            <a:pPr lvl="2">
              <a:defRPr sz="1600"/>
            </a:pPr>
            <a:r>
              <a:t>Only if threads supported by kernel</a:t>
            </a:r>
          </a:p>
          <a:p>
            <a:pPr lvl="2">
              <a:defRPr sz="1600"/>
            </a:pPr>
            <a:endParaRPr/>
          </a:p>
          <a:p>
            <a:pPr lvl="3">
              <a:defRPr sz="1600"/>
            </a:pPr>
            <a:endParaRPr/>
          </a:p>
          <a:p>
            <a:pPr marL="290763" indent="-290763">
              <a:defRPr sz="1600"/>
            </a:pPr>
            <a:r>
              <a:t>Apparent Concurrency </a:t>
            </a:r>
          </a:p>
          <a:p>
            <a:pPr lvl="1">
              <a:defRPr sz="1600"/>
            </a:pPr>
            <a:r>
              <a:t>Single process does multiplexing among multiple clients.</a:t>
            </a:r>
          </a:p>
          <a:p>
            <a:pPr lvl="2">
              <a:defRPr sz="1600"/>
            </a:pPr>
            <a:r>
              <a:t>E.g. I/O multiplexing with select().</a:t>
            </a:r>
          </a:p>
          <a:p>
            <a:pPr lvl="1">
              <a:defRPr sz="1600"/>
            </a:pPr>
            <a:r>
              <a:t>Multi-threaded Server (again!)</a:t>
            </a:r>
          </a:p>
          <a:p>
            <a:pPr lvl="2">
              <a:defRPr sz="1600"/>
            </a:pPr>
            <a:r>
              <a:t>If threads implemented at user level.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body" idx="1"/>
          </p:nvPr>
        </p:nvSpPr>
        <p:spPr>
          <a:xfrm>
            <a:off x="381000" y="152400"/>
            <a:ext cx="8305800" cy="6629400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>
            <a:normAutofit/>
          </a:bodyPr>
          <a:lstStyle/>
          <a:p>
            <a:pPr marL="285750" lvl="1" indent="95250">
              <a:lnSpc>
                <a:spcPct val="90000"/>
              </a:lnSpc>
              <a:buSzTx/>
              <a:buNone/>
              <a:defRPr sz="2500"/>
            </a:pP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for( ;; ) {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(connfd1, &amp;rdset);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(connfd2, &amp;wrset);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(listenfd, &amp;rdset);</a:t>
            </a:r>
          </a:p>
          <a:p>
            <a:pPr marL="285750" lvl="1" indent="95250">
              <a:lnSpc>
                <a:spcPct val="90000"/>
              </a:lnSpc>
              <a:buSzTx/>
              <a:buNone/>
              <a:defRPr sz="2500"/>
            </a:pP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maxfdp1 = max(connfd1, connfd2, listenfd) + 1;</a:t>
            </a:r>
          </a:p>
          <a:p>
            <a:pPr marL="285750" lvl="1" indent="95250">
              <a:lnSpc>
                <a:spcPct val="90000"/>
              </a:lnSpc>
              <a:buSzTx/>
              <a:buNone/>
              <a:defRPr sz="2500"/>
            </a:pP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	/* wait for some event */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(maxfdp1, &amp;rdset, &amp;wrset, NULL, NULL);</a:t>
            </a:r>
          </a:p>
          <a:p>
            <a:pPr marL="285750" lvl="1" indent="95250">
              <a:lnSpc>
                <a:spcPct val="90000"/>
              </a:lnSpc>
              <a:buSzTx/>
              <a:buNone/>
              <a:defRPr sz="2500"/>
            </a:pP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if( 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FD_ISSET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(connfd1, &amp;rdset) ) {</a:t>
            </a:r>
          </a:p>
          <a:p>
            <a:pPr marL="228600" lvl="3" indent="914400">
              <a:lnSpc>
                <a:spcPct val="90000"/>
              </a:lnSpc>
              <a:spcBef>
                <a:spcPts val="300"/>
              </a:spcBef>
              <a:buSzTx/>
              <a:buNone/>
              <a:defRPr sz="1900">
                <a:latin typeface="Verdana"/>
                <a:ea typeface="Verdana"/>
                <a:cs typeface="Verdana"/>
                <a:sym typeface="Verdana"/>
              </a:defRPr>
            </a:pPr>
            <a:r>
              <a:rPr sz="15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Read data from connfd1</a:t>
            </a: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if( 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FD_ISSET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(connfd2, &amp;wrset) ) {</a:t>
            </a:r>
          </a:p>
          <a:p>
            <a:pPr marL="228600" lvl="3" indent="914400">
              <a:lnSpc>
                <a:spcPct val="90000"/>
              </a:lnSpc>
              <a:spcBef>
                <a:spcPts val="300"/>
              </a:spcBef>
              <a:buSzTx/>
              <a:buNone/>
              <a:defRPr sz="1900">
                <a:latin typeface="Verdana"/>
                <a:ea typeface="Verdana"/>
                <a:cs typeface="Verdana"/>
                <a:sym typeface="Verdana"/>
              </a:defRPr>
            </a:pPr>
            <a:r>
              <a:rPr sz="15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Write data to connfd2</a:t>
            </a:r>
            <a:r>
              <a:rPr sz="1500" b="1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if( </a:t>
            </a:r>
            <a:r>
              <a:rPr sz="1900"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FD_ISSET</a:t>
            </a: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(listenfd, &amp;rdset) {</a:t>
            </a:r>
          </a:p>
          <a:p>
            <a:pPr marL="228600" lvl="3" indent="914400">
              <a:lnSpc>
                <a:spcPct val="90000"/>
              </a:lnSpc>
              <a:spcBef>
                <a:spcPts val="300"/>
              </a:spcBef>
              <a:buSzTx/>
              <a:buNone/>
              <a:defRPr sz="1900">
                <a:latin typeface="Verdana"/>
                <a:ea typeface="Verdana"/>
                <a:cs typeface="Verdana"/>
                <a:sym typeface="Verdana"/>
              </a:defRPr>
            </a:pPr>
            <a:r>
              <a:rPr sz="15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Process a new connection…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285750" lvl="1" indent="95250">
              <a:lnSpc>
                <a:spcPct val="90000"/>
              </a:lnSpc>
              <a:spcBef>
                <a:spcPts val="400"/>
              </a:spcBef>
              <a:buSzTx/>
              <a:buNone/>
              <a:defRPr sz="2500"/>
            </a:pPr>
            <a:r>
              <a:rPr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92" name="Shape 3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27682" y="291949"/>
            <a:ext cx="9065518" cy="1244898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True Concurrency: </a:t>
            </a:r>
          </a:p>
          <a:p>
            <a:pPr>
              <a:defRPr sz="3500"/>
            </a:pPr>
            <a:r>
              <a:t>Forking Concurrent Servers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429000" y="1752598"/>
            <a:ext cx="2209800" cy="6096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2000" b="1"/>
            </a:pPr>
            <a:r>
              <a:rPr lang="en-US" dirty="0" smtClean="0"/>
              <a:t>Listening Server</a:t>
            </a:r>
            <a:endParaRPr dirty="0"/>
          </a:p>
        </p:txBody>
      </p:sp>
      <p:grpSp>
        <p:nvGrpSpPr>
          <p:cNvPr id="45" name="Group 45"/>
          <p:cNvGrpSpPr/>
          <p:nvPr/>
        </p:nvGrpSpPr>
        <p:grpSpPr>
          <a:xfrm>
            <a:off x="6096000" y="3124200"/>
            <a:ext cx="2209800" cy="609600"/>
            <a:chOff x="0" y="0"/>
            <a:chExt cx="2209800" cy="6096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3" name="Shape 43"/>
            <p:cNvSpPr/>
            <p:nvPr/>
          </p:nvSpPr>
          <p:spPr>
            <a:xfrm>
              <a:off x="0" y="0"/>
              <a:ext cx="2209800" cy="6096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73975" y="81279"/>
              <a:ext cx="1061850" cy="4470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 b="1"/>
              </a:lvl1pPr>
            </a:lstStyle>
            <a:p>
              <a:pPr>
                <a:defRPr sz="1800" b="0"/>
              </a:pPr>
              <a:r>
                <a:rPr sz="2000" b="1"/>
                <a:t>Client 1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219200" y="3200400"/>
            <a:ext cx="2209800" cy="609600"/>
            <a:chOff x="0" y="0"/>
            <a:chExt cx="2209800" cy="6096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6" name="Shape 46"/>
            <p:cNvSpPr/>
            <p:nvPr/>
          </p:nvSpPr>
          <p:spPr>
            <a:xfrm>
              <a:off x="0" y="0"/>
              <a:ext cx="2209800" cy="6096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54404" y="81279"/>
              <a:ext cx="1900992" cy="4470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 b="1"/>
              </a:lvl1pPr>
            </a:lstStyle>
            <a:p>
              <a:pPr>
                <a:defRPr sz="1800" b="0"/>
              </a:pPr>
              <a:r>
                <a:rPr sz="2000" b="1"/>
                <a:t>Child Server 1</a:t>
              </a:r>
            </a:p>
          </p:txBody>
        </p:sp>
      </p:grpSp>
      <p:sp>
        <p:nvSpPr>
          <p:cNvPr id="49" name="Shape 49"/>
          <p:cNvSpPr/>
          <p:nvPr/>
        </p:nvSpPr>
        <p:spPr>
          <a:xfrm flipH="1">
            <a:off x="3505200" y="3505200"/>
            <a:ext cx="2590800" cy="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2" name="Group 52"/>
          <p:cNvGrpSpPr/>
          <p:nvPr/>
        </p:nvGrpSpPr>
        <p:grpSpPr>
          <a:xfrm>
            <a:off x="6096000" y="4343400"/>
            <a:ext cx="2209800" cy="609600"/>
            <a:chOff x="0" y="0"/>
            <a:chExt cx="2209800" cy="6096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0" name="Shape 50"/>
            <p:cNvSpPr/>
            <p:nvPr/>
          </p:nvSpPr>
          <p:spPr>
            <a:xfrm>
              <a:off x="0" y="0"/>
              <a:ext cx="2209800" cy="6096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73975" y="81279"/>
              <a:ext cx="1061850" cy="4470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 b="1"/>
              </a:lvl1pPr>
            </a:lstStyle>
            <a:p>
              <a:pPr>
                <a:defRPr sz="1800" b="0"/>
              </a:pPr>
              <a:r>
                <a:rPr sz="2000" b="1"/>
                <a:t>Client 2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219200" y="4343400"/>
            <a:ext cx="2209800" cy="609600"/>
            <a:chOff x="0" y="0"/>
            <a:chExt cx="2209800" cy="6096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3" name="Shape 53"/>
            <p:cNvSpPr/>
            <p:nvPr/>
          </p:nvSpPr>
          <p:spPr>
            <a:xfrm>
              <a:off x="0" y="0"/>
              <a:ext cx="2209800" cy="6096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54404" y="81279"/>
              <a:ext cx="1900992" cy="4470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 b="1"/>
              </a:lvl1pPr>
            </a:lstStyle>
            <a:p>
              <a:pPr>
                <a:defRPr sz="1800" b="0"/>
              </a:pPr>
              <a:r>
                <a:rPr sz="2000" b="1"/>
                <a:t>Child Server 2</a:t>
              </a:r>
            </a:p>
          </p:txBody>
        </p:sp>
      </p:grpSp>
      <p:sp>
        <p:nvSpPr>
          <p:cNvPr id="56" name="Shape 56"/>
          <p:cNvSpPr/>
          <p:nvPr/>
        </p:nvSpPr>
        <p:spPr>
          <a:xfrm flipH="1">
            <a:off x="3505200" y="4648200"/>
            <a:ext cx="2590800" cy="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39241" y="0"/>
            <a:ext cx="9065518" cy="1194297"/>
          </a:xfrm>
          <a:prstGeom prst="rect">
            <a:avLst/>
          </a:prstGeom>
        </p:spPr>
        <p:txBody>
          <a:bodyPr/>
          <a:lstStyle/>
          <a:p>
            <a:r>
              <a:t>Apparent Concurrency</a:t>
            </a:r>
            <a:br/>
            <a:r>
              <a:t>Non-Forking Concurrent Server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62" name="Group 62"/>
          <p:cNvGrpSpPr/>
          <p:nvPr/>
        </p:nvGrpSpPr>
        <p:grpSpPr>
          <a:xfrm>
            <a:off x="3440653" y="1681479"/>
            <a:ext cx="2951669" cy="1285241"/>
            <a:chOff x="0" y="0"/>
            <a:chExt cx="2951668" cy="1285239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0" name="Shape 60"/>
            <p:cNvSpPr/>
            <p:nvPr/>
          </p:nvSpPr>
          <p:spPr>
            <a:xfrm>
              <a:off x="104234" y="71119"/>
              <a:ext cx="2743201" cy="1143002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0"/>
              <a:ext cx="2951669" cy="1285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sz="2400" b="1"/>
                <a:t>Concurrent Server</a:t>
              </a:r>
            </a:p>
            <a:p>
              <a:pPr algn="ctr"/>
              <a:endParaRPr sz="2400" b="1"/>
            </a:p>
            <a:p>
              <a:pPr algn="ctr"/>
              <a:r>
                <a:rPr sz="2000" b="1"/>
                <a:t>select()</a:t>
              </a:r>
            </a:p>
          </p:txBody>
        </p:sp>
      </p:grpSp>
      <p:sp>
        <p:nvSpPr>
          <p:cNvPr id="63" name="Shape 63"/>
          <p:cNvSpPr/>
          <p:nvPr/>
        </p:nvSpPr>
        <p:spPr>
          <a:xfrm>
            <a:off x="29352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>
            <a:off x="40020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0688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1356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3548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3163887" y="2895600"/>
            <a:ext cx="990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4154487" y="2895599"/>
            <a:ext cx="3810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5068887" y="2895599"/>
            <a:ext cx="1524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678487" y="2895600"/>
            <a:ext cx="609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6135687" y="2895600"/>
            <a:ext cx="1371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75" name="Group 75"/>
          <p:cNvGrpSpPr/>
          <p:nvPr/>
        </p:nvGrpSpPr>
        <p:grpSpPr>
          <a:xfrm>
            <a:off x="27066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73" name="Shape 73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03529" y="125729"/>
              <a:ext cx="478742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C1</a:t>
              </a:r>
            </a:p>
          </p:txBody>
        </p:sp>
      </p:grpSp>
      <p:sp>
        <p:nvSpPr>
          <p:cNvPr id="76" name="Shape 76"/>
          <p:cNvSpPr/>
          <p:nvPr/>
        </p:nvSpPr>
        <p:spPr>
          <a:xfrm>
            <a:off x="30876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79" name="Group 79"/>
          <p:cNvGrpSpPr/>
          <p:nvPr/>
        </p:nvGrpSpPr>
        <p:grpSpPr>
          <a:xfrm>
            <a:off x="37734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77" name="Shape 77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03529" y="125729"/>
              <a:ext cx="478742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C2</a:t>
              </a:r>
            </a:p>
          </p:txBody>
        </p:sp>
      </p:grpSp>
      <p:sp>
        <p:nvSpPr>
          <p:cNvPr id="80" name="Shape 80"/>
          <p:cNvSpPr/>
          <p:nvPr/>
        </p:nvSpPr>
        <p:spPr>
          <a:xfrm>
            <a:off x="41544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3" name="Group 83"/>
          <p:cNvGrpSpPr/>
          <p:nvPr/>
        </p:nvGrpSpPr>
        <p:grpSpPr>
          <a:xfrm>
            <a:off x="48402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81" name="Shape 81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03529" y="125729"/>
              <a:ext cx="478742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C3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52212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7" name="Group 87"/>
          <p:cNvGrpSpPr/>
          <p:nvPr/>
        </p:nvGrpSpPr>
        <p:grpSpPr>
          <a:xfrm>
            <a:off x="59070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85" name="Shape 85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03529" y="125729"/>
              <a:ext cx="478742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C4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2880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1" name="Group 91"/>
          <p:cNvGrpSpPr/>
          <p:nvPr/>
        </p:nvGrpSpPr>
        <p:grpSpPr>
          <a:xfrm>
            <a:off x="71262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89" name="Shape 89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3529" y="125729"/>
              <a:ext cx="478742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C5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75072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7888287" y="22098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288087" y="2362200"/>
            <a:ext cx="1600201" cy="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583487" y="2441575"/>
            <a:ext cx="947773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listenfd</a:t>
            </a:r>
          </a:p>
        </p:txBody>
      </p:sp>
      <p:sp>
        <p:nvSpPr>
          <p:cNvPr id="96" name="Shape 96"/>
          <p:cNvSpPr/>
          <p:nvPr/>
        </p:nvSpPr>
        <p:spPr>
          <a:xfrm>
            <a:off x="2478087" y="3889375"/>
            <a:ext cx="494145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fd1</a:t>
            </a:r>
          </a:p>
        </p:txBody>
      </p:sp>
      <p:sp>
        <p:nvSpPr>
          <p:cNvPr id="97" name="Shape 97"/>
          <p:cNvSpPr/>
          <p:nvPr/>
        </p:nvSpPr>
        <p:spPr>
          <a:xfrm>
            <a:off x="3468687" y="3900487"/>
            <a:ext cx="49414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fd2</a:t>
            </a:r>
          </a:p>
        </p:txBody>
      </p:sp>
      <p:sp>
        <p:nvSpPr>
          <p:cNvPr id="98" name="Shape 98"/>
          <p:cNvSpPr/>
          <p:nvPr/>
        </p:nvSpPr>
        <p:spPr>
          <a:xfrm>
            <a:off x="4535487" y="3889375"/>
            <a:ext cx="494145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fd3</a:t>
            </a:r>
          </a:p>
        </p:txBody>
      </p:sp>
      <p:sp>
        <p:nvSpPr>
          <p:cNvPr id="99" name="Shape 99"/>
          <p:cNvSpPr/>
          <p:nvPr/>
        </p:nvSpPr>
        <p:spPr>
          <a:xfrm>
            <a:off x="5602287" y="3889375"/>
            <a:ext cx="494145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fd4</a:t>
            </a:r>
          </a:p>
        </p:txBody>
      </p:sp>
      <p:sp>
        <p:nvSpPr>
          <p:cNvPr id="100" name="Shape 100"/>
          <p:cNvSpPr/>
          <p:nvPr/>
        </p:nvSpPr>
        <p:spPr>
          <a:xfrm>
            <a:off x="6821487" y="3903662"/>
            <a:ext cx="49414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fd5</a:t>
            </a:r>
          </a:p>
        </p:txBody>
      </p:sp>
      <p:sp>
        <p:nvSpPr>
          <p:cNvPr id="101" name="Shape 101"/>
          <p:cNvSpPr/>
          <p:nvPr/>
        </p:nvSpPr>
        <p:spPr>
          <a:xfrm>
            <a:off x="801687" y="3810000"/>
            <a:ext cx="1664009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 b="1"/>
              <a:t>Sockets </a:t>
            </a:r>
            <a:r>
              <a:rPr sz="2400">
                <a:latin typeface="Wingdings"/>
                <a:ea typeface="Wingdings"/>
                <a:cs typeface="Wingdings"/>
                <a:sym typeface="Wingdings"/>
              </a:rPr>
              <a:t>➔</a:t>
            </a:r>
          </a:p>
        </p:txBody>
      </p:sp>
      <p:sp>
        <p:nvSpPr>
          <p:cNvPr id="102" name="Shape 102"/>
          <p:cNvSpPr/>
          <p:nvPr/>
        </p:nvSpPr>
        <p:spPr>
          <a:xfrm>
            <a:off x="1106487" y="4876800"/>
            <a:ext cx="1488243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 b="1"/>
              <a:t>Remote</a:t>
            </a:r>
          </a:p>
          <a:p>
            <a:r>
              <a:rPr sz="2400" b="1"/>
              <a:t>Clients </a:t>
            </a:r>
            <a:r>
              <a:rPr sz="2400">
                <a:latin typeface="Wingdings"/>
                <a:ea typeface="Wingdings"/>
                <a:cs typeface="Wingdings"/>
                <a:sym typeface="Wingdings"/>
              </a:rPr>
              <a:t>➔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I/O Models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Blocking I/O</a:t>
            </a:r>
          </a:p>
          <a:p>
            <a:r>
              <a:t>Non-blocking I/O</a:t>
            </a:r>
          </a:p>
          <a:p>
            <a:r>
              <a:t>I/O multiplexing – select()</a:t>
            </a:r>
          </a:p>
          <a:p>
            <a:r>
              <a:t>Signal driven I/O</a:t>
            </a:r>
          </a:p>
          <a:p>
            <a:r>
              <a:t>Asynchronous I/O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steps in data reception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112" name="Group 112"/>
          <p:cNvGrpSpPr/>
          <p:nvPr/>
        </p:nvGrpSpPr>
        <p:grpSpPr>
          <a:xfrm>
            <a:off x="914400" y="1143000"/>
            <a:ext cx="7162800" cy="3810000"/>
            <a:chOff x="0" y="0"/>
            <a:chExt cx="7162800" cy="3810000"/>
          </a:xfrm>
        </p:grpSpPr>
        <p:sp>
          <p:nvSpPr>
            <p:cNvPr id="110" name="Shape 110"/>
            <p:cNvSpPr/>
            <p:nvPr/>
          </p:nvSpPr>
          <p:spPr>
            <a:xfrm>
              <a:off x="0" y="0"/>
              <a:ext cx="7162800" cy="3810000"/>
            </a:xfrm>
            <a:prstGeom prst="rect">
              <a:avLst/>
            </a:prstGeom>
            <a:solidFill>
              <a:srgbClr val="009900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 b="1"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182880"/>
              <a:ext cx="1930857" cy="344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r>
                <a:rPr sz="2400" b="1"/>
                <a:t>User  Level</a:t>
              </a:r>
            </a:p>
            <a:p>
              <a:endParaRPr sz="2400" b="1"/>
            </a:p>
            <a:p>
              <a:endParaRPr sz="2400" b="1"/>
            </a:p>
            <a:p>
              <a:endParaRPr sz="2400" b="1"/>
            </a:p>
            <a:p>
              <a:endParaRPr sz="2400" b="1"/>
            </a:p>
            <a:p>
              <a:endParaRPr sz="2400" b="1"/>
            </a:p>
            <a:p>
              <a:endParaRPr sz="2400" b="1"/>
            </a:p>
            <a:p>
              <a:r>
                <a:rPr sz="2400" b="1"/>
                <a:t>Kernel Level</a:t>
              </a:r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914399" y="2667000"/>
            <a:ext cx="7162801" cy="533400"/>
            <a:chOff x="0" y="0"/>
            <a:chExt cx="7162800" cy="533400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7162800" cy="533400"/>
            </a:xfrm>
            <a:prstGeom prst="rect">
              <a:avLst/>
            </a:prstGeom>
            <a:solidFill>
              <a:srgbClr val="FFFF66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 b="1"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11430"/>
              <a:ext cx="341020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 b="1"/>
              </a:lvl1pPr>
            </a:lstStyle>
            <a:p>
              <a:pPr>
                <a:defRPr sz="1800" b="0"/>
              </a:pPr>
              <a:r>
                <a:rPr sz="2400" b="1"/>
                <a:t>System Call Interface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5824408" y="3505200"/>
            <a:ext cx="1152784" cy="1066800"/>
            <a:chOff x="0" y="0"/>
            <a:chExt cx="1152782" cy="1066800"/>
          </a:xfrm>
        </p:grpSpPr>
        <p:sp>
          <p:nvSpPr>
            <p:cNvPr id="116" name="Shape 116"/>
            <p:cNvSpPr/>
            <p:nvPr/>
          </p:nvSpPr>
          <p:spPr>
            <a:xfrm>
              <a:off x="42991" y="0"/>
              <a:ext cx="1066801" cy="10668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-1" y="68580"/>
              <a:ext cx="1152784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sz="2400" b="1"/>
                <a:t>Kernel</a:t>
              </a:r>
            </a:p>
            <a:p>
              <a:pPr algn="ctr"/>
              <a:r>
                <a:rPr sz="2400" b="1"/>
                <a:t>Buffer</a:t>
              </a:r>
            </a:p>
          </p:txBody>
        </p:sp>
      </p:grpSp>
      <p:sp>
        <p:nvSpPr>
          <p:cNvPr id="119" name="Shape 119"/>
          <p:cNvSpPr/>
          <p:nvPr/>
        </p:nvSpPr>
        <p:spPr>
          <a:xfrm flipV="1">
            <a:off x="6400800" y="4572000"/>
            <a:ext cx="0" cy="91440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648200" y="4038600"/>
            <a:ext cx="1219200" cy="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4" name="Group 124"/>
          <p:cNvGrpSpPr/>
          <p:nvPr/>
        </p:nvGrpSpPr>
        <p:grpSpPr>
          <a:xfrm>
            <a:off x="6934199" y="1653539"/>
            <a:ext cx="1524002" cy="2613662"/>
            <a:chOff x="0" y="0"/>
            <a:chExt cx="1524000" cy="2613660"/>
          </a:xfrm>
        </p:grpSpPr>
        <p:sp>
          <p:nvSpPr>
            <p:cNvPr id="121" name="Shape 121"/>
            <p:cNvSpPr/>
            <p:nvPr/>
          </p:nvSpPr>
          <p:spPr>
            <a:xfrm rot="10800000">
              <a:off x="0" y="0"/>
              <a:ext cx="1524001" cy="2613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3454"/>
                    <a:pt x="0" y="7714"/>
                  </a:cubicBezTo>
                  <a:lnTo>
                    <a:pt x="0" y="12122"/>
                  </a:lnTo>
                  <a:cubicBezTo>
                    <a:pt x="0" y="15392"/>
                    <a:pt x="5770" y="18306"/>
                    <a:pt x="14400" y="19396"/>
                  </a:cubicBezTo>
                  <a:lnTo>
                    <a:pt x="14400" y="21600"/>
                  </a:lnTo>
                  <a:lnTo>
                    <a:pt x="21600" y="17633"/>
                  </a:lnTo>
                  <a:lnTo>
                    <a:pt x="14400" y="12784"/>
                  </a:lnTo>
                  <a:lnTo>
                    <a:pt x="14400" y="14987"/>
                  </a:lnTo>
                  <a:cubicBezTo>
                    <a:pt x="7890" y="14165"/>
                    <a:pt x="2873" y="12282"/>
                    <a:pt x="900" y="9918"/>
                  </a:cubicBezTo>
                  <a:lnTo>
                    <a:pt x="900" y="9918"/>
                  </a:lnTo>
                  <a:cubicBezTo>
                    <a:pt x="3630" y="6649"/>
                    <a:pt x="12048" y="4408"/>
                    <a:pt x="21600" y="4408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10800000">
              <a:off x="0" y="1413505"/>
              <a:ext cx="1524001" cy="1200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7522"/>
                    <a:pt x="0" y="16800"/>
                  </a:cubicBezTo>
                  <a:cubicBezTo>
                    <a:pt x="0" y="18425"/>
                    <a:pt x="303" y="20042"/>
                    <a:pt x="900" y="21600"/>
                  </a:cubicBezTo>
                  <a:lnTo>
                    <a:pt x="900" y="21600"/>
                  </a:lnTo>
                  <a:cubicBezTo>
                    <a:pt x="3630" y="14480"/>
                    <a:pt x="12048" y="9600"/>
                    <a:pt x="21600" y="960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10800000">
              <a:off x="1460474" y="1413514"/>
              <a:ext cx="63527" cy="266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315"/>
                    <a:pt x="7276" y="1459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7620000" y="2057400"/>
            <a:ext cx="1234788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0000"/>
                </a:solidFill>
              </a:rPr>
              <a:t>2. Copy</a:t>
            </a:r>
          </a:p>
        </p:txBody>
      </p:sp>
      <p:grpSp>
        <p:nvGrpSpPr>
          <p:cNvPr id="128" name="Group 128"/>
          <p:cNvGrpSpPr/>
          <p:nvPr/>
        </p:nvGrpSpPr>
        <p:grpSpPr>
          <a:xfrm>
            <a:off x="5219645" y="1447800"/>
            <a:ext cx="1828910" cy="1066800"/>
            <a:chOff x="0" y="0"/>
            <a:chExt cx="1828909" cy="1066800"/>
          </a:xfrm>
        </p:grpSpPr>
        <p:sp>
          <p:nvSpPr>
            <p:cNvPr id="126" name="Shape 126"/>
            <p:cNvSpPr/>
            <p:nvPr/>
          </p:nvSpPr>
          <p:spPr>
            <a:xfrm>
              <a:off x="114354" y="0"/>
              <a:ext cx="1600201" cy="10668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-1" y="68580"/>
              <a:ext cx="1828911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sz="2400" b="1"/>
                <a:t>Application</a:t>
              </a:r>
            </a:p>
            <a:p>
              <a:pPr algn="ctr"/>
              <a:r>
                <a:rPr sz="2400" b="1"/>
                <a:t>Buffer</a:t>
              </a:r>
            </a:p>
          </p:txBody>
        </p:sp>
      </p:grpSp>
      <p:sp>
        <p:nvSpPr>
          <p:cNvPr id="129" name="Shape 129"/>
          <p:cNvSpPr/>
          <p:nvPr/>
        </p:nvSpPr>
        <p:spPr>
          <a:xfrm>
            <a:off x="2438400" y="5105400"/>
            <a:ext cx="3900151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0000"/>
                </a:solidFill>
              </a:rPr>
              <a:t>1. Data Arrival (network)</a:t>
            </a:r>
          </a:p>
        </p:txBody>
      </p:sp>
      <p:sp>
        <p:nvSpPr>
          <p:cNvPr id="130" name="Shape 130"/>
          <p:cNvSpPr/>
          <p:nvPr/>
        </p:nvSpPr>
        <p:spPr>
          <a:xfrm>
            <a:off x="2590800" y="3429000"/>
            <a:ext cx="3267780" cy="51054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0000"/>
                </a:solidFill>
              </a:rPr>
              <a:t>1.Data Arrival (local)</a:t>
            </a:r>
          </a:p>
        </p:txBody>
      </p:sp>
      <p:sp>
        <p:nvSpPr>
          <p:cNvPr id="131" name="Shape 131"/>
          <p:cNvSpPr/>
          <p:nvPr/>
        </p:nvSpPr>
        <p:spPr>
          <a:xfrm>
            <a:off x="1355725" y="5761037"/>
            <a:ext cx="66774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400" b="1">
                <a:solidFill>
                  <a:srgbClr val="FF3300"/>
                </a:solidFill>
              </a:rPr>
              <a:t>Overheads</a:t>
            </a:r>
            <a:r>
              <a:rPr sz="2400" b="1"/>
              <a:t>: Context switching, Data copying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Blocking I/O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749158" y="6554422"/>
            <a:ext cx="344042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572091" y="1676400"/>
            <a:ext cx="1289706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 b="1">
                <a:solidFill>
                  <a:srgbClr val="FF0000"/>
                </a:solidFill>
              </a:rPr>
              <a:t>read( ) /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 b="1">
                <a:solidFill>
                  <a:srgbClr val="FF0000"/>
                </a:solidFill>
              </a:rPr>
              <a:t>recv( )</a:t>
            </a:r>
          </a:p>
        </p:txBody>
      </p:sp>
      <p:sp>
        <p:nvSpPr>
          <p:cNvPr id="136" name="Shape 136"/>
          <p:cNvSpPr/>
          <p:nvPr/>
        </p:nvSpPr>
        <p:spPr>
          <a:xfrm>
            <a:off x="5673725" y="1808162"/>
            <a:ext cx="211986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137" name="Shape 137"/>
          <p:cNvSpPr/>
          <p:nvPr/>
        </p:nvSpPr>
        <p:spPr>
          <a:xfrm>
            <a:off x="5883275" y="3662362"/>
            <a:ext cx="162888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data ready</a:t>
            </a:r>
          </a:p>
        </p:txBody>
      </p:sp>
      <p:sp>
        <p:nvSpPr>
          <p:cNvPr id="138" name="Shape 138"/>
          <p:cNvSpPr/>
          <p:nvPr/>
        </p:nvSpPr>
        <p:spPr>
          <a:xfrm>
            <a:off x="5959475" y="4119562"/>
            <a:ext cx="157753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data</a:t>
            </a:r>
          </a:p>
        </p:txBody>
      </p:sp>
      <p:sp>
        <p:nvSpPr>
          <p:cNvPr id="139" name="Shape 139"/>
          <p:cNvSpPr/>
          <p:nvPr/>
        </p:nvSpPr>
        <p:spPr>
          <a:xfrm>
            <a:off x="5807075" y="5795962"/>
            <a:ext cx="228893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complete</a:t>
            </a:r>
          </a:p>
        </p:txBody>
      </p:sp>
      <p:sp>
        <p:nvSpPr>
          <p:cNvPr id="140" name="Shape 140"/>
          <p:cNvSpPr/>
          <p:nvPr/>
        </p:nvSpPr>
        <p:spPr>
          <a:xfrm>
            <a:off x="1371600" y="5791200"/>
            <a:ext cx="156087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Read data</a:t>
            </a:r>
          </a:p>
        </p:txBody>
      </p:sp>
      <p:sp>
        <p:nvSpPr>
          <p:cNvPr id="141" name="Shape 141"/>
          <p:cNvSpPr/>
          <p:nvPr/>
        </p:nvSpPr>
        <p:spPr>
          <a:xfrm>
            <a:off x="3216275" y="2057400"/>
            <a:ext cx="2438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873875" y="236220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873875" y="449580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 flipH="1">
            <a:off x="3521075" y="6019800"/>
            <a:ext cx="2057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673475" y="1646237"/>
            <a:ext cx="1662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146" name="Shape 146"/>
          <p:cNvSpPr/>
          <p:nvPr/>
        </p:nvSpPr>
        <p:spPr>
          <a:xfrm>
            <a:off x="6950075" y="2713037"/>
            <a:ext cx="182072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Wait for data</a:t>
            </a:r>
          </a:p>
        </p:txBody>
      </p:sp>
      <p:sp>
        <p:nvSpPr>
          <p:cNvPr id="147" name="Shape 147"/>
          <p:cNvSpPr/>
          <p:nvPr/>
        </p:nvSpPr>
        <p:spPr>
          <a:xfrm>
            <a:off x="6873875" y="4864100"/>
            <a:ext cx="21091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Copy data to user</a:t>
            </a:r>
          </a:p>
        </p:txBody>
      </p:sp>
      <p:sp>
        <p:nvSpPr>
          <p:cNvPr id="148" name="Shape 148"/>
          <p:cNvSpPr/>
          <p:nvPr/>
        </p:nvSpPr>
        <p:spPr>
          <a:xfrm>
            <a:off x="3978275" y="5608637"/>
            <a:ext cx="142558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Return ok</a:t>
            </a:r>
          </a:p>
        </p:txBody>
      </p:sp>
      <p:sp>
        <p:nvSpPr>
          <p:cNvPr id="149" name="Shape 149"/>
          <p:cNvSpPr/>
          <p:nvPr/>
        </p:nvSpPr>
        <p:spPr>
          <a:xfrm>
            <a:off x="2209800" y="2514599"/>
            <a:ext cx="15875" cy="3276602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311275" y="3675062"/>
            <a:ext cx="18121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Process blocks</a:t>
            </a:r>
          </a:p>
        </p:txBody>
      </p:sp>
      <p:sp>
        <p:nvSpPr>
          <p:cNvPr id="151" name="Shape 151"/>
          <p:cNvSpPr/>
          <p:nvPr/>
        </p:nvSpPr>
        <p:spPr>
          <a:xfrm>
            <a:off x="136525" y="2560637"/>
            <a:ext cx="81003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Time</a:t>
            </a:r>
          </a:p>
        </p:txBody>
      </p:sp>
      <p:sp>
        <p:nvSpPr>
          <p:cNvPr id="152" name="Shape 152"/>
          <p:cNvSpPr/>
          <p:nvPr/>
        </p:nvSpPr>
        <p:spPr>
          <a:xfrm flipH="1">
            <a:off x="533400" y="3200400"/>
            <a:ext cx="1" cy="17526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524000" y="1371600"/>
            <a:ext cx="13487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Application</a:t>
            </a:r>
          </a:p>
        </p:txBody>
      </p:sp>
      <p:sp>
        <p:nvSpPr>
          <p:cNvPr id="154" name="Shape 154"/>
          <p:cNvSpPr/>
          <p:nvPr/>
        </p:nvSpPr>
        <p:spPr>
          <a:xfrm>
            <a:off x="5867400" y="1371600"/>
            <a:ext cx="20351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Operating system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Non-Blocking I/O (polling)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8749158" y="6554422"/>
            <a:ext cx="344042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143000" y="1798637"/>
            <a:ext cx="186581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read()/recv()</a:t>
            </a:r>
          </a:p>
        </p:txBody>
      </p:sp>
      <p:sp>
        <p:nvSpPr>
          <p:cNvPr id="159" name="Shape 159"/>
          <p:cNvSpPr/>
          <p:nvPr/>
        </p:nvSpPr>
        <p:spPr>
          <a:xfrm>
            <a:off x="5597525" y="1808162"/>
            <a:ext cx="211986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160" name="Shape 160"/>
          <p:cNvSpPr/>
          <p:nvPr/>
        </p:nvSpPr>
        <p:spPr>
          <a:xfrm>
            <a:off x="6019800" y="3662362"/>
            <a:ext cx="162888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data ready</a:t>
            </a:r>
          </a:p>
        </p:txBody>
      </p:sp>
      <p:sp>
        <p:nvSpPr>
          <p:cNvPr id="161" name="Shape 161"/>
          <p:cNvSpPr/>
          <p:nvPr/>
        </p:nvSpPr>
        <p:spPr>
          <a:xfrm>
            <a:off x="6096000" y="4119562"/>
            <a:ext cx="157753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data</a:t>
            </a:r>
          </a:p>
        </p:txBody>
      </p:sp>
      <p:sp>
        <p:nvSpPr>
          <p:cNvPr id="162" name="Shape 162"/>
          <p:cNvSpPr/>
          <p:nvPr/>
        </p:nvSpPr>
        <p:spPr>
          <a:xfrm>
            <a:off x="5943600" y="5795962"/>
            <a:ext cx="228893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Copy complete</a:t>
            </a:r>
          </a:p>
        </p:txBody>
      </p:sp>
      <p:sp>
        <p:nvSpPr>
          <p:cNvPr id="163" name="Shape 163"/>
          <p:cNvSpPr/>
          <p:nvPr/>
        </p:nvSpPr>
        <p:spPr>
          <a:xfrm>
            <a:off x="1508125" y="5795962"/>
            <a:ext cx="156087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Read data</a:t>
            </a:r>
          </a:p>
        </p:txBody>
      </p:sp>
      <p:sp>
        <p:nvSpPr>
          <p:cNvPr id="164" name="Shape 164"/>
          <p:cNvSpPr/>
          <p:nvPr/>
        </p:nvSpPr>
        <p:spPr>
          <a:xfrm>
            <a:off x="3140075" y="2057400"/>
            <a:ext cx="2438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010400" y="4495800"/>
            <a:ext cx="0" cy="1371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 flipH="1">
            <a:off x="3657600" y="6019800"/>
            <a:ext cx="2057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597275" y="1646237"/>
            <a:ext cx="1662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168" name="Shape 168"/>
          <p:cNvSpPr/>
          <p:nvPr/>
        </p:nvSpPr>
        <p:spPr>
          <a:xfrm>
            <a:off x="7010400" y="4864100"/>
            <a:ext cx="21091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Copy data to user</a:t>
            </a:r>
          </a:p>
        </p:txBody>
      </p:sp>
      <p:sp>
        <p:nvSpPr>
          <p:cNvPr id="169" name="Shape 169"/>
          <p:cNvSpPr/>
          <p:nvPr/>
        </p:nvSpPr>
        <p:spPr>
          <a:xfrm>
            <a:off x="4114800" y="5608637"/>
            <a:ext cx="142558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Return ok</a:t>
            </a:r>
          </a:p>
        </p:txBody>
      </p:sp>
      <p:sp>
        <p:nvSpPr>
          <p:cNvPr id="170" name="Shape 170"/>
          <p:cNvSpPr/>
          <p:nvPr/>
        </p:nvSpPr>
        <p:spPr>
          <a:xfrm flipH="1">
            <a:off x="2362199" y="4267200"/>
            <a:ext cx="1" cy="1524000"/>
          </a:xfrm>
          <a:prstGeom prst="line">
            <a:avLst/>
          </a:prstGeom>
          <a:ln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524000" y="4879975"/>
            <a:ext cx="18121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Process blocks</a:t>
            </a:r>
          </a:p>
        </p:txBody>
      </p:sp>
      <p:sp>
        <p:nvSpPr>
          <p:cNvPr id="172" name="Shape 172"/>
          <p:cNvSpPr/>
          <p:nvPr/>
        </p:nvSpPr>
        <p:spPr>
          <a:xfrm flipH="1" flipV="1">
            <a:off x="3140075" y="2209799"/>
            <a:ext cx="23622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368675" y="2197100"/>
            <a:ext cx="208008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EWOULDBLOCK</a:t>
            </a:r>
          </a:p>
        </p:txBody>
      </p:sp>
      <p:sp>
        <p:nvSpPr>
          <p:cNvPr id="174" name="Shape 174"/>
          <p:cNvSpPr/>
          <p:nvPr/>
        </p:nvSpPr>
        <p:spPr>
          <a:xfrm>
            <a:off x="1184275" y="2747962"/>
            <a:ext cx="186581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read()/recv()</a:t>
            </a:r>
          </a:p>
        </p:txBody>
      </p:sp>
      <p:sp>
        <p:nvSpPr>
          <p:cNvPr id="175" name="Shape 175"/>
          <p:cNvSpPr/>
          <p:nvPr/>
        </p:nvSpPr>
        <p:spPr>
          <a:xfrm>
            <a:off x="5638800" y="2757487"/>
            <a:ext cx="211986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No data ready</a:t>
            </a:r>
          </a:p>
        </p:txBody>
      </p:sp>
      <p:sp>
        <p:nvSpPr>
          <p:cNvPr id="176" name="Shape 176"/>
          <p:cNvSpPr/>
          <p:nvPr/>
        </p:nvSpPr>
        <p:spPr>
          <a:xfrm>
            <a:off x="3181350" y="3006725"/>
            <a:ext cx="2438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638550" y="2595562"/>
            <a:ext cx="1662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178" name="Shape 178"/>
          <p:cNvSpPr/>
          <p:nvPr/>
        </p:nvSpPr>
        <p:spPr>
          <a:xfrm flipH="1" flipV="1">
            <a:off x="3181350" y="3159124"/>
            <a:ext cx="23622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3409950" y="3146425"/>
            <a:ext cx="208008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000"/>
              <a:t>EWOULDBLOCK</a:t>
            </a:r>
          </a:p>
        </p:txBody>
      </p:sp>
      <p:sp>
        <p:nvSpPr>
          <p:cNvPr id="180" name="Shape 180"/>
          <p:cNvSpPr/>
          <p:nvPr/>
        </p:nvSpPr>
        <p:spPr>
          <a:xfrm>
            <a:off x="1143000" y="3789362"/>
            <a:ext cx="1865819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00CC"/>
                </a:solidFill>
              </a:rPr>
              <a:t>read()/recv()</a:t>
            </a:r>
          </a:p>
        </p:txBody>
      </p:sp>
      <p:sp>
        <p:nvSpPr>
          <p:cNvPr id="181" name="Shape 181"/>
          <p:cNvSpPr/>
          <p:nvPr/>
        </p:nvSpPr>
        <p:spPr>
          <a:xfrm>
            <a:off x="3200400" y="4038600"/>
            <a:ext cx="2438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657600" y="3662362"/>
            <a:ext cx="166237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2400"/>
              <a:t>System call</a:t>
            </a:r>
          </a:p>
        </p:txBody>
      </p:sp>
      <p:sp>
        <p:nvSpPr>
          <p:cNvPr id="183" name="Shape 183"/>
          <p:cNvSpPr/>
          <p:nvPr/>
        </p:nvSpPr>
        <p:spPr>
          <a:xfrm>
            <a:off x="136525" y="2560637"/>
            <a:ext cx="81003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sz="2400" b="1"/>
              <a:t>Time</a:t>
            </a:r>
          </a:p>
        </p:txBody>
      </p:sp>
      <p:sp>
        <p:nvSpPr>
          <p:cNvPr id="184" name="Shape 184"/>
          <p:cNvSpPr/>
          <p:nvPr/>
        </p:nvSpPr>
        <p:spPr>
          <a:xfrm flipH="1">
            <a:off x="533400" y="3200400"/>
            <a:ext cx="1" cy="17526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371600" y="1447800"/>
            <a:ext cx="13487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Application</a:t>
            </a:r>
          </a:p>
        </p:txBody>
      </p:sp>
      <p:sp>
        <p:nvSpPr>
          <p:cNvPr id="186" name="Shape 186"/>
          <p:cNvSpPr/>
          <p:nvPr/>
        </p:nvSpPr>
        <p:spPr>
          <a:xfrm>
            <a:off x="6172200" y="1447800"/>
            <a:ext cx="20351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CC"/>
                </a:solidFill>
              </a:rPr>
              <a:t>Operating system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t>I/O Multiplexing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192" name="Group 192"/>
          <p:cNvGrpSpPr/>
          <p:nvPr/>
        </p:nvGrpSpPr>
        <p:grpSpPr>
          <a:xfrm>
            <a:off x="3669253" y="1681479"/>
            <a:ext cx="2951669" cy="1285241"/>
            <a:chOff x="0" y="0"/>
            <a:chExt cx="2951668" cy="1285239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90" name="Shape 190"/>
            <p:cNvSpPr/>
            <p:nvPr/>
          </p:nvSpPr>
          <p:spPr>
            <a:xfrm>
              <a:off x="104234" y="71119"/>
              <a:ext cx="2743201" cy="1143002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0"/>
              <a:ext cx="2951669" cy="1285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/>
              <a:r>
                <a:rPr sz="2400" b="1"/>
                <a:t>Concurrent Server</a:t>
              </a:r>
            </a:p>
            <a:p>
              <a:pPr algn="ctr"/>
              <a:endParaRPr sz="2400"/>
            </a:p>
            <a:p>
              <a:pPr algn="ctr"/>
              <a:r>
                <a:rPr sz="2000" b="1"/>
                <a:t>select()</a:t>
              </a:r>
            </a:p>
          </p:txBody>
        </p:sp>
      </p:grpSp>
      <p:sp>
        <p:nvSpPr>
          <p:cNvPr id="193" name="Shape 193"/>
          <p:cNvSpPr/>
          <p:nvPr/>
        </p:nvSpPr>
        <p:spPr>
          <a:xfrm>
            <a:off x="31638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2306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52974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3642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583487" y="38862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8" name="Shape 198"/>
          <p:cNvSpPr/>
          <p:nvPr/>
        </p:nvSpPr>
        <p:spPr>
          <a:xfrm flipH="1">
            <a:off x="3392487" y="2895600"/>
            <a:ext cx="990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flipH="1">
            <a:off x="4383087" y="2895599"/>
            <a:ext cx="3810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297487" y="2895599"/>
            <a:ext cx="152401" cy="990602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907087" y="2895600"/>
            <a:ext cx="609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6364287" y="2895600"/>
            <a:ext cx="1371601" cy="9906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05" name="Group 205"/>
          <p:cNvGrpSpPr/>
          <p:nvPr/>
        </p:nvGrpSpPr>
        <p:grpSpPr>
          <a:xfrm>
            <a:off x="29352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03" name="Shape 203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30393" y="125729"/>
              <a:ext cx="425014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>
                <a:defRPr sz="1800"/>
              </a:pPr>
              <a:r>
                <a:rPr sz="2400"/>
                <a:t>C1</a:t>
              </a:r>
            </a:p>
          </p:txBody>
        </p:sp>
      </p:grpSp>
      <p:sp>
        <p:nvSpPr>
          <p:cNvPr id="206" name="Shape 206"/>
          <p:cNvSpPr/>
          <p:nvPr/>
        </p:nvSpPr>
        <p:spPr>
          <a:xfrm>
            <a:off x="33162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09" name="Group 209"/>
          <p:cNvGrpSpPr/>
          <p:nvPr/>
        </p:nvGrpSpPr>
        <p:grpSpPr>
          <a:xfrm>
            <a:off x="40020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07" name="Shape 207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05985" y="125729"/>
              <a:ext cx="473830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>
                <a:defRPr sz="1800"/>
              </a:pPr>
              <a:r>
                <a:rPr sz="2400"/>
                <a:t>C2</a:t>
              </a:r>
            </a:p>
          </p:txBody>
        </p:sp>
      </p:grpSp>
      <p:sp>
        <p:nvSpPr>
          <p:cNvPr id="210" name="Shape 210"/>
          <p:cNvSpPr/>
          <p:nvPr/>
        </p:nvSpPr>
        <p:spPr>
          <a:xfrm>
            <a:off x="43830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50688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11" name="Shape 211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05315" y="125729"/>
              <a:ext cx="475170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>
                <a:defRPr sz="1800"/>
              </a:pPr>
              <a:r>
                <a:rPr sz="2400"/>
                <a:t>F3</a:t>
              </a:r>
            </a:p>
          </p:txBody>
        </p:sp>
      </p:grpSp>
      <p:sp>
        <p:nvSpPr>
          <p:cNvPr id="214" name="Shape 214"/>
          <p:cNvSpPr/>
          <p:nvPr/>
        </p:nvSpPr>
        <p:spPr>
          <a:xfrm>
            <a:off x="54498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17" name="Group 217"/>
          <p:cNvGrpSpPr/>
          <p:nvPr/>
        </p:nvGrpSpPr>
        <p:grpSpPr>
          <a:xfrm>
            <a:off x="61356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15" name="Shape 215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05315" y="125729"/>
              <a:ext cx="475170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>
                <a:defRPr sz="1800"/>
              </a:pPr>
              <a:r>
                <a:rPr sz="2400"/>
                <a:t>F4</a:t>
              </a:r>
            </a:p>
          </p:txBody>
        </p:sp>
      </p:grpSp>
      <p:sp>
        <p:nvSpPr>
          <p:cNvPr id="218" name="Shape 218"/>
          <p:cNvSpPr/>
          <p:nvPr/>
        </p:nvSpPr>
        <p:spPr>
          <a:xfrm>
            <a:off x="65166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21" name="Group 221"/>
          <p:cNvGrpSpPr/>
          <p:nvPr/>
        </p:nvGrpSpPr>
        <p:grpSpPr>
          <a:xfrm>
            <a:off x="7354887" y="5029200"/>
            <a:ext cx="685801" cy="762000"/>
            <a:chOff x="0" y="0"/>
            <a:chExt cx="685800" cy="762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19" name="Shape 219"/>
            <p:cNvSpPr/>
            <p:nvPr/>
          </p:nvSpPr>
          <p:spPr>
            <a:xfrm>
              <a:off x="0" y="0"/>
              <a:ext cx="685800" cy="762000"/>
            </a:xfrm>
            <a:prstGeom prst="rect">
              <a:avLst/>
            </a:pr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18487" y="125729"/>
              <a:ext cx="448826" cy="510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pPr>
                <a:defRPr sz="1800"/>
              </a:pPr>
              <a:r>
                <a:rPr sz="2400"/>
                <a:t>P5</a:t>
              </a:r>
            </a:p>
          </p:txBody>
        </p:sp>
      </p:grpSp>
      <p:sp>
        <p:nvSpPr>
          <p:cNvPr id="222" name="Shape 222"/>
          <p:cNvSpPr/>
          <p:nvPr/>
        </p:nvSpPr>
        <p:spPr>
          <a:xfrm>
            <a:off x="7735887" y="4191000"/>
            <a:ext cx="1" cy="83820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116887" y="2209800"/>
            <a:ext cx="304801" cy="304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516687" y="2362200"/>
            <a:ext cx="1600201" cy="0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660426" y="2513012"/>
            <a:ext cx="1228835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listen</a:t>
            </a:r>
          </a:p>
          <a:p>
            <a:pPr algn="ctr"/>
            <a:r>
              <a:rPr b="1"/>
              <a:t>socket</a:t>
            </a:r>
          </a:p>
          <a:p>
            <a:pPr algn="ctr"/>
            <a:r>
              <a:rPr b="1"/>
              <a:t>descriptor</a:t>
            </a:r>
          </a:p>
        </p:txBody>
      </p:sp>
      <p:sp>
        <p:nvSpPr>
          <p:cNvPr id="226" name="Shape 226"/>
          <p:cNvSpPr/>
          <p:nvPr/>
        </p:nvSpPr>
        <p:spPr>
          <a:xfrm>
            <a:off x="2706687" y="3889375"/>
            <a:ext cx="494145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fd1</a:t>
            </a:r>
          </a:p>
        </p:txBody>
      </p:sp>
      <p:sp>
        <p:nvSpPr>
          <p:cNvPr id="227" name="Shape 227"/>
          <p:cNvSpPr/>
          <p:nvPr/>
        </p:nvSpPr>
        <p:spPr>
          <a:xfrm>
            <a:off x="3697287" y="3889375"/>
            <a:ext cx="494145" cy="40894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fd2</a:t>
            </a:r>
          </a:p>
        </p:txBody>
      </p:sp>
      <p:sp>
        <p:nvSpPr>
          <p:cNvPr id="228" name="Shape 228"/>
          <p:cNvSpPr/>
          <p:nvPr/>
        </p:nvSpPr>
        <p:spPr>
          <a:xfrm>
            <a:off x="4799012" y="3889375"/>
            <a:ext cx="494145" cy="40894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fd3</a:t>
            </a:r>
          </a:p>
        </p:txBody>
      </p:sp>
      <p:sp>
        <p:nvSpPr>
          <p:cNvPr id="229" name="Shape 229"/>
          <p:cNvSpPr/>
          <p:nvPr/>
        </p:nvSpPr>
        <p:spPr>
          <a:xfrm>
            <a:off x="5865812" y="3889375"/>
            <a:ext cx="494145" cy="40894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fd4</a:t>
            </a:r>
          </a:p>
        </p:txBody>
      </p:sp>
      <p:sp>
        <p:nvSpPr>
          <p:cNvPr id="230" name="Shape 230"/>
          <p:cNvSpPr/>
          <p:nvPr/>
        </p:nvSpPr>
        <p:spPr>
          <a:xfrm>
            <a:off x="7050087" y="3886200"/>
            <a:ext cx="494145" cy="40894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fd5</a:t>
            </a:r>
          </a:p>
        </p:txBody>
      </p:sp>
      <p:sp>
        <p:nvSpPr>
          <p:cNvPr id="231" name="Shape 231"/>
          <p:cNvSpPr/>
          <p:nvPr/>
        </p:nvSpPr>
        <p:spPr>
          <a:xfrm>
            <a:off x="271630" y="3514725"/>
            <a:ext cx="2506847" cy="115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2000" b="1"/>
              <a:t>Sockets or</a:t>
            </a:r>
          </a:p>
          <a:p>
            <a:pPr algn="ctr"/>
            <a:r>
              <a:rPr sz="2000" b="1"/>
              <a:t>Files descriptors</a:t>
            </a:r>
          </a:p>
          <a:p>
            <a:pPr algn="ctr"/>
            <a:r>
              <a:rPr sz="2000" b="1"/>
              <a:t>Or Pipe descriptors</a:t>
            </a:r>
          </a:p>
        </p:txBody>
      </p:sp>
      <p:sp>
        <p:nvSpPr>
          <p:cNvPr id="232" name="Shape 232"/>
          <p:cNvSpPr/>
          <p:nvPr/>
        </p:nvSpPr>
        <p:spPr>
          <a:xfrm>
            <a:off x="307957" y="5105400"/>
            <a:ext cx="2147923" cy="115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2000" b="1"/>
              <a:t>Remote Clients </a:t>
            </a:r>
          </a:p>
          <a:p>
            <a:pPr algn="ctr"/>
            <a:r>
              <a:rPr sz="2000" b="1"/>
              <a:t>     Or files </a:t>
            </a:r>
          </a:p>
          <a:p>
            <a:pPr algn="ctr"/>
            <a:r>
              <a:rPr sz="2000" b="1"/>
              <a:t>     Or pipes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FFCC00"/>
      </a:accent2>
      <a:accent3>
        <a:srgbClr val="8F8F8F"/>
      </a:accent3>
      <a:accent4>
        <a:srgbClr val="707070"/>
      </a:accent4>
      <a:accent5>
        <a:srgbClr val="C9E0AA"/>
      </a:accent5>
      <a:accent6>
        <a:srgbClr val="E7B9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FFCC00"/>
      </a:accent2>
      <a:accent3>
        <a:srgbClr val="8F8F8F"/>
      </a:accent3>
      <a:accent4>
        <a:srgbClr val="707070"/>
      </a:accent4>
      <a:accent5>
        <a:srgbClr val="C9E0AA"/>
      </a:accent5>
      <a:accent6>
        <a:srgbClr val="E7B9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650</Words>
  <Application>Microsoft Macintosh PowerPoint</Application>
  <PresentationFormat>On-screen Show (4:3)</PresentationFormat>
  <Paragraphs>300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Comic Sans MS</vt:lpstr>
      <vt:lpstr>Courier New</vt:lpstr>
      <vt:lpstr>Helvetica</vt:lpstr>
      <vt:lpstr>Helvetica Neue</vt:lpstr>
      <vt:lpstr>Times New Roman</vt:lpstr>
      <vt:lpstr>Verdana</vt:lpstr>
      <vt:lpstr>Wingdings</vt:lpstr>
      <vt:lpstr>Arial</vt:lpstr>
      <vt:lpstr>Default</vt:lpstr>
      <vt:lpstr>I/O Models </vt:lpstr>
      <vt:lpstr>Types of Concurrency</vt:lpstr>
      <vt:lpstr>True Concurrency:  Forking Concurrent Servers</vt:lpstr>
      <vt:lpstr>Apparent Concurrency Non-Forking Concurrent Server</vt:lpstr>
      <vt:lpstr>I/O Models</vt:lpstr>
      <vt:lpstr>Two steps in data reception</vt:lpstr>
      <vt:lpstr>Blocking I/O</vt:lpstr>
      <vt:lpstr>Non-Blocking I/O (polling)</vt:lpstr>
      <vt:lpstr>I/O Multiplexing</vt:lpstr>
      <vt:lpstr>I/O Multiplexing</vt:lpstr>
      <vt:lpstr>Signal driven I/O</vt:lpstr>
      <vt:lpstr>Asynchronous I/O</vt:lpstr>
      <vt:lpstr>I/O Multiplexing</vt:lpstr>
      <vt:lpstr>What is I/O multiplexing?</vt:lpstr>
      <vt:lpstr>Non-forking concurrent server</vt:lpstr>
      <vt:lpstr>select() call</vt:lpstr>
      <vt:lpstr>select() call</vt:lpstr>
      <vt:lpstr>struct fd_set</vt:lpstr>
      <vt:lpstr>Non-forking Concurrent Server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Models </dc:title>
  <cp:lastModifiedBy>Kartik Gopalan</cp:lastModifiedBy>
  <cp:revision>3</cp:revision>
  <dcterms:modified xsi:type="dcterms:W3CDTF">2017-02-08T20:27:02Z</dcterms:modified>
</cp:coreProperties>
</file>