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66" d="100"/>
          <a:sy n="6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2057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wn.net/Articles/15460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003299" y="28321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0" indent="0">
              <a:buSzTx/>
              <a:buNone/>
            </a:lvl1pPr>
          </a:lstStyle>
          <a:p>
            <a:r>
              <a:t>Kartik Gopalan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Module Parameters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Command line: </a:t>
            </a:r>
          </a:p>
          <a:p>
            <a:pPr marL="661307" lvl="1" indent="-204107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insmod   hellon.ko   howmany=10   whom=“Class”</a:t>
            </a:r>
          </a:p>
          <a:p>
            <a:pPr marL="0" indent="45720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Module code has: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char *whom = “world”;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int howmany = 1;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(howmany, int, S_IRUGO);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(whom, charp, S_IRUGO);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See example module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http://oscourse.github.io/examples/module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character devices in Linux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Device Classification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95713" indent="-195713" defTabSz="557784">
              <a:spcBef>
                <a:spcPts val="300"/>
              </a:spcBef>
              <a:defRPr sz="1952"/>
            </a:pPr>
            <a:r>
              <a:t>Character (char) devices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byte-stream abstraction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keyboard, mouse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block devices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reads/writes in fixed block granularity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hard disks, CD drives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network devices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message abstraction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send/receive packets of varying sizes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network interface cards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others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USB, SCSI, Firewire, I2O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Can (mostly) be used to implement one or more of the above three classes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“Miscellaneous” Devices in Linux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are character devices used for simple device drivers.</a:t>
            </a:r>
          </a:p>
          <a:p>
            <a:endParaRPr/>
          </a:p>
          <a:p>
            <a:r>
              <a:t>All miscellaneous devices share a major number (10).</a:t>
            </a:r>
          </a:p>
          <a:p>
            <a:endParaRPr/>
          </a:p>
          <a:p>
            <a:r>
              <a:t>But each device gets its own minor number</a:t>
            </a:r>
          </a:p>
          <a:p>
            <a:pPr marL="381000" lvl="1" indent="0"/>
            <a:r>
              <a:t>Requested at registration time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r>
              <a:t> Step 1: Declare a device struct</a:t>
            </a:r>
          </a:p>
          <a:p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miscdevice my_misc_device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.minor = MISC_DYNAMIC_MINOR,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.name = “my device",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.fops = &amp;my_fops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r>
              <a:t> Step 2: Declare the file operations struct</a:t>
            </a:r>
          </a:p>
          <a:p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file_operations my_fops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.owner = THIS_MODULE,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.open = my_open,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.release = my_close,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.read = my_read,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.llseek = noop_llseek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function pointers that are not initialized above will be assigned some sensible default value by the kernel.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76200" y="1286469"/>
            <a:ext cx="8991600" cy="5050831"/>
          </a:xfrm>
          <a:prstGeom prst="rect">
            <a:avLst/>
          </a:prstGeom>
        </p:spPr>
        <p:txBody>
          <a:bodyPr/>
          <a:lstStyle/>
          <a:p>
            <a:r>
              <a:t> Step 3: register the device with kernel</a:t>
            </a:r>
          </a:p>
          <a:p>
            <a:pPr marL="381000" lvl="1" indent="0"/>
            <a:r>
              <a:t>usually in the module initialization code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int __init my_module_init()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And don’t forget to unregister the device when removing the module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void __exit my_exit(void)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misc_deregister(&amp;my_misc_device);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76200" y="1290141"/>
            <a:ext cx="8991600" cy="5275759"/>
          </a:xfrm>
          <a:prstGeom prst="rect">
            <a:avLst/>
          </a:prstGeom>
        </p:spPr>
        <p:txBody>
          <a:bodyPr/>
          <a:lstStyle/>
          <a:p>
            <a:r>
              <a:rPr dirty="0"/>
              <a:t> Step 4: Implement the fops functions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static ssize_t </a:t>
            </a:r>
            <a:r>
              <a:rPr lang="en-US" dirty="0" smtClean="0"/>
              <a:t>my</a:t>
            </a:r>
            <a:r>
              <a:rPr dirty="0" smtClean="0"/>
              <a:t>_read(struct </a:t>
            </a:r>
            <a:r>
              <a:rPr dirty="0"/>
              <a:t>file *file, char __user * out, size_t size, loff_t * off)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 marL="0" lvl="2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….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sprintf(buf, “Hello World\n”);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copy_to_user(out, buf, strlen(buf)+1);</a:t>
            </a:r>
          </a:p>
          <a:p>
            <a:pPr marL="0" lvl="2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….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Don’t forget to 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allocate memory for buf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Check if out points to a valid user memory location using access_OK()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check for errors during copy_to_user()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GNU General Public License (GPL)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76200" y="1182686"/>
            <a:ext cx="8991600" cy="53997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http://en.wikipedia.org/wiki/Gpl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Basis for all of the GNU software  development, including Linux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Allows users to modify software as they see the need 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Requires source code be distributed with binaries 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EXPORT_SYMBOL Vs EXPORT_SYMBOL_GPL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791935" lvl="1" indent="-220435"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Read </a:t>
            </a:r>
            <a:r>
              <a:rPr sz="18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  <a:hlinkClick r:id="rId2"/>
              </a:rPr>
              <a:t>http://lwn.net/Articles/154602/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Device drivers need not be licensed under the GPL, but the mainstream ones are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Allow code to be added to the kernel, dynamically </a:t>
            </a:r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Only those modules that are needed are loaded. Unload when no longer required - frees up memory and other resources</a:t>
            </a:r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Reduces kernel size.</a:t>
            </a:r>
          </a:p>
          <a:p>
            <a:pPr marL="0" indent="0">
              <a:spcBef>
                <a:spcPts val="500"/>
              </a:spcBef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Enables independent development of drivers for different devices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Workings of a generic module / typical usage:</a:t>
            </a:r>
          </a:p>
        </p:txBody>
      </p:sp>
      <p:pic>
        <p:nvPicPr>
          <p:cNvPr id="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285" y="947004"/>
            <a:ext cx="6755988" cy="581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Hello World Kernel Module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52399" y="1119461"/>
            <a:ext cx="8967301" cy="54402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50657" indent="-250657">
              <a:lnSpc>
                <a:spcPct val="80000"/>
              </a:lnSpc>
              <a:spcBef>
                <a:spcPts val="300"/>
              </a:spcBef>
              <a:buSzPct val="52776"/>
              <a:defRPr sz="2500"/>
            </a:pPr>
            <a:r>
              <a:rPr dirty="0"/>
              <a:t>http://oscourse.github.io/examples/module/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#include &lt;linux/init.h&gt;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#include &lt;linux/module.h&gt;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MODULE_LICENSE("DUAL BSD/GPL");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// called when module is installed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int </a:t>
            </a:r>
            <a:r>
              <a:rPr sz="1600" dirty="0">
                <a:solidFill>
                  <a:srgbClr val="0000FF"/>
                </a:solidFill>
              </a:rPr>
              <a:t>__init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hello_init</a:t>
            </a:r>
            <a:r>
              <a:rPr sz="1600" dirty="0"/>
              <a:t>()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printk(KERN_ALERT "mymodule: Hello World!\n");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return 0;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}</a:t>
            </a:r>
          </a:p>
          <a:p>
            <a:pPr marL="0" indent="120650">
              <a:buSzTx/>
              <a:buNone/>
            </a:pPr>
            <a:endParaRPr sz="16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// called when module is removed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void __exit </a:t>
            </a:r>
            <a:r>
              <a:rPr sz="1600" dirty="0">
                <a:solidFill>
                  <a:srgbClr val="FF0000"/>
                </a:solidFill>
              </a:rPr>
              <a:t>hello_exit</a:t>
            </a:r>
            <a:r>
              <a:rPr sz="1600" dirty="0"/>
              <a:t>()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printk(KERN_ALERT "mymodule: Goodbye, cruel world!!\n");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}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 dirty="0"/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 dirty="0"/>
              <a:t>module_init(hello_init);</a:t>
            </a:r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 dirty="0"/>
              <a:t>module_exit(hello_exit);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Compiling the module 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476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Makefile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obj-m := testmod.o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[ For multiple files: </a:t>
            </a: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module-objs := file1.o file2.o</a:t>
            </a:r>
            <a:r>
              <a:rPr sz="1800">
                <a:latin typeface="Calibri"/>
                <a:ea typeface="Calibri"/>
                <a:cs typeface="Calibri"/>
                <a:sym typeface="Calibri"/>
              </a:rPr>
              <a:t> ]</a:t>
            </a:r>
          </a:p>
          <a:p>
            <a:pPr marL="0" indent="45720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Compiling:</a:t>
            </a:r>
          </a:p>
          <a:p>
            <a:pPr marL="1292225" lvl="2" indent="-238125">
              <a:spcBef>
                <a:spcPts val="0"/>
              </a:spcBef>
              <a:buSzPct val="77777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$ make -C  /lib/modules/$(uname -r)/build M=`pwd` modules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More details on kernel Makefiles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https://www.kernel.org/doc/Documentation/kbuild/makefiles.txt </a:t>
            </a:r>
          </a:p>
          <a:p>
            <a:pPr marL="823685" lvl="1" indent="-226785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https://www.kernel.org/doc/Documentation/kbuild/modules.txt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Module Utilities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152400" y="1009961"/>
            <a:ext cx="8991600" cy="5769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insmod hello.ko</a:t>
            </a:r>
            <a:r>
              <a:rPr sz="2000"/>
              <a:t>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Inserts a 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Internally, makes a call to sys_init_module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vmalloc() to allocate kernel memory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Copies module binary to memory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Resolves any kernel references (e.g. printk) via kernel symbol table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module’s initialization function</a:t>
            </a:r>
          </a:p>
          <a:p>
            <a:pPr marL="0" indent="0"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modprobe hello.ko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Same as insmod, except that it also loads any other modules that hello.ko references.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rmmod</a:t>
            </a:r>
            <a:r>
              <a:rPr sz="2000"/>
              <a:t>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Removes a 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Fails if module is still in use</a:t>
            </a:r>
          </a:p>
          <a:p>
            <a:pPr marL="914400" lvl="1" indent="-317500">
              <a:lnSpc>
                <a:spcPct val="80000"/>
              </a:lnSpc>
              <a:spcBef>
                <a:spcPts val="300"/>
              </a:spcBef>
              <a:buFont typeface="Courier New"/>
              <a:buChar char="o"/>
              <a:defRPr sz="2800"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lsmod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Tells what modules are currently loaded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 reads /proc/modules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Things to remember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76199" y="1048542"/>
            <a:ext cx="8991601" cy="504322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can call other kernel functions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printk, kmalloc, kfree etc.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only the functions that are EXPORTed by the kernel</a:t>
            </a:r>
          </a:p>
          <a:p>
            <a:pPr marL="1067548" lvl="2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using EXPORT(symbol_name)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(or any kernel code for that matter) cannot call user-space library functions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malloc, free, printf etc.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should not include standard header files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stdio.h, stdlib.h, etc.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Segmentation fault may be harmless in user space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a kernel fault can crash the entire system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Version Dependency: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Module should be recompiled for each version of kernel that it is linked 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Concurrency Issues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76200" y="1258887"/>
            <a:ext cx="8991600" cy="4761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Many processes could try to access your module concurrently.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So different parts of your module may be active at the same time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Device interrupts can trigger Interrupt Service Routines (ISR)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ISRs may access common data that your module uses as well.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Kernel timers can concurrently execute with your module and access common data.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You may have symmetric multi-processor (SMP) system, so multiple processors may be executing your module code </a:t>
            </a:r>
            <a:r>
              <a:rPr sz="2156">
                <a:solidFill>
                  <a:srgbClr val="0000FF"/>
                </a:solidFill>
              </a:rPr>
              <a:t>simultaneously </a:t>
            </a:r>
            <a:r>
              <a:rPr sz="2156"/>
              <a:t>(not just concurrently).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Therefore, your module code (and most kernel code, in general) should be </a:t>
            </a:r>
            <a:r>
              <a:rPr sz="2156">
                <a:solidFill>
                  <a:srgbClr val="0000FF"/>
                </a:solidFill>
              </a:rPr>
              <a:t>re-enterant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Capable of correctly executing in more than one context simultaneously.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113866"/>
            <a:ext cx="4774401" cy="502313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Error handling</a:t>
            </a:r>
          </a:p>
        </p:txBody>
      </p:sp>
      <p:sp>
        <p:nvSpPr>
          <p:cNvPr id="57" name="Shape 57"/>
          <p:cNvSpPr/>
          <p:nvPr/>
        </p:nvSpPr>
        <p:spPr>
          <a:xfrm>
            <a:off x="414325" y="2557660"/>
            <a:ext cx="3886201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8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962275"/>
            <a:ext cx="4038600" cy="183038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5257800" y="4028483"/>
            <a:ext cx="3886200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4826000" y="4930488"/>
            <a:ext cx="3733800" cy="141118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 case of failure to go ahead; undo every registration activity</a:t>
            </a:r>
          </a:p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But only those that were registered successfully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Macintosh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Roman</vt:lpstr>
      <vt:lpstr>Calibri</vt:lpstr>
      <vt:lpstr>Comic Sans MS</vt:lpstr>
      <vt:lpstr>Courier New</vt:lpstr>
      <vt:lpstr>Times</vt:lpstr>
      <vt:lpstr>Times New Roman</vt:lpstr>
      <vt:lpstr>Wingdings</vt:lpstr>
      <vt:lpstr>Default</vt:lpstr>
      <vt:lpstr>Kernel Modules</vt:lpstr>
      <vt:lpstr>Kernel Modules</vt:lpstr>
      <vt:lpstr>Workings of a generic module / typical usage:</vt:lpstr>
      <vt:lpstr>Hello World Kernel Module</vt:lpstr>
      <vt:lpstr>Compiling the module </vt:lpstr>
      <vt:lpstr>Module Utilities</vt:lpstr>
      <vt:lpstr>Things to remember</vt:lpstr>
      <vt:lpstr>Concurrency Issues</vt:lpstr>
      <vt:lpstr>Error handling</vt:lpstr>
      <vt:lpstr>Module Parameters</vt:lpstr>
      <vt:lpstr>Implementing character devices in Linux</vt:lpstr>
      <vt:lpstr>Device Classification</vt:lpstr>
      <vt:lpstr>“Miscellaneous” Devices in Linux</vt:lpstr>
      <vt:lpstr>Implementing a device driver  for  a miscellaneous device</vt:lpstr>
      <vt:lpstr>Implementing a device driver  for  a miscellaneous device</vt:lpstr>
      <vt:lpstr>Implementing a device driver  for  a miscellaneous device</vt:lpstr>
      <vt:lpstr>Implementing a device driver  for  a miscellaneous device</vt:lpstr>
      <vt:lpstr>GNU General Public License (GPL)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Modules</dc:title>
  <cp:lastModifiedBy>Kartik Gopalan</cp:lastModifiedBy>
  <cp:revision>1</cp:revision>
  <dcterms:modified xsi:type="dcterms:W3CDTF">2017-02-08T22:06:41Z</dcterms:modified>
</cp:coreProperties>
</file>